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53" r:id="rId1"/>
    <p:sldMasterId id="2147484630" r:id="rId2"/>
    <p:sldMasterId id="2147484642" r:id="rId3"/>
  </p:sldMasterIdLst>
  <p:notesMasterIdLst>
    <p:notesMasterId r:id="rId96"/>
  </p:notesMasterIdLst>
  <p:handoutMasterIdLst>
    <p:handoutMasterId r:id="rId97"/>
  </p:handoutMasterIdLst>
  <p:sldIdLst>
    <p:sldId id="740" r:id="rId4"/>
    <p:sldId id="1027" r:id="rId5"/>
    <p:sldId id="1028" r:id="rId6"/>
    <p:sldId id="1029" r:id="rId7"/>
    <p:sldId id="1030" r:id="rId8"/>
    <p:sldId id="1031" r:id="rId9"/>
    <p:sldId id="1032" r:id="rId10"/>
    <p:sldId id="1033" r:id="rId11"/>
    <p:sldId id="1034" r:id="rId12"/>
    <p:sldId id="1035" r:id="rId13"/>
    <p:sldId id="1036" r:id="rId14"/>
    <p:sldId id="1037" r:id="rId15"/>
    <p:sldId id="1038" r:id="rId16"/>
    <p:sldId id="1039" r:id="rId17"/>
    <p:sldId id="1040" r:id="rId18"/>
    <p:sldId id="1041" r:id="rId19"/>
    <p:sldId id="1042" r:id="rId20"/>
    <p:sldId id="1043" r:id="rId21"/>
    <p:sldId id="1044" r:id="rId22"/>
    <p:sldId id="1045" r:id="rId23"/>
    <p:sldId id="1046" r:id="rId24"/>
    <p:sldId id="1047" r:id="rId25"/>
    <p:sldId id="1048" r:id="rId26"/>
    <p:sldId id="1049" r:id="rId27"/>
    <p:sldId id="1050" r:id="rId28"/>
    <p:sldId id="1052" r:id="rId29"/>
    <p:sldId id="1053" r:id="rId30"/>
    <p:sldId id="1054" r:id="rId31"/>
    <p:sldId id="1055" r:id="rId32"/>
    <p:sldId id="1056" r:id="rId33"/>
    <p:sldId id="1057" r:id="rId34"/>
    <p:sldId id="1058" r:id="rId35"/>
    <p:sldId id="1059" r:id="rId36"/>
    <p:sldId id="1060" r:id="rId37"/>
    <p:sldId id="1061" r:id="rId38"/>
    <p:sldId id="1062" r:id="rId39"/>
    <p:sldId id="1063" r:id="rId40"/>
    <p:sldId id="1064" r:id="rId41"/>
    <p:sldId id="1065" r:id="rId42"/>
    <p:sldId id="1066" r:id="rId43"/>
    <p:sldId id="1067" r:id="rId44"/>
    <p:sldId id="1068" r:id="rId45"/>
    <p:sldId id="1069" r:id="rId46"/>
    <p:sldId id="1070" r:id="rId47"/>
    <p:sldId id="1071" r:id="rId48"/>
    <p:sldId id="1072" r:id="rId49"/>
    <p:sldId id="1135" r:id="rId50"/>
    <p:sldId id="1136" r:id="rId51"/>
    <p:sldId id="1137" r:id="rId52"/>
    <p:sldId id="1139" r:id="rId53"/>
    <p:sldId id="1142" r:id="rId54"/>
    <p:sldId id="1076" r:id="rId55"/>
    <p:sldId id="1077" r:id="rId56"/>
    <p:sldId id="1078" r:id="rId57"/>
    <p:sldId id="1079" r:id="rId58"/>
    <p:sldId id="1080" r:id="rId59"/>
    <p:sldId id="1081" r:id="rId60"/>
    <p:sldId id="1082" r:id="rId61"/>
    <p:sldId id="1083" r:id="rId62"/>
    <p:sldId id="1084" r:id="rId63"/>
    <p:sldId id="1100" r:id="rId64"/>
    <p:sldId id="1101" r:id="rId65"/>
    <p:sldId id="1102" r:id="rId66"/>
    <p:sldId id="1143" r:id="rId67"/>
    <p:sldId id="1144" r:id="rId68"/>
    <p:sldId id="1145" r:id="rId69"/>
    <p:sldId id="1146" r:id="rId70"/>
    <p:sldId id="1147" r:id="rId71"/>
    <p:sldId id="1149" r:id="rId72"/>
    <p:sldId id="1150" r:id="rId73"/>
    <p:sldId id="1151" r:id="rId74"/>
    <p:sldId id="1152" r:id="rId75"/>
    <p:sldId id="1153" r:id="rId76"/>
    <p:sldId id="1154" r:id="rId77"/>
    <p:sldId id="1155" r:id="rId78"/>
    <p:sldId id="1156" r:id="rId79"/>
    <p:sldId id="1157" r:id="rId80"/>
    <p:sldId id="1158" r:id="rId81"/>
    <p:sldId id="1119" r:id="rId82"/>
    <p:sldId id="1120" r:id="rId83"/>
    <p:sldId id="1121" r:id="rId84"/>
    <p:sldId id="1122" r:id="rId85"/>
    <p:sldId id="1123" r:id="rId86"/>
    <p:sldId id="1124" r:id="rId87"/>
    <p:sldId id="1125" r:id="rId88"/>
    <p:sldId id="1126" r:id="rId89"/>
    <p:sldId id="1127" r:id="rId90"/>
    <p:sldId id="1128" r:id="rId91"/>
    <p:sldId id="1129" r:id="rId92"/>
    <p:sldId id="1130" r:id="rId93"/>
    <p:sldId id="1131" r:id="rId94"/>
    <p:sldId id="1132" r:id="rId95"/>
  </p:sldIdLst>
  <p:sldSz cx="9144000" cy="6858000" type="screen4x3"/>
  <p:notesSz cx="7315200" cy="9601200"/>
  <p:defaultTextStyle>
    <a:defPPr>
      <a:defRPr lang="fr-FR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00"/>
    <a:srgbClr val="990000"/>
    <a:srgbClr val="FFFFCC"/>
    <a:srgbClr val="0070C0"/>
    <a:srgbClr val="CCECFF"/>
    <a:srgbClr val="A6B947"/>
    <a:srgbClr val="99CC00"/>
    <a:srgbClr val="FF5050"/>
    <a:srgbClr val="CCFFF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5332" autoAdjust="0"/>
  </p:normalViewPr>
  <p:slideViewPr>
    <p:cSldViewPr>
      <p:cViewPr varScale="1">
        <p:scale>
          <a:sx n="111" d="100"/>
          <a:sy n="111" d="100"/>
        </p:scale>
        <p:origin x="1572" y="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421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79" d="100"/>
          <a:sy n="79" d="100"/>
        </p:scale>
        <p:origin x="-3294" y="-102"/>
      </p:cViewPr>
      <p:guideLst>
        <p:guide orient="horz" pos="3024"/>
        <p:guide pos="230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84" Type="http://schemas.openxmlformats.org/officeDocument/2006/relationships/slide" Target="slides/slide81.xml"/><Relationship Id="rId89" Type="http://schemas.openxmlformats.org/officeDocument/2006/relationships/slide" Target="slides/slide86.xml"/><Relationship Id="rId16" Type="http://schemas.openxmlformats.org/officeDocument/2006/relationships/slide" Target="slides/slide13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74" Type="http://schemas.openxmlformats.org/officeDocument/2006/relationships/slide" Target="slides/slide71.xml"/><Relationship Id="rId79" Type="http://schemas.openxmlformats.org/officeDocument/2006/relationships/slide" Target="slides/slide76.xml"/><Relationship Id="rId5" Type="http://schemas.openxmlformats.org/officeDocument/2006/relationships/slide" Target="slides/slide2.xml"/><Relationship Id="rId90" Type="http://schemas.openxmlformats.org/officeDocument/2006/relationships/slide" Target="slides/slide87.xml"/><Relationship Id="rId95" Type="http://schemas.openxmlformats.org/officeDocument/2006/relationships/slide" Target="slides/slide92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80" Type="http://schemas.openxmlformats.org/officeDocument/2006/relationships/slide" Target="slides/slide77.xml"/><Relationship Id="rId85" Type="http://schemas.openxmlformats.org/officeDocument/2006/relationships/slide" Target="slides/slide82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83" Type="http://schemas.openxmlformats.org/officeDocument/2006/relationships/slide" Target="slides/slide80.xml"/><Relationship Id="rId88" Type="http://schemas.openxmlformats.org/officeDocument/2006/relationships/slide" Target="slides/slide85.xml"/><Relationship Id="rId91" Type="http://schemas.openxmlformats.org/officeDocument/2006/relationships/slide" Target="slides/slide88.xml"/><Relationship Id="rId96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81" Type="http://schemas.openxmlformats.org/officeDocument/2006/relationships/slide" Target="slides/slide78.xml"/><Relationship Id="rId86" Type="http://schemas.openxmlformats.org/officeDocument/2006/relationships/slide" Target="slides/slide83.xml"/><Relationship Id="rId94" Type="http://schemas.openxmlformats.org/officeDocument/2006/relationships/slide" Target="slides/slide91.xml"/><Relationship Id="rId99" Type="http://schemas.openxmlformats.org/officeDocument/2006/relationships/viewProps" Target="viewProps.xml"/><Relationship Id="rId101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97" Type="http://schemas.openxmlformats.org/officeDocument/2006/relationships/handoutMaster" Target="handoutMasters/handoutMaster1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92" Type="http://schemas.openxmlformats.org/officeDocument/2006/relationships/slide" Target="slides/slide8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Relationship Id="rId87" Type="http://schemas.openxmlformats.org/officeDocument/2006/relationships/slide" Target="slides/slide84.xml"/><Relationship Id="rId61" Type="http://schemas.openxmlformats.org/officeDocument/2006/relationships/slide" Target="slides/slide58.xml"/><Relationship Id="rId82" Type="http://schemas.openxmlformats.org/officeDocument/2006/relationships/slide" Target="slides/slide79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56" Type="http://schemas.openxmlformats.org/officeDocument/2006/relationships/slide" Target="slides/slide53.xml"/><Relationship Id="rId77" Type="http://schemas.openxmlformats.org/officeDocument/2006/relationships/slide" Target="slides/slide74.xml"/><Relationship Id="rId100" Type="http://schemas.openxmlformats.org/officeDocument/2006/relationships/theme" Target="theme/theme1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93" Type="http://schemas.openxmlformats.org/officeDocument/2006/relationships/slide" Target="slides/slide90.xml"/><Relationship Id="rId98" Type="http://schemas.openxmlformats.org/officeDocument/2006/relationships/presProps" Target="presProps.xml"/><Relationship Id="rId3" Type="http://schemas.openxmlformats.org/officeDocument/2006/relationships/slideMaster" Target="slideMasters/slideMaster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717" cy="480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2775" y="0"/>
            <a:ext cx="3170717" cy="480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17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19519"/>
            <a:ext cx="3170717" cy="480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sz="900">
                <a:latin typeface="Arial" charset="0"/>
              </a:defRPr>
            </a:lvl1pPr>
          </a:lstStyle>
          <a:p>
            <a:pPr>
              <a:defRPr/>
            </a:pPr>
            <a:r>
              <a:rPr lang="fr-FR"/>
              <a:t>EURECOM - BP 193 - F-06904 Sophia Antipolis cedex</a:t>
            </a:r>
          </a:p>
        </p:txBody>
      </p:sp>
      <p:sp>
        <p:nvSpPr>
          <p:cNvPr id="717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2775" y="9119519"/>
            <a:ext cx="3170717" cy="480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900"/>
            </a:lvl1pPr>
          </a:lstStyle>
          <a:p>
            <a:pPr>
              <a:defRPr/>
            </a:pPr>
            <a:fld id="{93F092C9-EE3E-4984-BCCD-41951D43FB00}" type="slidenum">
              <a:rPr lang="fr-FR" altLang="en-US"/>
              <a:pPr>
                <a:defRPr/>
              </a:pPr>
              <a:t>‹#›</a:t>
            </a:fld>
            <a:endParaRPr lang="fr-F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717" cy="480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2775" y="0"/>
            <a:ext cx="3170717" cy="480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7300" y="719138"/>
            <a:ext cx="48006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179" y="4560532"/>
            <a:ext cx="5852843" cy="43212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noProof="0"/>
              <a:t>Cliquez pour modifier les styles du texte du masque</a:t>
            </a:r>
          </a:p>
          <a:p>
            <a:pPr lvl="1"/>
            <a:r>
              <a:rPr lang="fr-FR" noProof="0"/>
              <a:t>Deuxième niveau</a:t>
            </a:r>
          </a:p>
          <a:p>
            <a:pPr lvl="2"/>
            <a:r>
              <a:rPr lang="fr-FR" noProof="0"/>
              <a:t>Troisième niveau</a:t>
            </a:r>
          </a:p>
          <a:p>
            <a:pPr lvl="3"/>
            <a:r>
              <a:rPr lang="fr-FR" noProof="0"/>
              <a:t>Quatrième niveau</a:t>
            </a:r>
          </a:p>
          <a:p>
            <a:pPr lvl="4"/>
            <a:r>
              <a:rPr lang="fr-FR" noProof="0"/>
              <a:t>Cinquième niveau</a:t>
            </a:r>
          </a:p>
        </p:txBody>
      </p:sp>
      <p:sp>
        <p:nvSpPr>
          <p:cNvPr id="615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19519"/>
            <a:ext cx="3170717" cy="480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sz="900">
                <a:latin typeface="Arial" charset="0"/>
              </a:defRPr>
            </a:lvl1pPr>
          </a:lstStyle>
          <a:p>
            <a:pPr>
              <a:defRPr/>
            </a:pPr>
            <a:r>
              <a:rPr lang="fr-FR"/>
              <a:t>EURECOM - BP 193 - F-06904 Sophia Antipolis cedex</a:t>
            </a:r>
          </a:p>
        </p:txBody>
      </p:sp>
      <p:sp>
        <p:nvSpPr>
          <p:cNvPr id="615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2775" y="9119519"/>
            <a:ext cx="3170717" cy="480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900"/>
            </a:lvl1pPr>
          </a:lstStyle>
          <a:p>
            <a:pPr>
              <a:defRPr/>
            </a:pPr>
            <a:fld id="{49804D69-7D84-4DFA-ABA1-9E5977FE3565}" type="slidenum">
              <a:rPr lang="fr-FR" altLang="en-US"/>
              <a:pPr>
                <a:defRPr/>
              </a:pPr>
              <a:t>‹#›</a:t>
            </a:fld>
            <a:endParaRPr lang="fr-F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1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en-US">
                <a:latin typeface="Arial" panose="020B0604020202020204" pitchFamily="34" charset="0"/>
              </a:rPr>
              <a:t>Ajouter une photo d’un vieux telegraphe, puis un mobile satellitte ancienne generation…can someone find an even older wireless communication system (smoke)</a:t>
            </a:r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17E63FC-1C05-4855-B2DC-885F081F3FA9}" type="slidenum">
              <a:rPr kumimoji="0" lang="en-US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altLang="en-US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657943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1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en-US">
                <a:latin typeface="Arial" panose="020B0604020202020204" pitchFamily="34" charset="0"/>
              </a:rPr>
              <a:t>Ajouter une photo d’un vieux telegraphe, puis un mobile satellitte ancienne generation…can someone find an even older wireless communication system (smoke)</a:t>
            </a:r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17E63FC-1C05-4855-B2DC-885F081F3FA9}" type="slidenum">
              <a:rPr kumimoji="0" lang="en-US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altLang="en-US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930124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1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en-US">
                <a:latin typeface="Arial" panose="020B0604020202020204" pitchFamily="34" charset="0"/>
              </a:rPr>
              <a:t>Ajouter une photo d’un vieux telegraphe, puis un mobile satellitte ancienne generation…can someone find an even older wireless communication system (smoke)</a:t>
            </a:r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17E63FC-1C05-4855-B2DC-885F081F3FA9}" type="slidenum">
              <a:rPr kumimoji="0" lang="en-US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altLang="en-US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869036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1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en-US">
                <a:latin typeface="Arial" panose="020B0604020202020204" pitchFamily="34" charset="0"/>
              </a:rPr>
              <a:t>Ajouter une photo d’un vieux telegraphe, puis un mobile satellitte ancienne generation…can someone find an even older wireless communication system (smoke)</a:t>
            </a:r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17E63FC-1C05-4855-B2DC-885F081F3FA9}" type="slidenum">
              <a:rPr kumimoji="0" lang="en-US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altLang="en-US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892607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1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en-US">
                <a:latin typeface="Arial" panose="020B0604020202020204" pitchFamily="34" charset="0"/>
              </a:rPr>
              <a:t>Ajouter une photo d’un vieux telegraphe, puis un mobile satellitte ancienne generation…can someone find an even older wireless communication system (smoke)</a:t>
            </a:r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17E63FC-1C05-4855-B2DC-885F081F3FA9}" type="slidenum">
              <a:rPr kumimoji="0" lang="en-US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altLang="en-US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054267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1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en-US">
                <a:latin typeface="Arial" panose="020B0604020202020204" pitchFamily="34" charset="0"/>
              </a:rPr>
              <a:t>Ajouter une photo d’un vieux telegraphe, puis un mobile satellitte ancienne generation…can someone find an even older wireless communication system (smoke)</a:t>
            </a:r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17E63FC-1C05-4855-B2DC-885F081F3FA9}" type="slidenum">
              <a:rPr kumimoji="0" lang="en-US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altLang="en-US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383508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1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en-US">
                <a:latin typeface="Arial" panose="020B0604020202020204" pitchFamily="34" charset="0"/>
              </a:rPr>
              <a:t>Ajouter une photo d’un vieux telegraphe, puis un mobile satellitte ancienne generation…can someone find an even older wireless communication system (smoke)</a:t>
            </a:r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17E63FC-1C05-4855-B2DC-885F081F3FA9}" type="slidenum">
              <a:rPr kumimoji="0" lang="en-US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altLang="en-US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011625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1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en-US">
                <a:latin typeface="Arial" panose="020B0604020202020204" pitchFamily="34" charset="0"/>
              </a:rPr>
              <a:t>Ajouter une photo d’un vieux telegraphe, puis un mobile satellitte ancienne generation…can someone find an even older wireless communication system (smoke)</a:t>
            </a:r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17E63FC-1C05-4855-B2DC-885F081F3FA9}" type="slidenum">
              <a:rPr kumimoji="0" lang="en-US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altLang="en-US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104052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1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en-US">
                <a:latin typeface="Arial" panose="020B0604020202020204" pitchFamily="34" charset="0"/>
              </a:rPr>
              <a:t>Ajouter une photo d’un vieux telegraphe, puis un mobile satellitte ancienne generation…can someone find an even older wireless communication system (smoke)</a:t>
            </a:r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17E63FC-1C05-4855-B2DC-885F081F3FA9}" type="slidenum">
              <a:rPr kumimoji="0" lang="en-US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altLang="en-US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2333959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1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en-US">
                <a:latin typeface="Arial" panose="020B0604020202020204" pitchFamily="34" charset="0"/>
              </a:rPr>
              <a:t>Ajouter une photo d’un vieux telegraphe, puis un mobile satellitte ancienne generation…can someone find an even older wireless communication system (smoke)</a:t>
            </a:r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17E63FC-1C05-4855-B2DC-885F081F3FA9}" type="slidenum">
              <a:rPr kumimoji="0" lang="en-US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altLang="en-US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4459225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1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en-US">
                <a:latin typeface="Arial" panose="020B0604020202020204" pitchFamily="34" charset="0"/>
              </a:rPr>
              <a:t>Ajouter une photo d’un vieux telegraphe, puis un mobile satellitte ancienne generation…can someone find an even older wireless communication system (smoke)</a:t>
            </a:r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17E63FC-1C05-4855-B2DC-885F081F3FA9}" type="slidenum">
              <a:rPr kumimoji="0" lang="en-US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altLang="en-US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281572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1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en-US">
                <a:latin typeface="Arial" panose="020B0604020202020204" pitchFamily="34" charset="0"/>
              </a:rPr>
              <a:t>Ajouter une photo d’un vieux telegraphe, puis un mobile satellitte ancienne generation…can someone find an even older wireless communication system (smoke)</a:t>
            </a:r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17E63FC-1C05-4855-B2DC-885F081F3FA9}" type="slidenum">
              <a:rPr kumimoji="0" lang="en-US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altLang="en-US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975329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1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en-US">
                <a:latin typeface="Arial" panose="020B0604020202020204" pitchFamily="34" charset="0"/>
              </a:rPr>
              <a:t>Ajouter une photo d’un vieux telegraphe, puis un mobile satellitte ancienne generation…can someone find an even older wireless communication system (smoke)</a:t>
            </a:r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17E63FC-1C05-4855-B2DC-885F081F3FA9}" type="slidenum">
              <a:rPr kumimoji="0" lang="en-US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altLang="en-US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3506449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1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en-US">
                <a:latin typeface="Arial" panose="020B0604020202020204" pitchFamily="34" charset="0"/>
              </a:rPr>
              <a:t>Ajouter une photo d’un vieux telegraphe, puis un mobile satellitte ancienne generation…can someone find an even older wireless communication system (smoke)</a:t>
            </a:r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17E63FC-1C05-4855-B2DC-885F081F3FA9}" type="slidenum">
              <a:rPr kumimoji="0" lang="en-US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altLang="en-US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8091880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1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en-US">
                <a:latin typeface="Arial" panose="020B0604020202020204" pitchFamily="34" charset="0"/>
              </a:rPr>
              <a:t>Ajouter une photo d’un vieux telegraphe, puis un mobile satellitte ancienne generation…can someone find an even older wireless communication system (smoke)</a:t>
            </a:r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17E63FC-1C05-4855-B2DC-885F081F3FA9}" type="slidenum">
              <a:rPr kumimoji="0" lang="en-US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altLang="en-US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5097609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1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en-US">
                <a:latin typeface="Arial" panose="020B0604020202020204" pitchFamily="34" charset="0"/>
              </a:rPr>
              <a:t>Ajouter une photo d’un vieux telegraphe, puis un mobile satellitte ancienne generation…can someone find an even older wireless communication system (smoke)</a:t>
            </a:r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17E63FC-1C05-4855-B2DC-885F081F3FA9}" type="slidenum">
              <a:rPr kumimoji="0" lang="en-US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altLang="en-US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6807272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1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en-US">
                <a:latin typeface="Arial" panose="020B0604020202020204" pitchFamily="34" charset="0"/>
              </a:rPr>
              <a:t>Ajouter une photo d’un vieux telegraphe, puis un mobile satellitte ancienne generation…can someone find an even older wireless communication system (smoke)</a:t>
            </a:r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17E63FC-1C05-4855-B2DC-885F081F3FA9}" type="slidenum">
              <a:rPr kumimoji="0" lang="en-US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altLang="en-US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810590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1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en-US">
                <a:latin typeface="Arial" panose="020B0604020202020204" pitchFamily="34" charset="0"/>
              </a:rPr>
              <a:t>Ajouter une photo d’un vieux telegraphe, puis un mobile satellitte ancienne generation…can someone find an even older wireless communication system (smoke)</a:t>
            </a:r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17E63FC-1C05-4855-B2DC-885F081F3FA9}" type="slidenum">
              <a:rPr kumimoji="0" lang="en-US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altLang="en-US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1018927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1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en-US">
                <a:latin typeface="Arial" panose="020B0604020202020204" pitchFamily="34" charset="0"/>
              </a:rPr>
              <a:t>Ajouter une photo d’un vieux telegraphe, puis un mobile satellitte ancienne generation…can someone find an even older wireless communication system (smoke)</a:t>
            </a:r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17E63FC-1C05-4855-B2DC-885F081F3FA9}" type="slidenum">
              <a:rPr kumimoji="0" lang="en-US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altLang="en-US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5277531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1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en-US">
                <a:latin typeface="Arial" panose="020B0604020202020204" pitchFamily="34" charset="0"/>
              </a:rPr>
              <a:t>Ajouter une photo d’un vieux telegraphe, puis un mobile satellitte ancienne generation…can someone find an even older wireless communication system (smoke)</a:t>
            </a:r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17E63FC-1C05-4855-B2DC-885F081F3FA9}" type="slidenum">
              <a:rPr kumimoji="0" lang="en-US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altLang="en-US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421606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1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en-US">
                <a:latin typeface="Arial" panose="020B0604020202020204" pitchFamily="34" charset="0"/>
              </a:rPr>
              <a:t>Ajouter une photo d’un vieux telegraphe, puis un mobile satellitte ancienne generation…can someone find an even older wireless communication system (smoke)</a:t>
            </a:r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17E63FC-1C05-4855-B2DC-885F081F3FA9}" type="slidenum">
              <a:rPr kumimoji="0" lang="en-US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altLang="en-US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8633414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1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en-US">
                <a:latin typeface="Arial" panose="020B0604020202020204" pitchFamily="34" charset="0"/>
              </a:rPr>
              <a:t>Ajouter une photo d’un vieux telegraphe, puis un mobile satellitte ancienne generation…can someone find an even older wireless communication system (smoke)</a:t>
            </a:r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17E63FC-1C05-4855-B2DC-885F081F3FA9}" type="slidenum">
              <a:rPr kumimoji="0" lang="en-US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altLang="en-US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668951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1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en-US">
                <a:latin typeface="Arial" panose="020B0604020202020204" pitchFamily="34" charset="0"/>
              </a:rPr>
              <a:t>Ajouter une photo d’un vieux telegraphe, puis un mobile satellitte ancienne generation…can someone find an even older wireless communication system (smoke)</a:t>
            </a:r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17E63FC-1C05-4855-B2DC-885F081F3FA9}" type="slidenum">
              <a:rPr kumimoji="0" lang="en-US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altLang="en-US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8199549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1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en-US">
                <a:latin typeface="Arial" panose="020B0604020202020204" pitchFamily="34" charset="0"/>
              </a:rPr>
              <a:t>Ajouter une photo d’un vieux telegraphe, puis un mobile satellitte ancienne generation…can someone find an even older wireless communication system (smoke)</a:t>
            </a:r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17E63FC-1C05-4855-B2DC-885F081F3FA9}" type="slidenum">
              <a:rPr kumimoji="0" lang="en-US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altLang="en-US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3680477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1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en-US">
                <a:latin typeface="Arial" panose="020B0604020202020204" pitchFamily="34" charset="0"/>
              </a:rPr>
              <a:t>Ajouter une photo d’un vieux telegraphe, puis un mobile satellitte ancienne generation…can someone find an even older wireless communication system (smoke)</a:t>
            </a:r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17E63FC-1C05-4855-B2DC-885F081F3FA9}" type="slidenum">
              <a:rPr kumimoji="0" lang="en-US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altLang="en-US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6803389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1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en-US">
                <a:latin typeface="Arial" panose="020B0604020202020204" pitchFamily="34" charset="0"/>
              </a:rPr>
              <a:t>Ajouter une photo d’un vieux telegraphe, puis un mobile satellitte ancienne generation…can someone find an even older wireless communication system (smoke)</a:t>
            </a:r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17E63FC-1C05-4855-B2DC-885F081F3FA9}" type="slidenum">
              <a:rPr kumimoji="0" lang="en-US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altLang="en-US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0822287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1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en-US">
                <a:latin typeface="Arial" panose="020B0604020202020204" pitchFamily="34" charset="0"/>
              </a:rPr>
              <a:t>Ajouter une photo d’un vieux telegraphe, puis un mobile satellitte ancienne generation…can someone find an even older wireless communication system (smoke)</a:t>
            </a:r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17E63FC-1C05-4855-B2DC-885F081F3FA9}" type="slidenum">
              <a:rPr kumimoji="0" lang="en-US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altLang="en-US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116252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1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en-US">
                <a:latin typeface="Arial" panose="020B0604020202020204" pitchFamily="34" charset="0"/>
              </a:rPr>
              <a:t>Ajouter une photo d’un vieux telegraphe, puis un mobile satellitte ancienne generation…can someone find an even older wireless communication system (smoke)</a:t>
            </a:r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17E63FC-1C05-4855-B2DC-885F081F3FA9}" type="slidenum">
              <a:rPr kumimoji="0" lang="en-US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altLang="en-US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1173044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1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en-US">
                <a:latin typeface="Arial" panose="020B0604020202020204" pitchFamily="34" charset="0"/>
              </a:rPr>
              <a:t>Ajouter une photo d’un vieux telegraphe, puis un mobile satellitte ancienne generation…can someone find an even older wireless communication system (smoke)</a:t>
            </a:r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17E63FC-1C05-4855-B2DC-885F081F3FA9}" type="slidenum">
              <a:rPr kumimoji="0" lang="en-US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altLang="en-US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4980621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1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en-US">
                <a:latin typeface="Arial" panose="020B0604020202020204" pitchFamily="34" charset="0"/>
              </a:rPr>
              <a:t>Ajouter une photo d’un vieux telegraphe, puis un mobile satellitte ancienne generation…can someone find an even older wireless communication system (smoke)</a:t>
            </a:r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17E63FC-1C05-4855-B2DC-885F081F3FA9}" type="slidenum">
              <a:rPr kumimoji="0" lang="en-US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altLang="en-US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146896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1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en-US">
                <a:latin typeface="Arial" panose="020B0604020202020204" pitchFamily="34" charset="0"/>
              </a:rPr>
              <a:t>Ajouter une photo d’un vieux telegraphe, puis un mobile satellitte ancienne generation…can someone find an even older wireless communication system (smoke)</a:t>
            </a:r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17E63FC-1C05-4855-B2DC-885F081F3FA9}" type="slidenum">
              <a:rPr kumimoji="0" lang="en-US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altLang="en-US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6864226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1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en-US">
                <a:latin typeface="Arial" panose="020B0604020202020204" pitchFamily="34" charset="0"/>
              </a:rPr>
              <a:t>Ajouter une photo d’un vieux telegraphe, puis un mobile satellitte ancienne generation…can someone find an even older wireless communication system (smoke)</a:t>
            </a:r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17E63FC-1C05-4855-B2DC-885F081F3FA9}" type="slidenum">
              <a:rPr kumimoji="0" lang="en-US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altLang="en-US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0415095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1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en-US">
                <a:latin typeface="Arial" panose="020B0604020202020204" pitchFamily="34" charset="0"/>
              </a:rPr>
              <a:t>Ajouter une photo d’un vieux telegraphe, puis un mobile satellitte ancienne generation…can someone find an even older wireless communication system (smoke)</a:t>
            </a:r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17E63FC-1C05-4855-B2DC-885F081F3FA9}" type="slidenum">
              <a:rPr kumimoji="0" lang="en-US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altLang="en-US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464736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1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en-US">
                <a:latin typeface="Arial" panose="020B0604020202020204" pitchFamily="34" charset="0"/>
              </a:rPr>
              <a:t>Ajouter une photo d’un vieux telegraphe, puis un mobile satellitte ancienne generation…can someone find an even older wireless communication system (smoke)</a:t>
            </a:r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17E63FC-1C05-4855-B2DC-885F081F3FA9}" type="slidenum">
              <a:rPr kumimoji="0" lang="en-US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altLang="en-US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6965144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1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en-US">
                <a:latin typeface="Arial" panose="020B0604020202020204" pitchFamily="34" charset="0"/>
              </a:rPr>
              <a:t>Ajouter une photo d’un vieux telegraphe, puis un mobile satellitte ancienne generation…can someone find an even older wireless communication system (smoke)</a:t>
            </a:r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17E63FC-1C05-4855-B2DC-885F081F3FA9}" type="slidenum">
              <a:rPr kumimoji="0" lang="en-US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altLang="en-US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702622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1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en-US">
                <a:latin typeface="Arial" panose="020B0604020202020204" pitchFamily="34" charset="0"/>
              </a:rPr>
              <a:t>Ajouter une photo d’un vieux telegraphe, puis un mobile satellitte ancienne generation…can someone find an even older wireless communication system (smoke)</a:t>
            </a:r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17E63FC-1C05-4855-B2DC-885F081F3FA9}" type="slidenum">
              <a:rPr kumimoji="0" lang="en-US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altLang="en-US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9516441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1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en-US">
                <a:latin typeface="Arial" panose="020B0604020202020204" pitchFamily="34" charset="0"/>
              </a:rPr>
              <a:t>Ajouter une photo d’un vieux telegraphe, puis un mobile satellitte ancienne generation…can someone find an even older wireless communication system (smoke)</a:t>
            </a:r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17E63FC-1C05-4855-B2DC-885F081F3FA9}" type="slidenum">
              <a:rPr kumimoji="0" lang="en-US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altLang="en-US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7096932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1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en-US">
                <a:latin typeface="Arial" panose="020B0604020202020204" pitchFamily="34" charset="0"/>
              </a:rPr>
              <a:t>Ajouter une photo d’un vieux telegraphe, puis un mobile satellitte ancienne generation…can someone find an even older wireless communication system (smoke)</a:t>
            </a:r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17E63FC-1C05-4855-B2DC-885F081F3FA9}" type="slidenum">
              <a:rPr kumimoji="0" lang="en-US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altLang="en-US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7075091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1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en-US">
                <a:latin typeface="Arial" panose="020B0604020202020204" pitchFamily="34" charset="0"/>
              </a:rPr>
              <a:t>Ajouter une photo d’un vieux telegraphe, puis un mobile satellitte ancienne generation…can someone find an even older wireless communication system (smoke)</a:t>
            </a:r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17E63FC-1C05-4855-B2DC-885F081F3FA9}" type="slidenum">
              <a:rPr kumimoji="0" lang="en-US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altLang="en-US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5532244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1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en-US">
                <a:latin typeface="Arial" panose="020B0604020202020204" pitchFamily="34" charset="0"/>
              </a:rPr>
              <a:t>Ajouter une photo d’un vieux telegraphe, puis un mobile satellitte ancienne generation…can someone find an even older wireless communication system (smoke)</a:t>
            </a:r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17E63FC-1C05-4855-B2DC-885F081F3FA9}" type="slidenum">
              <a:rPr kumimoji="0" lang="en-US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altLang="en-US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3558709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1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en-US">
                <a:latin typeface="Arial" panose="020B0604020202020204" pitchFamily="34" charset="0"/>
              </a:rPr>
              <a:t>Ajouter une photo d’un vieux telegraphe, puis un mobile satellitte ancienne generation…can someone find an even older wireless communication system (smoke)</a:t>
            </a:r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17E63FC-1C05-4855-B2DC-885F081F3FA9}" type="slidenum">
              <a:rPr kumimoji="0" lang="en-US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altLang="en-US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0567236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1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en-US">
                <a:latin typeface="Arial" panose="020B0604020202020204" pitchFamily="34" charset="0"/>
              </a:rPr>
              <a:t>Ajouter une photo d’un vieux telegraphe, puis un mobile satellitte ancienne generation…can someone find an even older wireless communication system (smoke)</a:t>
            </a:r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17E63FC-1C05-4855-B2DC-885F081F3FA9}" type="slidenum">
              <a:rPr kumimoji="0" lang="en-US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altLang="en-US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1002851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1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en-US">
                <a:latin typeface="Arial" panose="020B0604020202020204" pitchFamily="34" charset="0"/>
              </a:rPr>
              <a:t>Ajouter une photo d’un vieux telegraphe, puis un mobile satellitte ancienne generation…can someone find an even older wireless communication system (smoke)</a:t>
            </a:r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17E63FC-1C05-4855-B2DC-885F081F3FA9}" type="slidenum">
              <a:rPr kumimoji="0" lang="en-US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altLang="en-US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3564871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1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en-US">
                <a:latin typeface="Arial" panose="020B0604020202020204" pitchFamily="34" charset="0"/>
              </a:rPr>
              <a:t>Ajouter une photo d’un vieux telegraphe, puis un mobile satellitte ancienne generation…can someone find an even older wireless communication system (smoke)</a:t>
            </a:r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17E63FC-1C05-4855-B2DC-885F081F3FA9}" type="slidenum">
              <a:rPr kumimoji="0" lang="en-US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altLang="en-US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251870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1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en-US">
                <a:latin typeface="Arial" panose="020B0604020202020204" pitchFamily="34" charset="0"/>
              </a:rPr>
              <a:t>Ajouter une photo d’un vieux telegraphe, puis un mobile satellitte ancienne generation…can someone find an even older wireless communication system (smoke)</a:t>
            </a:r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17E63FC-1C05-4855-B2DC-885F081F3FA9}" type="slidenum">
              <a:rPr kumimoji="0" lang="en-US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altLang="en-US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6916383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1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en-US">
                <a:latin typeface="Arial" panose="020B0604020202020204" pitchFamily="34" charset="0"/>
              </a:rPr>
              <a:t>Ajouter une photo d’un vieux telegraphe, puis un mobile satellitte ancienne generation…can someone find an even older wireless communication system (smoke)</a:t>
            </a:r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17E63FC-1C05-4855-B2DC-885F081F3FA9}" type="slidenum">
              <a:rPr kumimoji="0" lang="en-US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US" altLang="en-US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3827463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1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en-US">
                <a:latin typeface="Arial" panose="020B0604020202020204" pitchFamily="34" charset="0"/>
              </a:rPr>
              <a:t>Ajouter une photo d’un vieux telegraphe, puis un mobile satellitte ancienne generation…can someone find an even older wireless communication system (smoke)</a:t>
            </a:r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17E63FC-1C05-4855-B2DC-885F081F3FA9}" type="slidenum">
              <a:rPr kumimoji="0" lang="en-US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US" altLang="en-US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572274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1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en-US">
                <a:latin typeface="Arial" panose="020B0604020202020204" pitchFamily="34" charset="0"/>
              </a:rPr>
              <a:t>Ajouter une photo d’un vieux telegraphe, puis un mobile satellitte ancienne generation…can someone find an even older wireless communication system (smoke)</a:t>
            </a:r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17E63FC-1C05-4855-B2DC-885F081F3FA9}" type="slidenum">
              <a:rPr kumimoji="0" lang="en-US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US" altLang="en-US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9156193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1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en-US">
                <a:latin typeface="Arial" panose="020B0604020202020204" pitchFamily="34" charset="0"/>
              </a:rPr>
              <a:t>Ajouter une photo d’un vieux telegraphe, puis un mobile satellitte ancienne generation…can someone find an even older wireless communication system (smoke)</a:t>
            </a:r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17E63FC-1C05-4855-B2DC-885F081F3FA9}" type="slidenum">
              <a:rPr kumimoji="0" lang="en-US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US" altLang="en-US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239071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1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en-US">
                <a:latin typeface="Arial" panose="020B0604020202020204" pitchFamily="34" charset="0"/>
              </a:rPr>
              <a:t>Ajouter une photo d’un vieux telegraphe, puis un mobile satellitte ancienne generation…can someone find an even older wireless communication system (smoke)</a:t>
            </a:r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17E63FC-1C05-4855-B2DC-885F081F3FA9}" type="slidenum">
              <a:rPr kumimoji="0" lang="en-US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US" altLang="en-US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9961375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1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en-US">
                <a:latin typeface="Arial" panose="020B0604020202020204" pitchFamily="34" charset="0"/>
              </a:rPr>
              <a:t>Ajouter une photo d’un vieux telegraphe, puis un mobile satellitte ancienne generation…can someone find an even older wireless communication system (smoke)</a:t>
            </a:r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17E63FC-1C05-4855-B2DC-885F081F3FA9}" type="slidenum">
              <a:rPr kumimoji="0" lang="en-US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US" altLang="en-US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9617972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1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en-US">
                <a:latin typeface="Arial" panose="020B0604020202020204" pitchFamily="34" charset="0"/>
              </a:rPr>
              <a:t>Ajouter une photo d’un vieux telegraphe, puis un mobile satellitte ancienne generation…can someone find an even older wireless communication system (smoke)</a:t>
            </a:r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17E63FC-1C05-4855-B2DC-885F081F3FA9}" type="slidenum">
              <a:rPr kumimoji="0" lang="en-US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en-US" altLang="en-US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1147004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1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en-US">
                <a:latin typeface="Arial" panose="020B0604020202020204" pitchFamily="34" charset="0"/>
              </a:rPr>
              <a:t>Ajouter une photo d’un vieux telegraphe, puis un mobile satellitte ancienne generation…can someone find an even older wireless communication system (smoke)</a:t>
            </a:r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17E63FC-1C05-4855-B2DC-885F081F3FA9}" type="slidenum">
              <a:rPr kumimoji="0" lang="en-US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en-US" altLang="en-US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9753582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1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en-US">
                <a:latin typeface="Arial" panose="020B0604020202020204" pitchFamily="34" charset="0"/>
              </a:rPr>
              <a:t>Ajouter une photo d’un vieux telegraphe, puis un mobile satellitte ancienne generation…can someone find an even older wireless communication system (smoke)</a:t>
            </a:r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17E63FC-1C05-4855-B2DC-885F081F3FA9}" type="slidenum">
              <a:rPr kumimoji="0" lang="en-US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en-US" altLang="en-US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3799797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1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en-US">
                <a:latin typeface="Arial" panose="020B0604020202020204" pitchFamily="34" charset="0"/>
              </a:rPr>
              <a:t>Ajouter une photo d’un vieux telegraphe, puis un mobile satellitte ancienne generation…can someone find an even older wireless communication system (smoke)</a:t>
            </a:r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17E63FC-1C05-4855-B2DC-885F081F3FA9}" type="slidenum">
              <a:rPr kumimoji="0" lang="en-US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en-US" altLang="en-US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311382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1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en-US">
                <a:latin typeface="Arial" panose="020B0604020202020204" pitchFamily="34" charset="0"/>
              </a:rPr>
              <a:t>Ajouter une photo d’un vieux telegraphe, puis un mobile satellitte ancienne generation…can someone find an even older wireless communication system (smoke)</a:t>
            </a:r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17E63FC-1C05-4855-B2DC-885F081F3FA9}" type="slidenum">
              <a:rPr kumimoji="0" lang="en-US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altLang="en-US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2907073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1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en-US">
                <a:latin typeface="Arial" panose="020B0604020202020204" pitchFamily="34" charset="0"/>
              </a:rPr>
              <a:t>Ajouter une photo d’un vieux telegraphe, puis un mobile satellitte ancienne generation…can someone find an even older wireless communication system (smoke)</a:t>
            </a:r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17E63FC-1C05-4855-B2DC-885F081F3FA9}" type="slidenum">
              <a:rPr kumimoji="0" lang="en-US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en-US" altLang="en-US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8606129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1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en-US">
                <a:latin typeface="Arial" panose="020B0604020202020204" pitchFamily="34" charset="0"/>
              </a:rPr>
              <a:t>Ajouter une photo d’un vieux telegraphe, puis un mobile satellitte ancienne generation…can someone find an even older wireless communication system (smoke)</a:t>
            </a:r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17E63FC-1C05-4855-B2DC-885F081F3FA9}" type="slidenum">
              <a:rPr kumimoji="0" lang="en-US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en-US" altLang="en-US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9633069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1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en-US">
                <a:latin typeface="Arial" panose="020B0604020202020204" pitchFamily="34" charset="0"/>
              </a:rPr>
              <a:t>Ajouter une photo d’un vieux telegraphe, puis un mobile satellitte ancienne generation…can someone find an even older wireless communication system (smoke)</a:t>
            </a:r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17E63FC-1C05-4855-B2DC-885F081F3FA9}" type="slidenum">
              <a:rPr kumimoji="0" lang="en-US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en-US" altLang="en-US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01690590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1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en-US">
                <a:latin typeface="Arial" panose="020B0604020202020204" pitchFamily="34" charset="0"/>
              </a:rPr>
              <a:t>Ajouter une photo d’un vieux telegraphe, puis un mobile satellitte ancienne generation…can someone find an even older wireless communication system (smoke)</a:t>
            </a:r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17E63FC-1C05-4855-B2DC-885F081F3FA9}" type="slidenum">
              <a:rPr kumimoji="0" lang="en-US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en-US" altLang="en-US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3615751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1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en-US">
                <a:latin typeface="Arial" panose="020B0604020202020204" pitchFamily="34" charset="0"/>
              </a:rPr>
              <a:t>Ajouter une photo d’un vieux telegraphe, puis un mobile satellitte ancienne generation…can someone find an even older wireless communication system (smoke)</a:t>
            </a:r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17E63FC-1C05-4855-B2DC-885F081F3FA9}" type="slidenum">
              <a:rPr kumimoji="0" lang="en-US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en-US" altLang="en-US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7217361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1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en-US">
                <a:latin typeface="Arial" panose="020B0604020202020204" pitchFamily="34" charset="0"/>
              </a:rPr>
              <a:t>Ajouter une photo d’un vieux telegraphe, puis un mobile satellitte ancienne generation…can someone find an even older wireless communication system (smoke)</a:t>
            </a:r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17E63FC-1C05-4855-B2DC-885F081F3FA9}" type="slidenum">
              <a:rPr kumimoji="0" lang="en-US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endParaRPr kumimoji="0" lang="en-US" altLang="en-US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75868543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1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en-US">
                <a:latin typeface="Arial" panose="020B0604020202020204" pitchFamily="34" charset="0"/>
              </a:rPr>
              <a:t>Ajouter une photo d’un vieux telegraphe, puis un mobile satellitte ancienne generation…can someone find an even older wireless communication system (smoke)</a:t>
            </a:r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17E63FC-1C05-4855-B2DC-885F081F3FA9}" type="slidenum">
              <a:rPr kumimoji="0" lang="en-US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0" lang="en-US" altLang="en-US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34995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1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en-US">
                <a:latin typeface="Arial" panose="020B0604020202020204" pitchFamily="34" charset="0"/>
              </a:rPr>
              <a:t>Ajouter une photo d’un vieux telegraphe, puis un mobile satellitte ancienne generation…can someone find an even older wireless communication system (smoke)</a:t>
            </a:r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17E63FC-1C05-4855-B2DC-885F081F3FA9}" type="slidenum">
              <a:rPr kumimoji="0" lang="en-US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70</a:t>
            </a:fld>
            <a:endParaRPr kumimoji="0" lang="en-US" altLang="en-US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86752449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1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en-US">
                <a:latin typeface="Arial" panose="020B0604020202020204" pitchFamily="34" charset="0"/>
              </a:rPr>
              <a:t>Ajouter une photo d’un vieux telegraphe, puis un mobile satellitte ancienne generation…can someone find an even older wireless communication system (smoke)</a:t>
            </a:r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17E63FC-1C05-4855-B2DC-885F081F3FA9}" type="slidenum">
              <a:rPr kumimoji="0" lang="en-US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71</a:t>
            </a:fld>
            <a:endParaRPr kumimoji="0" lang="en-US" altLang="en-US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12358416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1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en-US">
                <a:latin typeface="Arial" panose="020B0604020202020204" pitchFamily="34" charset="0"/>
              </a:rPr>
              <a:t>Ajouter une photo d’un vieux telegraphe, puis un mobile satellitte ancienne generation…can someone find an even older wireless communication system (smoke)</a:t>
            </a:r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17E63FC-1C05-4855-B2DC-885F081F3FA9}" type="slidenum">
              <a:rPr kumimoji="0" lang="en-US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72</a:t>
            </a:fld>
            <a:endParaRPr kumimoji="0" lang="en-US" altLang="en-US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589178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1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en-US">
                <a:latin typeface="Arial" panose="020B0604020202020204" pitchFamily="34" charset="0"/>
              </a:rPr>
              <a:t>Ajouter une photo d’un vieux telegraphe, puis un mobile satellitte ancienne generation…can someone find an even older wireless communication system (smoke)</a:t>
            </a:r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17E63FC-1C05-4855-B2DC-885F081F3FA9}" type="slidenum">
              <a:rPr kumimoji="0" lang="en-US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altLang="en-US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47637014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1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en-US">
                <a:latin typeface="Arial" panose="020B0604020202020204" pitchFamily="34" charset="0"/>
              </a:rPr>
              <a:t>Ajouter une photo d’un vieux telegraphe, puis un mobile satellitte ancienne generation…can someone find an even older wireless communication system (smoke)</a:t>
            </a:r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17E63FC-1C05-4855-B2DC-885F081F3FA9}" type="slidenum">
              <a:rPr kumimoji="0" lang="en-US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73</a:t>
            </a:fld>
            <a:endParaRPr kumimoji="0" lang="en-US" altLang="en-US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96351076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1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en-US">
                <a:latin typeface="Arial" panose="020B0604020202020204" pitchFamily="34" charset="0"/>
              </a:rPr>
              <a:t>Ajouter une photo d’un vieux telegraphe, puis un mobile satellitte ancienne generation…can someone find an even older wireless communication system (smoke)</a:t>
            </a:r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17E63FC-1C05-4855-B2DC-885F081F3FA9}" type="slidenum">
              <a:rPr kumimoji="0" lang="en-US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74</a:t>
            </a:fld>
            <a:endParaRPr kumimoji="0" lang="en-US" altLang="en-US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95030544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1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en-US">
                <a:latin typeface="Arial" panose="020B0604020202020204" pitchFamily="34" charset="0"/>
              </a:rPr>
              <a:t>Ajouter une photo d’un vieux telegraphe, puis un mobile satellitte ancienne generation…can someone find an even older wireless communication system (smoke)</a:t>
            </a:r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17E63FC-1C05-4855-B2DC-885F081F3FA9}" type="slidenum">
              <a:rPr kumimoji="0" lang="en-US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75</a:t>
            </a:fld>
            <a:endParaRPr kumimoji="0" lang="en-US" altLang="en-US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20464129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1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en-US">
                <a:latin typeface="Arial" panose="020B0604020202020204" pitchFamily="34" charset="0"/>
              </a:rPr>
              <a:t>Ajouter une photo d’un vieux telegraphe, puis un mobile satellitte ancienne generation…can someone find an even older wireless communication system (smoke)</a:t>
            </a:r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17E63FC-1C05-4855-B2DC-885F081F3FA9}" type="slidenum">
              <a:rPr kumimoji="0" lang="en-US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76</a:t>
            </a:fld>
            <a:endParaRPr kumimoji="0" lang="en-US" altLang="en-US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13164189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1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en-US">
                <a:latin typeface="Arial" panose="020B0604020202020204" pitchFamily="34" charset="0"/>
              </a:rPr>
              <a:t>Ajouter une photo d’un vieux telegraphe, puis un mobile satellitte ancienne generation…can someone find an even older wireless communication system (smoke)</a:t>
            </a:r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17E63FC-1C05-4855-B2DC-885F081F3FA9}" type="slidenum">
              <a:rPr kumimoji="0" lang="en-US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77</a:t>
            </a:fld>
            <a:endParaRPr kumimoji="0" lang="en-US" altLang="en-US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987181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1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en-US">
                <a:latin typeface="Arial" panose="020B0604020202020204" pitchFamily="34" charset="0"/>
              </a:rPr>
              <a:t>Ajouter une photo d’un vieux telegraphe, puis un mobile satellitte ancienne generation…can someone find an even older wireless communication system (smoke)</a:t>
            </a:r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17E63FC-1C05-4855-B2DC-885F081F3FA9}" type="slidenum">
              <a:rPr kumimoji="0" lang="en-US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78</a:t>
            </a:fld>
            <a:endParaRPr kumimoji="0" lang="en-US" altLang="en-US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84889637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1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en-US">
                <a:latin typeface="Arial" panose="020B0604020202020204" pitchFamily="34" charset="0"/>
              </a:rPr>
              <a:t>Ajouter une photo d’un vieux telegraphe, puis un mobile satellitte ancienne generation…can someone find an even older wireless communication system (smoke)</a:t>
            </a:r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17E63FC-1C05-4855-B2DC-885F081F3FA9}" type="slidenum">
              <a:rPr kumimoji="0" lang="en-US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80</a:t>
            </a:fld>
            <a:endParaRPr kumimoji="0" lang="en-US" altLang="en-US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93223882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1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en-US">
                <a:latin typeface="Arial" panose="020B0604020202020204" pitchFamily="34" charset="0"/>
              </a:rPr>
              <a:t>Ajouter une photo d’un vieux telegraphe, puis un mobile satellitte ancienne generation…can someone find an even older wireless communication system (smoke)</a:t>
            </a:r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17E63FC-1C05-4855-B2DC-885F081F3FA9}" type="slidenum">
              <a:rPr kumimoji="0" lang="en-US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81</a:t>
            </a:fld>
            <a:endParaRPr kumimoji="0" lang="en-US" altLang="en-US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62396099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1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en-US">
                <a:latin typeface="Arial" panose="020B0604020202020204" pitchFamily="34" charset="0"/>
              </a:rPr>
              <a:t>Ajouter une photo d’un vieux telegraphe, puis un mobile satellitte ancienne generation…can someone find an even older wireless communication system (smoke)</a:t>
            </a:r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17E63FC-1C05-4855-B2DC-885F081F3FA9}" type="slidenum">
              <a:rPr kumimoji="0" lang="en-US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82</a:t>
            </a:fld>
            <a:endParaRPr kumimoji="0" lang="en-US" altLang="en-US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3239494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1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en-US">
                <a:latin typeface="Arial" panose="020B0604020202020204" pitchFamily="34" charset="0"/>
              </a:rPr>
              <a:t>Ajouter une photo d’un vieux telegraphe, puis un mobile satellitte ancienne generation…can someone find an even older wireless communication system (smoke)</a:t>
            </a:r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17E63FC-1C05-4855-B2DC-885F081F3FA9}" type="slidenum">
              <a:rPr kumimoji="0" lang="en-US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83</a:t>
            </a:fld>
            <a:endParaRPr kumimoji="0" lang="en-US" altLang="en-US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128064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1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en-US">
                <a:latin typeface="Arial" panose="020B0604020202020204" pitchFamily="34" charset="0"/>
              </a:rPr>
              <a:t>Ajouter une photo d’un vieux telegraphe, puis un mobile satellitte ancienne generation…can someone find an even older wireless communication system (smoke)</a:t>
            </a:r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17E63FC-1C05-4855-B2DC-885F081F3FA9}" type="slidenum">
              <a:rPr kumimoji="0" lang="en-US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altLang="en-US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49320885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1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en-US">
                <a:latin typeface="Arial" panose="020B0604020202020204" pitchFamily="34" charset="0"/>
              </a:rPr>
              <a:t>Ajouter une photo d’un vieux telegraphe, puis un mobile satellitte ancienne generation…can someone find an even older wireless communication system (smoke)</a:t>
            </a:r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17E63FC-1C05-4855-B2DC-885F081F3FA9}" type="slidenum">
              <a:rPr kumimoji="0" lang="en-US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84</a:t>
            </a:fld>
            <a:endParaRPr kumimoji="0" lang="en-US" altLang="en-US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53923847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1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en-US">
                <a:latin typeface="Arial" panose="020B0604020202020204" pitchFamily="34" charset="0"/>
              </a:rPr>
              <a:t>Ajouter une photo d’un vieux telegraphe, puis un mobile satellitte ancienne generation…can someone find an even older wireless communication system (smoke)</a:t>
            </a:r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17E63FC-1C05-4855-B2DC-885F081F3FA9}" type="slidenum">
              <a:rPr kumimoji="0" lang="en-US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85</a:t>
            </a:fld>
            <a:endParaRPr kumimoji="0" lang="en-US" altLang="en-US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30779462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1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en-US">
                <a:latin typeface="Arial" panose="020B0604020202020204" pitchFamily="34" charset="0"/>
              </a:rPr>
              <a:t>Ajouter une photo d’un vieux telegraphe, puis un mobile satellitte ancienne generation…can someone find an even older wireless communication system (smoke)</a:t>
            </a:r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17E63FC-1C05-4855-B2DC-885F081F3FA9}" type="slidenum">
              <a:rPr kumimoji="0" lang="en-US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86</a:t>
            </a:fld>
            <a:endParaRPr kumimoji="0" lang="en-US" altLang="en-US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975898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1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en-US">
                <a:latin typeface="Arial" panose="020B0604020202020204" pitchFamily="34" charset="0"/>
              </a:rPr>
              <a:t>Ajouter une photo d’un vieux telegraphe, puis un mobile satellitte ancienne generation…can someone find an even older wireless communication system (smoke)</a:t>
            </a:r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17E63FC-1C05-4855-B2DC-885F081F3FA9}" type="slidenum">
              <a:rPr kumimoji="0" lang="en-US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87</a:t>
            </a:fld>
            <a:endParaRPr kumimoji="0" lang="en-US" altLang="en-US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28164323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1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en-US">
                <a:latin typeface="Arial" panose="020B0604020202020204" pitchFamily="34" charset="0"/>
              </a:rPr>
              <a:t>Ajouter une photo d’un vieux telegraphe, puis un mobile satellitte ancienne generation…can someone find an even older wireless communication system (smoke)</a:t>
            </a:r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17E63FC-1C05-4855-B2DC-885F081F3FA9}" type="slidenum">
              <a:rPr kumimoji="0" lang="en-US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88</a:t>
            </a:fld>
            <a:endParaRPr kumimoji="0" lang="en-US" altLang="en-US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9035723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1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en-US">
                <a:latin typeface="Arial" panose="020B0604020202020204" pitchFamily="34" charset="0"/>
              </a:rPr>
              <a:t>Ajouter une photo d’un vieux telegraphe, puis un mobile satellitte ancienne generation…can someone find an even older wireless communication system (smoke)</a:t>
            </a:r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17E63FC-1C05-4855-B2DC-885F081F3FA9}" type="slidenum">
              <a:rPr kumimoji="0" lang="en-US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89</a:t>
            </a:fld>
            <a:endParaRPr kumimoji="0" lang="en-US" altLang="en-US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42385826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1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en-US">
                <a:latin typeface="Arial" panose="020B0604020202020204" pitchFamily="34" charset="0"/>
              </a:rPr>
              <a:t>Ajouter une photo d’un vieux telegraphe, puis un mobile satellitte ancienne generation…can someone find an even older wireless communication system (smoke)</a:t>
            </a:r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17E63FC-1C05-4855-B2DC-885F081F3FA9}" type="slidenum">
              <a:rPr kumimoji="0" lang="en-US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90</a:t>
            </a:fld>
            <a:endParaRPr kumimoji="0" lang="en-US" altLang="en-US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23927262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1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en-US">
                <a:latin typeface="Arial" panose="020B0604020202020204" pitchFamily="34" charset="0"/>
              </a:rPr>
              <a:t>Ajouter une photo d’un vieux telegraphe, puis un mobile satellitte ancienne generation…can someone find an even older wireless communication system (smoke)</a:t>
            </a:r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17E63FC-1C05-4855-B2DC-885F081F3FA9}" type="slidenum">
              <a:rPr kumimoji="0" lang="en-US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91</a:t>
            </a:fld>
            <a:endParaRPr kumimoji="0" lang="en-US" altLang="en-US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27273954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1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en-US">
                <a:latin typeface="Arial" panose="020B0604020202020204" pitchFamily="34" charset="0"/>
              </a:rPr>
              <a:t>Ajouter une photo d’un vieux telegraphe, puis un mobile satellitte ancienne generation…can someone find an even older wireless communication system (smoke)</a:t>
            </a:r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17E63FC-1C05-4855-B2DC-885F081F3FA9}" type="slidenum">
              <a:rPr kumimoji="0" lang="en-US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92</a:t>
            </a:fld>
            <a:endParaRPr kumimoji="0" lang="en-US" altLang="en-US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171228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1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en-US">
                <a:latin typeface="Arial" panose="020B0604020202020204" pitchFamily="34" charset="0"/>
              </a:rPr>
              <a:t>Ajouter une photo d’un vieux telegraphe, puis un mobile satellitte ancienne generation…can someone find an even older wireless communication system (smoke)</a:t>
            </a:r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17E63FC-1C05-4855-B2DC-885F081F3FA9}" type="slidenum">
              <a:rPr kumimoji="0" lang="en-US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altLang="en-US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056943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2700338" y="4797425"/>
            <a:ext cx="6184900" cy="792163"/>
          </a:xfrm>
        </p:spPr>
        <p:txBody>
          <a:bodyPr anchor="t"/>
          <a:lstStyle>
            <a:lvl1pPr marL="0" indent="0" algn="ctr">
              <a:buFont typeface="Wingdings" pitchFamily="2" charset="2"/>
              <a:buNone/>
              <a:defRPr sz="2400">
                <a:solidFill>
                  <a:schemeClr val="bg2"/>
                </a:solidFill>
              </a:defRPr>
            </a:lvl1pPr>
          </a:lstStyle>
          <a:p>
            <a:r>
              <a:rPr lang="fr-FR"/>
              <a:t>Cliquez pour modifier le style des sous-titres du masque</a:t>
            </a:r>
          </a:p>
        </p:txBody>
      </p:sp>
      <p:sp>
        <p:nvSpPr>
          <p:cNvPr id="113667" name="Rectangle 3"/>
          <p:cNvSpPr>
            <a:spLocks noGrp="1" noChangeArrowheads="1"/>
          </p:cNvSpPr>
          <p:nvPr>
            <p:ph type="ctrTitle"/>
          </p:nvPr>
        </p:nvSpPr>
        <p:spPr>
          <a:xfrm>
            <a:off x="2700338" y="2924175"/>
            <a:ext cx="6188075" cy="1657350"/>
          </a:xfrm>
        </p:spPr>
        <p:txBody>
          <a:bodyPr/>
          <a:lstStyle>
            <a:lvl1pPr algn="ctr">
              <a:defRPr/>
            </a:lvl1pPr>
          </a:lstStyle>
          <a:p>
            <a:r>
              <a:rPr lang="fr-FR"/>
              <a:t>Cliquez pour modifier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6934799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FEC8FA2-F545-4202-84EC-EF7378E3D9D1}" type="datetime1">
              <a:rPr lang="fr-FR"/>
              <a:pPr>
                <a:defRPr/>
              </a:pPr>
              <a:t>27/05/2024</a:t>
            </a:fld>
            <a:r>
              <a:rPr lang="fr-FR"/>
              <a:t> - </a:t>
            </a:r>
          </a:p>
        </p:txBody>
      </p:sp>
      <p:sp>
        <p:nvSpPr>
          <p:cNvPr id="5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EURECOM CM</a:t>
            </a:r>
          </a:p>
        </p:txBody>
      </p:sp>
      <p:sp>
        <p:nvSpPr>
          <p:cNvPr id="6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 altLang="en-US"/>
              <a:t>- p </a:t>
            </a:r>
            <a:fld id="{2A096EC5-4698-4671-AC4D-7933101C841F}" type="slidenum">
              <a:rPr lang="fr-FR" altLang="en-US"/>
              <a:pPr>
                <a:defRPr/>
              </a:pPr>
              <a:t>‹#›</a:t>
            </a:fld>
            <a:r>
              <a:rPr lang="fr-FR" alt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577631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732588" y="188913"/>
            <a:ext cx="2160587" cy="6048375"/>
          </a:xfrm>
        </p:spPr>
        <p:txBody>
          <a:bodyPr vert="eaVert"/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250825" y="188913"/>
            <a:ext cx="6329363" cy="6048375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6F55258-EEB4-4ACF-983F-772C84360638}" type="datetime1">
              <a:rPr lang="fr-FR"/>
              <a:pPr>
                <a:defRPr/>
              </a:pPr>
              <a:t>27/05/2024</a:t>
            </a:fld>
            <a:r>
              <a:rPr lang="fr-FR"/>
              <a:t> - </a:t>
            </a:r>
          </a:p>
        </p:txBody>
      </p:sp>
      <p:sp>
        <p:nvSpPr>
          <p:cNvPr id="5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EURECOM CM</a:t>
            </a:r>
          </a:p>
        </p:txBody>
      </p:sp>
      <p:sp>
        <p:nvSpPr>
          <p:cNvPr id="6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 altLang="en-US"/>
              <a:t>- p </a:t>
            </a:r>
            <a:fld id="{4E24A421-4EFB-48CA-BD22-E7CFC5CC4FCA}" type="slidenum">
              <a:rPr lang="fr-FR" altLang="en-US"/>
              <a:pPr>
                <a:defRPr/>
              </a:pPr>
              <a:t>‹#›</a:t>
            </a:fld>
            <a:r>
              <a:rPr lang="fr-FR" alt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256503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2700338" y="4797425"/>
            <a:ext cx="6184900" cy="792163"/>
          </a:xfrm>
        </p:spPr>
        <p:txBody>
          <a:bodyPr anchor="t"/>
          <a:lstStyle>
            <a:lvl1pPr marL="0" indent="0" algn="ctr">
              <a:buFont typeface="Wingdings" pitchFamily="2" charset="2"/>
              <a:buNone/>
              <a:defRPr sz="2400">
                <a:solidFill>
                  <a:schemeClr val="bg2"/>
                </a:solidFill>
              </a:defRPr>
            </a:lvl1pPr>
          </a:lstStyle>
          <a:p>
            <a:r>
              <a:rPr lang="fr-FR"/>
              <a:t>Cliquez pour modifier le style des sous-titres du masque</a:t>
            </a:r>
          </a:p>
        </p:txBody>
      </p:sp>
      <p:sp>
        <p:nvSpPr>
          <p:cNvPr id="113667" name="Rectangle 3"/>
          <p:cNvSpPr>
            <a:spLocks noGrp="1" noChangeArrowheads="1"/>
          </p:cNvSpPr>
          <p:nvPr>
            <p:ph type="ctrTitle"/>
          </p:nvPr>
        </p:nvSpPr>
        <p:spPr>
          <a:xfrm>
            <a:off x="2700338" y="2924175"/>
            <a:ext cx="6188075" cy="1657350"/>
          </a:xfrm>
        </p:spPr>
        <p:txBody>
          <a:bodyPr/>
          <a:lstStyle>
            <a:lvl1pPr algn="ctr">
              <a:defRPr/>
            </a:lvl1pPr>
          </a:lstStyle>
          <a:p>
            <a:r>
              <a:rPr lang="fr-FR"/>
              <a:t>Cliquez pour modifier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18385105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1EC21DF-EB37-4B42-8C13-F989E9C1BF4F}" type="datetime1">
              <a:rPr lang="fr-FR" smtClean="0"/>
              <a:pPr>
                <a:defRPr/>
              </a:pPr>
              <a:t>27/05/2024</a:t>
            </a:fld>
            <a:r>
              <a:rPr lang="fr-FR" dirty="0"/>
              <a:t> </a:t>
            </a:r>
          </a:p>
        </p:txBody>
      </p:sp>
      <p:sp>
        <p:nvSpPr>
          <p:cNvPr id="5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 dirty="0"/>
              <a:t>MALCOM 2021</a:t>
            </a:r>
          </a:p>
        </p:txBody>
      </p:sp>
      <p:sp>
        <p:nvSpPr>
          <p:cNvPr id="6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 altLang="en-US"/>
              <a:t>- p </a:t>
            </a:r>
            <a:fld id="{8467945F-14A4-473D-815E-542A28A14452}" type="slidenum">
              <a:rPr lang="fr-FR" altLang="en-US"/>
              <a:pPr>
                <a:defRPr/>
              </a:pPr>
              <a:t>‹#›</a:t>
            </a:fld>
            <a:r>
              <a:rPr lang="fr-FR" alt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4989941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A50280B-F8F1-4726-B3E1-2457651565E5}" type="datetime1">
              <a:rPr lang="fr-FR" smtClean="0"/>
              <a:pPr>
                <a:defRPr/>
              </a:pPr>
              <a:t>27/05/2024</a:t>
            </a:fld>
            <a:r>
              <a:rPr lang="fr-FR" dirty="0"/>
              <a:t> </a:t>
            </a:r>
          </a:p>
        </p:txBody>
      </p:sp>
      <p:sp>
        <p:nvSpPr>
          <p:cNvPr id="5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EURECOM CM</a:t>
            </a:r>
          </a:p>
        </p:txBody>
      </p:sp>
      <p:sp>
        <p:nvSpPr>
          <p:cNvPr id="6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 altLang="en-US"/>
              <a:t>- p </a:t>
            </a:r>
            <a:fld id="{F35327B5-13C2-451D-8386-BCD06525A60C}" type="slidenum">
              <a:rPr lang="fr-FR" altLang="en-US"/>
              <a:pPr>
                <a:defRPr/>
              </a:pPr>
              <a:t>‹#›</a:t>
            </a:fld>
            <a:r>
              <a:rPr lang="fr-FR" alt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9925317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250825" y="1125538"/>
            <a:ext cx="4244975" cy="5111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125538"/>
            <a:ext cx="4244975" cy="5111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A0F7FD3-4499-40DB-9DD0-895095608272}" type="datetime1">
              <a:rPr lang="fr-FR" smtClean="0"/>
              <a:pPr>
                <a:defRPr/>
              </a:pPr>
              <a:t>27/05/2024</a:t>
            </a:fld>
            <a:r>
              <a:rPr lang="fr-FR" dirty="0"/>
              <a:t> </a:t>
            </a:r>
          </a:p>
        </p:txBody>
      </p:sp>
      <p:sp>
        <p:nvSpPr>
          <p:cNvPr id="6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 dirty="0"/>
              <a:t>MALCOM 2021</a:t>
            </a:r>
          </a:p>
        </p:txBody>
      </p:sp>
      <p:sp>
        <p:nvSpPr>
          <p:cNvPr id="7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 altLang="en-US"/>
              <a:t>- p </a:t>
            </a:r>
            <a:fld id="{F4FBAD5B-C5A3-4526-9797-7594006EA209}" type="slidenum">
              <a:rPr lang="fr-FR" altLang="en-US"/>
              <a:pPr>
                <a:defRPr/>
              </a:pPr>
              <a:t>‹#›</a:t>
            </a:fld>
            <a:r>
              <a:rPr lang="fr-FR" alt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882724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1B44893-7991-41FC-BA54-2302C3F29DDF}" type="datetime1">
              <a:rPr lang="fr-FR" smtClean="0"/>
              <a:pPr>
                <a:defRPr/>
              </a:pPr>
              <a:t>27/05/2024</a:t>
            </a:fld>
            <a:r>
              <a:rPr lang="fr-FR" dirty="0"/>
              <a:t> </a:t>
            </a:r>
          </a:p>
        </p:txBody>
      </p:sp>
      <p:sp>
        <p:nvSpPr>
          <p:cNvPr id="8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EURECOM CM</a:t>
            </a:r>
          </a:p>
        </p:txBody>
      </p:sp>
      <p:sp>
        <p:nvSpPr>
          <p:cNvPr id="9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 altLang="en-US"/>
              <a:t>- p </a:t>
            </a:r>
            <a:fld id="{1D67ACC0-A742-4CF8-9E6B-B68C153F654B}" type="slidenum">
              <a:rPr lang="fr-FR" altLang="en-US"/>
              <a:pPr>
                <a:defRPr/>
              </a:pPr>
              <a:t>‹#›</a:t>
            </a:fld>
            <a:r>
              <a:rPr lang="fr-FR" alt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466329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3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C5FA182-04B9-4DE6-83AA-DE8583D5DF94}" type="datetime1">
              <a:rPr lang="fr-FR" smtClean="0"/>
              <a:pPr>
                <a:defRPr/>
              </a:pPr>
              <a:t>27/05/2024</a:t>
            </a:fld>
            <a:endParaRPr lang="fr-FR" dirty="0"/>
          </a:p>
        </p:txBody>
      </p:sp>
      <p:sp>
        <p:nvSpPr>
          <p:cNvPr id="4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 dirty="0"/>
              <a:t>MALCOM 2021</a:t>
            </a:r>
          </a:p>
        </p:txBody>
      </p:sp>
      <p:sp>
        <p:nvSpPr>
          <p:cNvPr id="5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 altLang="en-US"/>
              <a:t>- p </a:t>
            </a:r>
            <a:fld id="{EDA063B1-D735-4D00-BE79-0751FA76B0B3}" type="slidenum">
              <a:rPr lang="fr-FR" altLang="en-US"/>
              <a:pPr>
                <a:defRPr/>
              </a:pPr>
              <a:t>‹#›</a:t>
            </a:fld>
            <a:r>
              <a:rPr lang="fr-FR" alt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1565194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9D28B0C-747A-479C-97A4-17EF910A9B7F}" type="datetime1">
              <a:rPr lang="fr-FR" smtClean="0"/>
              <a:pPr>
                <a:defRPr/>
              </a:pPr>
              <a:t>27/05/2024</a:t>
            </a:fld>
            <a:endParaRPr lang="fr-FR" dirty="0"/>
          </a:p>
        </p:txBody>
      </p:sp>
      <p:sp>
        <p:nvSpPr>
          <p:cNvPr id="3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 dirty="0"/>
              <a:t>MALCOM 2021</a:t>
            </a:r>
          </a:p>
        </p:txBody>
      </p:sp>
      <p:sp>
        <p:nvSpPr>
          <p:cNvPr id="4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 altLang="en-US"/>
              <a:t>- p </a:t>
            </a:r>
            <a:fld id="{BBE94330-4B77-455B-B084-AE976FEE5B66}" type="slidenum">
              <a:rPr lang="fr-FR" altLang="en-US"/>
              <a:pPr>
                <a:defRPr/>
              </a:pPr>
              <a:t>‹#›</a:t>
            </a:fld>
            <a:r>
              <a:rPr lang="fr-FR" alt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1354316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178E70A-8C89-4E17-A3B7-E3191B574A00}" type="datetime1">
              <a:rPr lang="fr-FR" smtClean="0"/>
              <a:pPr>
                <a:defRPr/>
              </a:pPr>
              <a:t>27/05/2024</a:t>
            </a:fld>
            <a:endParaRPr lang="fr-FR" dirty="0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EURECOM CM</a:t>
            </a:r>
          </a:p>
        </p:txBody>
      </p:sp>
      <p:sp>
        <p:nvSpPr>
          <p:cNvPr id="7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 altLang="en-US"/>
              <a:t>- p </a:t>
            </a:r>
            <a:fld id="{869D5460-5B54-4E34-B43C-B203A6D02DA3}" type="slidenum">
              <a:rPr lang="fr-FR" altLang="en-US"/>
              <a:pPr>
                <a:defRPr/>
              </a:pPr>
              <a:t>‹#›</a:t>
            </a:fld>
            <a:r>
              <a:rPr lang="fr-FR" alt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867820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1EC21DF-EB37-4B42-8C13-F989E9C1BF4F}" type="datetime1">
              <a:rPr lang="fr-FR"/>
              <a:pPr>
                <a:defRPr/>
              </a:pPr>
              <a:t>27/05/2024</a:t>
            </a:fld>
            <a:r>
              <a:rPr lang="fr-FR"/>
              <a:t> - </a:t>
            </a:r>
          </a:p>
        </p:txBody>
      </p:sp>
      <p:sp>
        <p:nvSpPr>
          <p:cNvPr id="5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EURECOM CM</a:t>
            </a:r>
          </a:p>
        </p:txBody>
      </p:sp>
      <p:sp>
        <p:nvSpPr>
          <p:cNvPr id="6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 altLang="en-US"/>
              <a:t>- p </a:t>
            </a:r>
            <a:fld id="{8467945F-14A4-473D-815E-542A28A14452}" type="slidenum">
              <a:rPr lang="fr-FR" altLang="en-US"/>
              <a:pPr>
                <a:defRPr/>
              </a:pPr>
              <a:t>‹#›</a:t>
            </a:fld>
            <a:r>
              <a:rPr lang="fr-FR" alt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3694218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fr-FR" noProof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8AB1FCF-5BE2-444A-99C0-C421E0A229DA}" type="datetime1">
              <a:rPr lang="fr-FR" smtClean="0"/>
              <a:pPr>
                <a:defRPr/>
              </a:pPr>
              <a:t>27/05/2024</a:t>
            </a:fld>
            <a:endParaRPr lang="fr-FR" dirty="0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EURECOM CM</a:t>
            </a:r>
          </a:p>
        </p:txBody>
      </p:sp>
      <p:sp>
        <p:nvSpPr>
          <p:cNvPr id="7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 altLang="en-US"/>
              <a:t>- p </a:t>
            </a:r>
            <a:fld id="{5F2E7BA7-2A5E-4AF4-AFA9-4775F890D4E0}" type="slidenum">
              <a:rPr lang="fr-FR" altLang="en-US"/>
              <a:pPr>
                <a:defRPr/>
              </a:pPr>
              <a:t>‹#›</a:t>
            </a:fld>
            <a:r>
              <a:rPr lang="fr-FR" alt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1373335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FEC8FA2-F545-4202-84EC-EF7378E3D9D1}" type="datetime1">
              <a:rPr lang="fr-FR" smtClean="0"/>
              <a:pPr>
                <a:defRPr/>
              </a:pPr>
              <a:t>27/05/2024</a:t>
            </a:fld>
            <a:endParaRPr lang="fr-FR" dirty="0"/>
          </a:p>
        </p:txBody>
      </p:sp>
      <p:sp>
        <p:nvSpPr>
          <p:cNvPr id="5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EURECOM CM</a:t>
            </a:r>
          </a:p>
        </p:txBody>
      </p:sp>
      <p:sp>
        <p:nvSpPr>
          <p:cNvPr id="6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 altLang="en-US"/>
              <a:t>- p </a:t>
            </a:r>
            <a:fld id="{2A096EC5-4698-4671-AC4D-7933101C841F}" type="slidenum">
              <a:rPr lang="fr-FR" altLang="en-US"/>
              <a:pPr>
                <a:defRPr/>
              </a:pPr>
              <a:t>‹#›</a:t>
            </a:fld>
            <a:r>
              <a:rPr lang="fr-FR" alt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8603144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732588" y="188913"/>
            <a:ext cx="2160587" cy="6048375"/>
          </a:xfrm>
        </p:spPr>
        <p:txBody>
          <a:bodyPr vert="eaVert"/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250825" y="188913"/>
            <a:ext cx="6329363" cy="6048375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6F55258-EEB4-4ACF-983F-772C84360638}" type="datetime1">
              <a:rPr lang="fr-FR" smtClean="0"/>
              <a:pPr>
                <a:defRPr/>
              </a:pPr>
              <a:t>27/05/2024</a:t>
            </a:fld>
            <a:endParaRPr lang="fr-FR" dirty="0"/>
          </a:p>
        </p:txBody>
      </p:sp>
      <p:sp>
        <p:nvSpPr>
          <p:cNvPr id="5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EURECOM CM</a:t>
            </a:r>
          </a:p>
        </p:txBody>
      </p:sp>
      <p:sp>
        <p:nvSpPr>
          <p:cNvPr id="6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 altLang="en-US"/>
              <a:t>- p </a:t>
            </a:r>
            <a:fld id="{4E24A421-4EFB-48CA-BD22-E7CFC5CC4FCA}" type="slidenum">
              <a:rPr lang="fr-FR" altLang="en-US"/>
              <a:pPr>
                <a:defRPr/>
              </a:pPr>
              <a:t>‹#›</a:t>
            </a:fld>
            <a:r>
              <a:rPr lang="fr-FR" alt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5737126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2700338" y="4797425"/>
            <a:ext cx="6184900" cy="792163"/>
          </a:xfrm>
        </p:spPr>
        <p:txBody>
          <a:bodyPr anchor="t"/>
          <a:lstStyle>
            <a:lvl1pPr marL="0" indent="0" algn="ctr">
              <a:buFont typeface="Wingdings" pitchFamily="2" charset="2"/>
              <a:buNone/>
              <a:defRPr sz="2400">
                <a:solidFill>
                  <a:schemeClr val="bg2"/>
                </a:solidFill>
              </a:defRPr>
            </a:lvl1pPr>
          </a:lstStyle>
          <a:p>
            <a:r>
              <a:rPr lang="fr-FR"/>
              <a:t>Cliquez pour modifier le style des sous-titres du masque</a:t>
            </a:r>
          </a:p>
        </p:txBody>
      </p:sp>
      <p:sp>
        <p:nvSpPr>
          <p:cNvPr id="113667" name="Rectangle 3"/>
          <p:cNvSpPr>
            <a:spLocks noGrp="1" noChangeArrowheads="1"/>
          </p:cNvSpPr>
          <p:nvPr>
            <p:ph type="ctrTitle"/>
          </p:nvPr>
        </p:nvSpPr>
        <p:spPr>
          <a:xfrm>
            <a:off x="2700338" y="2924175"/>
            <a:ext cx="6188075" cy="1657350"/>
          </a:xfrm>
        </p:spPr>
        <p:txBody>
          <a:bodyPr/>
          <a:lstStyle>
            <a:lvl1pPr algn="ctr">
              <a:defRPr/>
            </a:lvl1pPr>
          </a:lstStyle>
          <a:p>
            <a:r>
              <a:rPr lang="fr-FR"/>
              <a:t>Cliquez pour modifier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121812331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1EC21DF-EB37-4B42-8C13-F989E9C1BF4F}" type="datetime1">
              <a:rPr lang="fr-FR" smtClean="0"/>
              <a:pPr>
                <a:defRPr/>
              </a:pPr>
              <a:t>27/05/2024</a:t>
            </a:fld>
            <a:endParaRPr lang="fr-FR" dirty="0"/>
          </a:p>
        </p:txBody>
      </p:sp>
      <p:sp>
        <p:nvSpPr>
          <p:cNvPr id="5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EURECOM CM</a:t>
            </a:r>
          </a:p>
        </p:txBody>
      </p:sp>
      <p:sp>
        <p:nvSpPr>
          <p:cNvPr id="6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 altLang="en-US"/>
              <a:t>- p </a:t>
            </a:r>
            <a:fld id="{8467945F-14A4-473D-815E-542A28A14452}" type="slidenum">
              <a:rPr lang="fr-FR" altLang="en-US"/>
              <a:pPr>
                <a:defRPr/>
              </a:pPr>
              <a:t>‹#›</a:t>
            </a:fld>
            <a:r>
              <a:rPr lang="fr-FR" alt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7307340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A50280B-F8F1-4726-B3E1-2457651565E5}" type="datetime1">
              <a:rPr lang="fr-FR" smtClean="0"/>
              <a:pPr>
                <a:defRPr/>
              </a:pPr>
              <a:t>27/05/2024</a:t>
            </a:fld>
            <a:endParaRPr lang="fr-FR" dirty="0"/>
          </a:p>
        </p:txBody>
      </p:sp>
      <p:sp>
        <p:nvSpPr>
          <p:cNvPr id="5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EURECOM CM</a:t>
            </a:r>
          </a:p>
        </p:txBody>
      </p:sp>
      <p:sp>
        <p:nvSpPr>
          <p:cNvPr id="6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 altLang="en-US"/>
              <a:t>- p </a:t>
            </a:r>
            <a:fld id="{F35327B5-13C2-451D-8386-BCD06525A60C}" type="slidenum">
              <a:rPr lang="fr-FR" altLang="en-US"/>
              <a:pPr>
                <a:defRPr/>
              </a:pPr>
              <a:t>‹#›</a:t>
            </a:fld>
            <a:r>
              <a:rPr lang="fr-FR" alt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7429467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250825" y="1125538"/>
            <a:ext cx="4244975" cy="5111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125538"/>
            <a:ext cx="4244975" cy="5111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A0F7FD3-4499-40DB-9DD0-895095608272}" type="datetime1">
              <a:rPr lang="fr-FR" smtClean="0"/>
              <a:pPr>
                <a:defRPr/>
              </a:pPr>
              <a:t>27/05/2024</a:t>
            </a:fld>
            <a:endParaRPr lang="fr-FR" dirty="0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EURECOM CM</a:t>
            </a:r>
          </a:p>
        </p:txBody>
      </p:sp>
      <p:sp>
        <p:nvSpPr>
          <p:cNvPr id="7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 altLang="en-US"/>
              <a:t>- p </a:t>
            </a:r>
            <a:fld id="{F4FBAD5B-C5A3-4526-9797-7594006EA209}" type="slidenum">
              <a:rPr lang="fr-FR" altLang="en-US"/>
              <a:pPr>
                <a:defRPr/>
              </a:pPr>
              <a:t>‹#›</a:t>
            </a:fld>
            <a:r>
              <a:rPr lang="fr-FR" alt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0004612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1B44893-7991-41FC-BA54-2302C3F29DDF}" type="datetime1">
              <a:rPr lang="fr-FR" smtClean="0"/>
              <a:pPr>
                <a:defRPr/>
              </a:pPr>
              <a:t>27/05/2024</a:t>
            </a:fld>
            <a:endParaRPr lang="fr-FR" dirty="0"/>
          </a:p>
        </p:txBody>
      </p:sp>
      <p:sp>
        <p:nvSpPr>
          <p:cNvPr id="8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EURECOM CM</a:t>
            </a:r>
          </a:p>
        </p:txBody>
      </p:sp>
      <p:sp>
        <p:nvSpPr>
          <p:cNvPr id="9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 altLang="en-US"/>
              <a:t>- p </a:t>
            </a:r>
            <a:fld id="{1D67ACC0-A742-4CF8-9E6B-B68C153F654B}" type="slidenum">
              <a:rPr lang="fr-FR" altLang="en-US"/>
              <a:pPr>
                <a:defRPr/>
              </a:pPr>
              <a:t>‹#›</a:t>
            </a:fld>
            <a:r>
              <a:rPr lang="fr-FR" alt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5884788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3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C5FA182-04B9-4DE6-83AA-DE8583D5DF94}" type="datetime1">
              <a:rPr lang="fr-FR" smtClean="0"/>
              <a:pPr>
                <a:defRPr/>
              </a:pPr>
              <a:t>27/05/2024</a:t>
            </a:fld>
            <a:endParaRPr lang="fr-FR" dirty="0"/>
          </a:p>
        </p:txBody>
      </p:sp>
      <p:sp>
        <p:nvSpPr>
          <p:cNvPr id="4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EURECOM CM</a:t>
            </a:r>
          </a:p>
        </p:txBody>
      </p:sp>
      <p:sp>
        <p:nvSpPr>
          <p:cNvPr id="5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 altLang="en-US"/>
              <a:t>- p </a:t>
            </a:r>
            <a:fld id="{EDA063B1-D735-4D00-BE79-0751FA76B0B3}" type="slidenum">
              <a:rPr lang="fr-FR" altLang="en-US"/>
              <a:pPr>
                <a:defRPr/>
              </a:pPr>
              <a:t>‹#›</a:t>
            </a:fld>
            <a:r>
              <a:rPr lang="fr-FR" alt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5398238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9D28B0C-747A-479C-97A4-17EF910A9B7F}" type="datetime1">
              <a:rPr lang="fr-FR" smtClean="0"/>
              <a:pPr>
                <a:defRPr/>
              </a:pPr>
              <a:t>27/05/2024</a:t>
            </a:fld>
            <a:endParaRPr lang="fr-FR" dirty="0"/>
          </a:p>
        </p:txBody>
      </p:sp>
      <p:sp>
        <p:nvSpPr>
          <p:cNvPr id="3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EURECOM CM</a:t>
            </a:r>
          </a:p>
        </p:txBody>
      </p:sp>
      <p:sp>
        <p:nvSpPr>
          <p:cNvPr id="4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 altLang="en-US"/>
              <a:t>- p </a:t>
            </a:r>
            <a:fld id="{BBE94330-4B77-455B-B084-AE976FEE5B66}" type="slidenum">
              <a:rPr lang="fr-FR" altLang="en-US"/>
              <a:pPr>
                <a:defRPr/>
              </a:pPr>
              <a:t>‹#›</a:t>
            </a:fld>
            <a:r>
              <a:rPr lang="fr-FR" alt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537788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A50280B-F8F1-4726-B3E1-2457651565E5}" type="datetime1">
              <a:rPr lang="fr-FR"/>
              <a:pPr>
                <a:defRPr/>
              </a:pPr>
              <a:t>27/05/2024</a:t>
            </a:fld>
            <a:r>
              <a:rPr lang="fr-FR"/>
              <a:t> - </a:t>
            </a:r>
          </a:p>
        </p:txBody>
      </p:sp>
      <p:sp>
        <p:nvSpPr>
          <p:cNvPr id="5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EURECOM CM</a:t>
            </a:r>
          </a:p>
        </p:txBody>
      </p:sp>
      <p:sp>
        <p:nvSpPr>
          <p:cNvPr id="6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 altLang="en-US"/>
              <a:t>- p </a:t>
            </a:r>
            <a:fld id="{F35327B5-13C2-451D-8386-BCD06525A60C}" type="slidenum">
              <a:rPr lang="fr-FR" altLang="en-US"/>
              <a:pPr>
                <a:defRPr/>
              </a:pPr>
              <a:t>‹#›</a:t>
            </a:fld>
            <a:r>
              <a:rPr lang="fr-FR" alt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805214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178E70A-8C89-4E17-A3B7-E3191B574A00}" type="datetime1">
              <a:rPr lang="fr-FR" smtClean="0"/>
              <a:pPr>
                <a:defRPr/>
              </a:pPr>
              <a:t>27/05/2024</a:t>
            </a:fld>
            <a:endParaRPr lang="fr-FR" dirty="0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EURECOM CM</a:t>
            </a:r>
          </a:p>
        </p:txBody>
      </p:sp>
      <p:sp>
        <p:nvSpPr>
          <p:cNvPr id="7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 altLang="en-US"/>
              <a:t>- p </a:t>
            </a:r>
            <a:fld id="{869D5460-5B54-4E34-B43C-B203A6D02DA3}" type="slidenum">
              <a:rPr lang="fr-FR" altLang="en-US"/>
              <a:pPr>
                <a:defRPr/>
              </a:pPr>
              <a:t>‹#›</a:t>
            </a:fld>
            <a:r>
              <a:rPr lang="fr-FR" alt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2090731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fr-FR" noProof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8AB1FCF-5BE2-444A-99C0-C421E0A229DA}" type="datetime1">
              <a:rPr lang="fr-FR" smtClean="0"/>
              <a:pPr>
                <a:defRPr/>
              </a:pPr>
              <a:t>27/05/2024</a:t>
            </a:fld>
            <a:endParaRPr lang="fr-FR" dirty="0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EURECOM CM</a:t>
            </a:r>
          </a:p>
        </p:txBody>
      </p:sp>
      <p:sp>
        <p:nvSpPr>
          <p:cNvPr id="7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 altLang="en-US"/>
              <a:t>- p </a:t>
            </a:r>
            <a:fld id="{5F2E7BA7-2A5E-4AF4-AFA9-4775F890D4E0}" type="slidenum">
              <a:rPr lang="fr-FR" altLang="en-US"/>
              <a:pPr>
                <a:defRPr/>
              </a:pPr>
              <a:t>‹#›</a:t>
            </a:fld>
            <a:r>
              <a:rPr lang="fr-FR" alt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9279913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FEC8FA2-F545-4202-84EC-EF7378E3D9D1}" type="datetime1">
              <a:rPr lang="fr-FR" smtClean="0"/>
              <a:pPr>
                <a:defRPr/>
              </a:pPr>
              <a:t>27/05/2024</a:t>
            </a:fld>
            <a:endParaRPr lang="fr-FR" dirty="0"/>
          </a:p>
        </p:txBody>
      </p:sp>
      <p:sp>
        <p:nvSpPr>
          <p:cNvPr id="5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EURECOM CM</a:t>
            </a:r>
          </a:p>
        </p:txBody>
      </p:sp>
      <p:sp>
        <p:nvSpPr>
          <p:cNvPr id="6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 altLang="en-US"/>
              <a:t>- p </a:t>
            </a:r>
            <a:fld id="{2A096EC5-4698-4671-AC4D-7933101C841F}" type="slidenum">
              <a:rPr lang="fr-FR" altLang="en-US"/>
              <a:pPr>
                <a:defRPr/>
              </a:pPr>
              <a:t>‹#›</a:t>
            </a:fld>
            <a:r>
              <a:rPr lang="fr-FR" alt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5800232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732588" y="188913"/>
            <a:ext cx="2160587" cy="6048375"/>
          </a:xfrm>
        </p:spPr>
        <p:txBody>
          <a:bodyPr vert="eaVert"/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250825" y="188913"/>
            <a:ext cx="6329363" cy="6048375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6F55258-EEB4-4ACF-983F-772C84360638}" type="datetime1">
              <a:rPr lang="fr-FR" smtClean="0"/>
              <a:pPr>
                <a:defRPr/>
              </a:pPr>
              <a:t>27/05/2024</a:t>
            </a:fld>
            <a:endParaRPr lang="fr-FR" dirty="0"/>
          </a:p>
        </p:txBody>
      </p:sp>
      <p:sp>
        <p:nvSpPr>
          <p:cNvPr id="5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EURECOM CM</a:t>
            </a:r>
          </a:p>
        </p:txBody>
      </p:sp>
      <p:sp>
        <p:nvSpPr>
          <p:cNvPr id="6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 altLang="en-US"/>
              <a:t>- p </a:t>
            </a:r>
            <a:fld id="{4E24A421-4EFB-48CA-BD22-E7CFC5CC4FCA}" type="slidenum">
              <a:rPr lang="fr-FR" altLang="en-US"/>
              <a:pPr>
                <a:defRPr/>
              </a:pPr>
              <a:t>‹#›</a:t>
            </a:fld>
            <a:r>
              <a:rPr lang="fr-FR" alt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883798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250825" y="1125538"/>
            <a:ext cx="4244975" cy="5111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125538"/>
            <a:ext cx="4244975" cy="5111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A0F7FD3-4499-40DB-9DD0-895095608272}" type="datetime1">
              <a:rPr lang="fr-FR"/>
              <a:pPr>
                <a:defRPr/>
              </a:pPr>
              <a:t>27/05/2024</a:t>
            </a:fld>
            <a:r>
              <a:rPr lang="fr-FR"/>
              <a:t> - </a:t>
            </a:r>
          </a:p>
        </p:txBody>
      </p:sp>
      <p:sp>
        <p:nvSpPr>
          <p:cNvPr id="6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EURECOM CM</a:t>
            </a:r>
          </a:p>
        </p:txBody>
      </p:sp>
      <p:sp>
        <p:nvSpPr>
          <p:cNvPr id="7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 altLang="en-US"/>
              <a:t>- p </a:t>
            </a:r>
            <a:fld id="{F4FBAD5B-C5A3-4526-9797-7594006EA209}" type="slidenum">
              <a:rPr lang="fr-FR" altLang="en-US"/>
              <a:pPr>
                <a:defRPr/>
              </a:pPr>
              <a:t>‹#›</a:t>
            </a:fld>
            <a:r>
              <a:rPr lang="fr-FR" alt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224115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1B44893-7991-41FC-BA54-2302C3F29DDF}" type="datetime1">
              <a:rPr lang="fr-FR"/>
              <a:pPr>
                <a:defRPr/>
              </a:pPr>
              <a:t>27/05/2024</a:t>
            </a:fld>
            <a:r>
              <a:rPr lang="fr-FR"/>
              <a:t> - </a:t>
            </a:r>
          </a:p>
        </p:txBody>
      </p:sp>
      <p:sp>
        <p:nvSpPr>
          <p:cNvPr id="8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EURECOM CM</a:t>
            </a:r>
          </a:p>
        </p:txBody>
      </p:sp>
      <p:sp>
        <p:nvSpPr>
          <p:cNvPr id="9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 altLang="en-US"/>
              <a:t>- p </a:t>
            </a:r>
            <a:fld id="{1D67ACC0-A742-4CF8-9E6B-B68C153F654B}" type="slidenum">
              <a:rPr lang="fr-FR" altLang="en-US"/>
              <a:pPr>
                <a:defRPr/>
              </a:pPr>
              <a:t>‹#›</a:t>
            </a:fld>
            <a:r>
              <a:rPr lang="fr-FR" alt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200725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3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C5FA182-04B9-4DE6-83AA-DE8583D5DF94}" type="datetime1">
              <a:rPr lang="fr-FR"/>
              <a:pPr>
                <a:defRPr/>
              </a:pPr>
              <a:t>27/05/2024</a:t>
            </a:fld>
            <a:r>
              <a:rPr lang="fr-FR"/>
              <a:t> - </a:t>
            </a:r>
          </a:p>
        </p:txBody>
      </p:sp>
      <p:sp>
        <p:nvSpPr>
          <p:cNvPr id="4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EURECOM CM</a:t>
            </a:r>
          </a:p>
        </p:txBody>
      </p:sp>
      <p:sp>
        <p:nvSpPr>
          <p:cNvPr id="5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 altLang="en-US"/>
              <a:t>- p </a:t>
            </a:r>
            <a:fld id="{EDA063B1-D735-4D00-BE79-0751FA76B0B3}" type="slidenum">
              <a:rPr lang="fr-FR" altLang="en-US"/>
              <a:pPr>
                <a:defRPr/>
              </a:pPr>
              <a:t>‹#›</a:t>
            </a:fld>
            <a:r>
              <a:rPr lang="fr-FR" alt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026123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9D28B0C-747A-479C-97A4-17EF910A9B7F}" type="datetime1">
              <a:rPr lang="fr-FR"/>
              <a:pPr>
                <a:defRPr/>
              </a:pPr>
              <a:t>27/05/2024</a:t>
            </a:fld>
            <a:r>
              <a:rPr lang="fr-FR"/>
              <a:t> - </a:t>
            </a:r>
          </a:p>
        </p:txBody>
      </p:sp>
      <p:sp>
        <p:nvSpPr>
          <p:cNvPr id="3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EURECOM CM</a:t>
            </a:r>
          </a:p>
        </p:txBody>
      </p:sp>
      <p:sp>
        <p:nvSpPr>
          <p:cNvPr id="4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 altLang="en-US"/>
              <a:t>- p </a:t>
            </a:r>
            <a:fld id="{BBE94330-4B77-455B-B084-AE976FEE5B66}" type="slidenum">
              <a:rPr lang="fr-FR" altLang="en-US"/>
              <a:pPr>
                <a:defRPr/>
              </a:pPr>
              <a:t>‹#›</a:t>
            </a:fld>
            <a:r>
              <a:rPr lang="fr-FR" alt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040615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178E70A-8C89-4E17-A3B7-E3191B574A00}" type="datetime1">
              <a:rPr lang="fr-FR"/>
              <a:pPr>
                <a:defRPr/>
              </a:pPr>
              <a:t>27/05/2024</a:t>
            </a:fld>
            <a:r>
              <a:rPr lang="fr-FR"/>
              <a:t> - </a:t>
            </a:r>
          </a:p>
        </p:txBody>
      </p:sp>
      <p:sp>
        <p:nvSpPr>
          <p:cNvPr id="6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EURECOM CM</a:t>
            </a:r>
          </a:p>
        </p:txBody>
      </p:sp>
      <p:sp>
        <p:nvSpPr>
          <p:cNvPr id="7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 altLang="en-US"/>
              <a:t>- p </a:t>
            </a:r>
            <a:fld id="{869D5460-5B54-4E34-B43C-B203A6D02DA3}" type="slidenum">
              <a:rPr lang="fr-FR" altLang="en-US"/>
              <a:pPr>
                <a:defRPr/>
              </a:pPr>
              <a:t>‹#›</a:t>
            </a:fld>
            <a:r>
              <a:rPr lang="fr-FR" alt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535555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fr-FR" noProof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8AB1FCF-5BE2-444A-99C0-C421E0A229DA}" type="datetime1">
              <a:rPr lang="fr-FR"/>
              <a:pPr>
                <a:defRPr/>
              </a:pPr>
              <a:t>27/05/2024</a:t>
            </a:fld>
            <a:r>
              <a:rPr lang="fr-FR"/>
              <a:t> - </a:t>
            </a:r>
          </a:p>
        </p:txBody>
      </p:sp>
      <p:sp>
        <p:nvSpPr>
          <p:cNvPr id="6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EURECOM CM</a:t>
            </a:r>
          </a:p>
        </p:txBody>
      </p:sp>
      <p:sp>
        <p:nvSpPr>
          <p:cNvPr id="7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 altLang="en-US"/>
              <a:t>- p </a:t>
            </a:r>
            <a:fld id="{5F2E7BA7-2A5E-4AF4-AFA9-4775F890D4E0}" type="slidenum">
              <a:rPr lang="fr-FR" altLang="en-US"/>
              <a:pPr>
                <a:defRPr/>
              </a:pPr>
              <a:t>‹#›</a:t>
            </a:fld>
            <a:r>
              <a:rPr lang="fr-FR" alt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148816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hyperlink" Target="htpp://www.eurecom.fr/" TargetMode="Externa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hyperlink" Target="htpp://www.eurecom.fr/" TargetMode="Externa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hyperlink" Target="htpp://www.eurecom.fr/" TargetMode="Externa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2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0825" y="1125538"/>
            <a:ext cx="8642350" cy="511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altLang="en-US"/>
              <a:t>Cliquez pour modifier les styles du texte du masque</a:t>
            </a:r>
          </a:p>
          <a:p>
            <a:pPr lvl="1"/>
            <a:r>
              <a:rPr lang="fr-FR" altLang="en-US"/>
              <a:t>Deuxième niveau</a:t>
            </a:r>
          </a:p>
          <a:p>
            <a:pPr lvl="2"/>
            <a:r>
              <a:rPr lang="fr-FR" altLang="en-US"/>
              <a:t>Troisième niveau</a:t>
            </a:r>
          </a:p>
          <a:p>
            <a:pPr lvl="3"/>
            <a:r>
              <a:rPr lang="fr-FR" altLang="en-US"/>
              <a:t>Quatrième niveau</a:t>
            </a:r>
          </a:p>
          <a:p>
            <a:pPr lvl="4"/>
            <a:r>
              <a:rPr lang="fr-FR" altLang="en-US"/>
              <a:t>Cinquième niveau</a:t>
            </a:r>
          </a:p>
        </p:txBody>
      </p:sp>
      <p:sp>
        <p:nvSpPr>
          <p:cNvPr id="88079" name="Rectangle 15"/>
          <p:cNvSpPr>
            <a:spLocks noGrp="1" noChangeArrowheads="1"/>
          </p:cNvSpPr>
          <p:nvPr>
            <p:ph type="title"/>
          </p:nvPr>
        </p:nvSpPr>
        <p:spPr bwMode="auto">
          <a:xfrm>
            <a:off x="323850" y="188913"/>
            <a:ext cx="8569325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/>
              <a:t>Cliquez pour modifier le style du titre</a:t>
            </a:r>
          </a:p>
        </p:txBody>
      </p:sp>
      <p:sp>
        <p:nvSpPr>
          <p:cNvPr id="1028" name="Rectangle 16"/>
          <p:cNvSpPr>
            <a:spLocks noChangeArrowheads="1"/>
          </p:cNvSpPr>
          <p:nvPr userDrawn="1"/>
        </p:nvSpPr>
        <p:spPr bwMode="auto">
          <a:xfrm rot="16200000" flipV="1">
            <a:off x="4537075" y="-3375025"/>
            <a:ext cx="69850" cy="8642350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100000">
                <a:srgbClr val="0099CC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>
              <a:defRPr/>
            </a:pPr>
            <a:endParaRPr lang="en-US" altLang="en-US"/>
          </a:p>
        </p:txBody>
      </p:sp>
      <p:pic>
        <p:nvPicPr>
          <p:cNvPr id="1029" name="Picture 17" descr="logo_Eurecom">
            <a:hlinkClick r:id="rId13"/>
          </p:cNvPr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5113" y="6389688"/>
            <a:ext cx="1116012" cy="423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0" name="Line 18"/>
          <p:cNvSpPr>
            <a:spLocks noChangeShapeType="1"/>
          </p:cNvSpPr>
          <p:nvPr userDrawn="1"/>
        </p:nvSpPr>
        <p:spPr bwMode="auto">
          <a:xfrm>
            <a:off x="0" y="6327775"/>
            <a:ext cx="9144000" cy="0"/>
          </a:xfrm>
          <a:prstGeom prst="line">
            <a:avLst/>
          </a:prstGeom>
          <a:noFill/>
          <a:ln w="19050">
            <a:solidFill>
              <a:srgbClr val="B2B2B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31" name="Line 19"/>
          <p:cNvSpPr>
            <a:spLocks noChangeShapeType="1"/>
          </p:cNvSpPr>
          <p:nvPr userDrawn="1"/>
        </p:nvSpPr>
        <p:spPr bwMode="auto">
          <a:xfrm>
            <a:off x="0" y="6362700"/>
            <a:ext cx="9144000" cy="0"/>
          </a:xfrm>
          <a:prstGeom prst="line">
            <a:avLst/>
          </a:prstGeom>
          <a:noFill/>
          <a:ln w="19050">
            <a:solidFill>
              <a:srgbClr val="0099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8088" name="Rectangle 2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2124075" y="6524625"/>
            <a:ext cx="1079500" cy="19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800">
                <a:solidFill>
                  <a:schemeClr val="bg2"/>
                </a:solidFill>
                <a:latin typeface="+mn-lt"/>
              </a:defRPr>
            </a:lvl1pPr>
          </a:lstStyle>
          <a:p>
            <a:pPr>
              <a:defRPr/>
            </a:pPr>
            <a:fld id="{B49AC2E9-0E85-440B-9E45-57EAB2ED8B95}" type="datetime1">
              <a:rPr lang="fr-FR"/>
              <a:pPr>
                <a:defRPr/>
              </a:pPr>
              <a:t>27/05/2024</a:t>
            </a:fld>
            <a:r>
              <a:rPr lang="fr-FR"/>
              <a:t> - </a:t>
            </a:r>
          </a:p>
        </p:txBody>
      </p:sp>
      <p:sp>
        <p:nvSpPr>
          <p:cNvPr id="88089" name="Rectangle 2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276600" y="6524625"/>
            <a:ext cx="2519363" cy="19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800">
                <a:solidFill>
                  <a:schemeClr val="bg2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fr-FR"/>
              <a:t>EURECOM CM</a:t>
            </a:r>
          </a:p>
        </p:txBody>
      </p:sp>
      <p:sp>
        <p:nvSpPr>
          <p:cNvPr id="88090" name="Rectangle 2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867400" y="6524625"/>
            <a:ext cx="719138" cy="19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800">
                <a:solidFill>
                  <a:schemeClr val="bg2"/>
                </a:solidFill>
                <a:latin typeface="Eurostile LT Std"/>
              </a:defRPr>
            </a:lvl1pPr>
          </a:lstStyle>
          <a:p>
            <a:pPr>
              <a:defRPr/>
            </a:pPr>
            <a:r>
              <a:rPr lang="fr-FR" altLang="en-US"/>
              <a:t>- p </a:t>
            </a:r>
            <a:fld id="{F20C267B-2A6D-46F6-AAA6-E3BB8DFC1255}" type="slidenum">
              <a:rPr lang="fr-FR" altLang="en-US"/>
              <a:pPr>
                <a:defRPr/>
              </a:pPr>
              <a:t>‹#›</a:t>
            </a:fld>
            <a:r>
              <a:rPr lang="fr-FR" altLang="en-US"/>
              <a:t> 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629" r:id="rId1"/>
    <p:sldLayoutId id="2147484619" r:id="rId2"/>
    <p:sldLayoutId id="2147484620" r:id="rId3"/>
    <p:sldLayoutId id="2147484621" r:id="rId4"/>
    <p:sldLayoutId id="2147484622" r:id="rId5"/>
    <p:sldLayoutId id="2147484623" r:id="rId6"/>
    <p:sldLayoutId id="2147484624" r:id="rId7"/>
    <p:sldLayoutId id="2147484625" r:id="rId8"/>
    <p:sldLayoutId id="2147484626" r:id="rId9"/>
    <p:sldLayoutId id="2147484627" r:id="rId10"/>
    <p:sldLayoutId id="2147484628" r:id="rId11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9pPr>
    </p:titleStyle>
    <p:bodyStyle>
      <a:lvl1pPr marL="342900" indent="-342900" algn="l" rtl="0" eaLnBrk="0" fontAlgn="base" hangingPunct="0">
        <a:spcBef>
          <a:spcPct val="50000"/>
        </a:spcBef>
        <a:spcAft>
          <a:spcPct val="0"/>
        </a:spcAft>
        <a:buClr>
          <a:srgbClr val="0099CC"/>
        </a:buClr>
        <a:buFont typeface="Wingdings" panose="05000000000000000000" pitchFamily="2" charset="2"/>
        <a:buChar char="§"/>
        <a:defRPr sz="28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Font typeface="Wingdings" panose="05000000000000000000" pitchFamily="2" charset="2"/>
        <a:buChar char="Ø"/>
        <a:defRPr sz="24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Font typeface="Wingdings" panose="05000000000000000000" pitchFamily="2" charset="2"/>
        <a:buChar char="F"/>
        <a:defRPr sz="20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Char char="•"/>
        <a:defRPr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Font typeface="Eurostile LT Std"/>
        <a:buChar char="–"/>
        <a:defRPr sz="16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2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0825" y="1125538"/>
            <a:ext cx="8642350" cy="511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altLang="en-US"/>
              <a:t>Cliquez pour modifier les styles du texte du masque</a:t>
            </a:r>
          </a:p>
          <a:p>
            <a:pPr lvl="1"/>
            <a:r>
              <a:rPr lang="fr-FR" altLang="en-US"/>
              <a:t>Deuxième niveau</a:t>
            </a:r>
          </a:p>
          <a:p>
            <a:pPr lvl="2"/>
            <a:r>
              <a:rPr lang="fr-FR" altLang="en-US"/>
              <a:t>Troisième niveau</a:t>
            </a:r>
          </a:p>
          <a:p>
            <a:pPr lvl="3"/>
            <a:r>
              <a:rPr lang="fr-FR" altLang="en-US"/>
              <a:t>Quatrième niveau</a:t>
            </a:r>
          </a:p>
          <a:p>
            <a:pPr lvl="4"/>
            <a:r>
              <a:rPr lang="fr-FR" altLang="en-US"/>
              <a:t>Cinquième niveau</a:t>
            </a:r>
          </a:p>
        </p:txBody>
      </p:sp>
      <p:sp>
        <p:nvSpPr>
          <p:cNvPr id="88079" name="Rectangle 15"/>
          <p:cNvSpPr>
            <a:spLocks noGrp="1" noChangeArrowheads="1"/>
          </p:cNvSpPr>
          <p:nvPr>
            <p:ph type="title"/>
          </p:nvPr>
        </p:nvSpPr>
        <p:spPr bwMode="auto">
          <a:xfrm>
            <a:off x="323850" y="188913"/>
            <a:ext cx="8569325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/>
              <a:t>Cliquez pour modifier le style du titre</a:t>
            </a:r>
          </a:p>
        </p:txBody>
      </p:sp>
      <p:sp>
        <p:nvSpPr>
          <p:cNvPr id="1028" name="Rectangle 16"/>
          <p:cNvSpPr>
            <a:spLocks noChangeArrowheads="1"/>
          </p:cNvSpPr>
          <p:nvPr userDrawn="1"/>
        </p:nvSpPr>
        <p:spPr bwMode="auto">
          <a:xfrm rot="16200000" flipV="1">
            <a:off x="4537075" y="-3375025"/>
            <a:ext cx="69850" cy="8642350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100000">
                <a:srgbClr val="0099CC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>
              <a:defRPr/>
            </a:pPr>
            <a:endParaRPr lang="en-US" altLang="en-US"/>
          </a:p>
        </p:txBody>
      </p:sp>
      <p:pic>
        <p:nvPicPr>
          <p:cNvPr id="1029" name="Picture 17" descr="logo_Eurecom">
            <a:hlinkClick r:id="rId13"/>
          </p:cNvPr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5113" y="6389688"/>
            <a:ext cx="1116012" cy="423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0" name="Line 18"/>
          <p:cNvSpPr>
            <a:spLocks noChangeShapeType="1"/>
          </p:cNvSpPr>
          <p:nvPr userDrawn="1"/>
        </p:nvSpPr>
        <p:spPr bwMode="auto">
          <a:xfrm>
            <a:off x="0" y="6327775"/>
            <a:ext cx="9144000" cy="0"/>
          </a:xfrm>
          <a:prstGeom prst="line">
            <a:avLst/>
          </a:prstGeom>
          <a:noFill/>
          <a:ln w="19050">
            <a:solidFill>
              <a:srgbClr val="B2B2B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31" name="Line 19"/>
          <p:cNvSpPr>
            <a:spLocks noChangeShapeType="1"/>
          </p:cNvSpPr>
          <p:nvPr userDrawn="1"/>
        </p:nvSpPr>
        <p:spPr bwMode="auto">
          <a:xfrm>
            <a:off x="0" y="6362700"/>
            <a:ext cx="9144000" cy="0"/>
          </a:xfrm>
          <a:prstGeom prst="line">
            <a:avLst/>
          </a:prstGeom>
          <a:noFill/>
          <a:ln w="19050">
            <a:solidFill>
              <a:srgbClr val="0099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8088" name="Rectangle 2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2124075" y="6524625"/>
            <a:ext cx="1079500" cy="19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800">
                <a:solidFill>
                  <a:schemeClr val="bg2"/>
                </a:solidFill>
                <a:latin typeface="+mn-lt"/>
              </a:defRPr>
            </a:lvl1pPr>
          </a:lstStyle>
          <a:p>
            <a:pPr>
              <a:defRPr/>
            </a:pPr>
            <a:fld id="{B49AC2E9-0E85-440B-9E45-57EAB2ED8B95}" type="datetime1">
              <a:rPr lang="fr-FR" smtClean="0"/>
              <a:pPr>
                <a:defRPr/>
              </a:pPr>
              <a:t>27/05/2024</a:t>
            </a:fld>
            <a:r>
              <a:rPr lang="fr-FR" dirty="0"/>
              <a:t> </a:t>
            </a:r>
          </a:p>
        </p:txBody>
      </p:sp>
      <p:sp>
        <p:nvSpPr>
          <p:cNvPr id="88089" name="Rectangle 2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276600" y="6524625"/>
            <a:ext cx="2519363" cy="19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800">
                <a:solidFill>
                  <a:schemeClr val="bg2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fr-FR" dirty="0"/>
              <a:t>MALCOM 2021</a:t>
            </a:r>
          </a:p>
        </p:txBody>
      </p:sp>
      <p:sp>
        <p:nvSpPr>
          <p:cNvPr id="88090" name="Rectangle 2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867400" y="6524625"/>
            <a:ext cx="719138" cy="19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800">
                <a:solidFill>
                  <a:schemeClr val="bg2"/>
                </a:solidFill>
                <a:latin typeface="Eurostile LT Std"/>
              </a:defRPr>
            </a:lvl1pPr>
          </a:lstStyle>
          <a:p>
            <a:pPr>
              <a:defRPr/>
            </a:pPr>
            <a:r>
              <a:rPr lang="fr-FR" altLang="en-US"/>
              <a:t>- p </a:t>
            </a:r>
            <a:fld id="{F20C267B-2A6D-46F6-AAA6-E3BB8DFC1255}" type="slidenum">
              <a:rPr lang="fr-FR" altLang="en-US"/>
              <a:pPr>
                <a:defRPr/>
              </a:pPr>
              <a:t>‹#›</a:t>
            </a:fld>
            <a:r>
              <a:rPr lang="fr-FR" alt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993158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31" r:id="rId1"/>
    <p:sldLayoutId id="2147484632" r:id="rId2"/>
    <p:sldLayoutId id="2147484633" r:id="rId3"/>
    <p:sldLayoutId id="2147484634" r:id="rId4"/>
    <p:sldLayoutId id="2147484635" r:id="rId5"/>
    <p:sldLayoutId id="2147484636" r:id="rId6"/>
    <p:sldLayoutId id="2147484637" r:id="rId7"/>
    <p:sldLayoutId id="2147484638" r:id="rId8"/>
    <p:sldLayoutId id="2147484639" r:id="rId9"/>
    <p:sldLayoutId id="2147484640" r:id="rId10"/>
    <p:sldLayoutId id="2147484641" r:id="rId11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9pPr>
    </p:titleStyle>
    <p:bodyStyle>
      <a:lvl1pPr marL="342900" indent="-342900" algn="l" rtl="0" eaLnBrk="0" fontAlgn="base" hangingPunct="0">
        <a:spcBef>
          <a:spcPct val="50000"/>
        </a:spcBef>
        <a:spcAft>
          <a:spcPct val="0"/>
        </a:spcAft>
        <a:buClr>
          <a:srgbClr val="0099CC"/>
        </a:buClr>
        <a:buFont typeface="Wingdings" panose="05000000000000000000" pitchFamily="2" charset="2"/>
        <a:buChar char="§"/>
        <a:defRPr sz="28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Font typeface="Wingdings" panose="05000000000000000000" pitchFamily="2" charset="2"/>
        <a:buChar char="Ø"/>
        <a:defRPr sz="24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Font typeface="Wingdings" panose="05000000000000000000" pitchFamily="2" charset="2"/>
        <a:buChar char="F"/>
        <a:defRPr sz="20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Char char="•"/>
        <a:defRPr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Font typeface="Eurostile LT Std"/>
        <a:buChar char="–"/>
        <a:defRPr sz="16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2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0825" y="1125538"/>
            <a:ext cx="8642350" cy="511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altLang="en-US"/>
              <a:t>Cliquez pour modifier les styles du texte du masque</a:t>
            </a:r>
          </a:p>
          <a:p>
            <a:pPr lvl="1"/>
            <a:r>
              <a:rPr lang="fr-FR" altLang="en-US"/>
              <a:t>Deuxième niveau</a:t>
            </a:r>
          </a:p>
          <a:p>
            <a:pPr lvl="2"/>
            <a:r>
              <a:rPr lang="fr-FR" altLang="en-US"/>
              <a:t>Troisième niveau</a:t>
            </a:r>
          </a:p>
          <a:p>
            <a:pPr lvl="3"/>
            <a:r>
              <a:rPr lang="fr-FR" altLang="en-US"/>
              <a:t>Quatrième niveau</a:t>
            </a:r>
          </a:p>
          <a:p>
            <a:pPr lvl="4"/>
            <a:r>
              <a:rPr lang="fr-FR" altLang="en-US"/>
              <a:t>Cinquième niveau</a:t>
            </a:r>
          </a:p>
        </p:txBody>
      </p:sp>
      <p:sp>
        <p:nvSpPr>
          <p:cNvPr id="88079" name="Rectangle 15"/>
          <p:cNvSpPr>
            <a:spLocks noGrp="1" noChangeArrowheads="1"/>
          </p:cNvSpPr>
          <p:nvPr>
            <p:ph type="title"/>
          </p:nvPr>
        </p:nvSpPr>
        <p:spPr bwMode="auto">
          <a:xfrm>
            <a:off x="323850" y="188913"/>
            <a:ext cx="8569325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/>
              <a:t>Cliquez pour modifier le style du titre</a:t>
            </a:r>
          </a:p>
        </p:txBody>
      </p:sp>
      <p:sp>
        <p:nvSpPr>
          <p:cNvPr id="1028" name="Rectangle 16"/>
          <p:cNvSpPr>
            <a:spLocks noChangeArrowheads="1"/>
          </p:cNvSpPr>
          <p:nvPr userDrawn="1"/>
        </p:nvSpPr>
        <p:spPr bwMode="auto">
          <a:xfrm rot="16200000" flipV="1">
            <a:off x="4537075" y="-3375025"/>
            <a:ext cx="69850" cy="8642350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100000">
                <a:srgbClr val="0099CC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>
              <a:defRPr/>
            </a:pPr>
            <a:endParaRPr lang="en-US" altLang="en-US"/>
          </a:p>
        </p:txBody>
      </p:sp>
      <p:pic>
        <p:nvPicPr>
          <p:cNvPr id="1029" name="Picture 17" descr="logo_Eurecom">
            <a:hlinkClick r:id="rId13"/>
          </p:cNvPr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5113" y="6389688"/>
            <a:ext cx="1116012" cy="423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0" name="Line 18"/>
          <p:cNvSpPr>
            <a:spLocks noChangeShapeType="1"/>
          </p:cNvSpPr>
          <p:nvPr userDrawn="1"/>
        </p:nvSpPr>
        <p:spPr bwMode="auto">
          <a:xfrm>
            <a:off x="0" y="6327775"/>
            <a:ext cx="9144000" cy="0"/>
          </a:xfrm>
          <a:prstGeom prst="line">
            <a:avLst/>
          </a:prstGeom>
          <a:noFill/>
          <a:ln w="19050">
            <a:solidFill>
              <a:srgbClr val="B2B2B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31" name="Line 19"/>
          <p:cNvSpPr>
            <a:spLocks noChangeShapeType="1"/>
          </p:cNvSpPr>
          <p:nvPr userDrawn="1"/>
        </p:nvSpPr>
        <p:spPr bwMode="auto">
          <a:xfrm>
            <a:off x="0" y="6362700"/>
            <a:ext cx="9144000" cy="0"/>
          </a:xfrm>
          <a:prstGeom prst="line">
            <a:avLst/>
          </a:prstGeom>
          <a:noFill/>
          <a:ln w="19050">
            <a:solidFill>
              <a:srgbClr val="0099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8088" name="Rectangle 2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2124075" y="6524625"/>
            <a:ext cx="1079500" cy="19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800">
                <a:solidFill>
                  <a:schemeClr val="bg2"/>
                </a:solidFill>
                <a:latin typeface="+mn-lt"/>
              </a:defRPr>
            </a:lvl1pPr>
          </a:lstStyle>
          <a:p>
            <a:pPr>
              <a:defRPr/>
            </a:pPr>
            <a:fld id="{B49AC2E9-0E85-440B-9E45-57EAB2ED8B95}" type="datetime1">
              <a:rPr lang="fr-FR"/>
              <a:pPr>
                <a:defRPr/>
              </a:pPr>
              <a:t>27/05/2024</a:t>
            </a:fld>
            <a:r>
              <a:rPr lang="fr-FR"/>
              <a:t> - </a:t>
            </a:r>
          </a:p>
        </p:txBody>
      </p:sp>
      <p:sp>
        <p:nvSpPr>
          <p:cNvPr id="88089" name="Rectangle 2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276600" y="6524625"/>
            <a:ext cx="2519363" cy="19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800">
                <a:solidFill>
                  <a:schemeClr val="bg2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fr-FR"/>
              <a:t>EURECOM CM</a:t>
            </a:r>
          </a:p>
        </p:txBody>
      </p:sp>
      <p:sp>
        <p:nvSpPr>
          <p:cNvPr id="88090" name="Rectangle 2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867400" y="6524625"/>
            <a:ext cx="719138" cy="19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800">
                <a:solidFill>
                  <a:schemeClr val="bg2"/>
                </a:solidFill>
                <a:latin typeface="Eurostile LT Std"/>
              </a:defRPr>
            </a:lvl1pPr>
          </a:lstStyle>
          <a:p>
            <a:pPr>
              <a:defRPr/>
            </a:pPr>
            <a:r>
              <a:rPr lang="fr-FR" altLang="en-US"/>
              <a:t>- p </a:t>
            </a:r>
            <a:fld id="{F20C267B-2A6D-46F6-AAA6-E3BB8DFC1255}" type="slidenum">
              <a:rPr lang="fr-FR" altLang="en-US"/>
              <a:pPr>
                <a:defRPr/>
              </a:pPr>
              <a:t>‹#›</a:t>
            </a:fld>
            <a:r>
              <a:rPr lang="fr-FR" alt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213050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43" r:id="rId1"/>
    <p:sldLayoutId id="2147484644" r:id="rId2"/>
    <p:sldLayoutId id="2147484645" r:id="rId3"/>
    <p:sldLayoutId id="2147484646" r:id="rId4"/>
    <p:sldLayoutId id="2147484647" r:id="rId5"/>
    <p:sldLayoutId id="2147484648" r:id="rId6"/>
    <p:sldLayoutId id="2147484649" r:id="rId7"/>
    <p:sldLayoutId id="2147484650" r:id="rId8"/>
    <p:sldLayoutId id="2147484651" r:id="rId9"/>
    <p:sldLayoutId id="2147484652" r:id="rId10"/>
    <p:sldLayoutId id="2147484653" r:id="rId11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9pPr>
    </p:titleStyle>
    <p:bodyStyle>
      <a:lvl1pPr marL="342900" indent="-342900" algn="l" rtl="0" eaLnBrk="0" fontAlgn="base" hangingPunct="0">
        <a:spcBef>
          <a:spcPct val="50000"/>
        </a:spcBef>
        <a:spcAft>
          <a:spcPct val="0"/>
        </a:spcAft>
        <a:buClr>
          <a:srgbClr val="0099CC"/>
        </a:buClr>
        <a:buFont typeface="Wingdings" panose="05000000000000000000" pitchFamily="2" charset="2"/>
        <a:buChar char="§"/>
        <a:defRPr sz="28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Font typeface="Wingdings" panose="05000000000000000000" pitchFamily="2" charset="2"/>
        <a:buChar char="Ø"/>
        <a:defRPr sz="24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Font typeface="Wingdings" panose="05000000000000000000" pitchFamily="2" charset="2"/>
        <a:buChar char="F"/>
        <a:defRPr sz="20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Char char="•"/>
        <a:defRPr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Font typeface="Eurostile LT Std"/>
        <a:buChar char="–"/>
        <a:defRPr sz="16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7" Type="http://schemas.openxmlformats.org/officeDocument/2006/relationships/image" Target="../media/image16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emf"/><Relationship Id="rId5" Type="http://schemas.openxmlformats.org/officeDocument/2006/relationships/image" Target="../media/image14.emf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7" Type="http://schemas.openxmlformats.org/officeDocument/2006/relationships/image" Target="../media/image18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emf"/><Relationship Id="rId5" Type="http://schemas.openxmlformats.org/officeDocument/2006/relationships/image" Target="../media/image14.emf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emf"/><Relationship Id="rId5" Type="http://schemas.openxmlformats.org/officeDocument/2006/relationships/image" Target="../media/image20.emf"/><Relationship Id="rId4" Type="http://schemas.openxmlformats.org/officeDocument/2006/relationships/image" Target="../media/image14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emf"/><Relationship Id="rId4" Type="http://schemas.openxmlformats.org/officeDocument/2006/relationships/image" Target="../media/image27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3.emf"/><Relationship Id="rId5" Type="http://schemas.openxmlformats.org/officeDocument/2006/relationships/image" Target="../media/image32.emf"/><Relationship Id="rId4" Type="http://schemas.openxmlformats.org/officeDocument/2006/relationships/image" Target="../media/image31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02.png"/><Relationship Id="rId4" Type="http://schemas.openxmlformats.org/officeDocument/2006/relationships/image" Target="../media/image35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37.emf"/><Relationship Id="rId4" Type="http://schemas.openxmlformats.org/officeDocument/2006/relationships/image" Target="../media/image36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9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45.em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4.emf"/><Relationship Id="rId5" Type="http://schemas.openxmlformats.org/officeDocument/2006/relationships/image" Target="../media/image43.emf"/><Relationship Id="rId4" Type="http://schemas.openxmlformats.org/officeDocument/2006/relationships/image" Target="../media/image42.emf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9.e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8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5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8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8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8.em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gif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gif"/><Relationship Id="rId9" Type="http://schemas.openxmlformats.org/officeDocument/2006/relationships/image" Target="../media/image66.em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48.png"/><Relationship Id="rId5" Type="http://schemas.openxmlformats.org/officeDocument/2006/relationships/image" Target="../media/image470.png"/><Relationship Id="rId4" Type="http://schemas.openxmlformats.org/officeDocument/2006/relationships/image" Target="../media/image67.emf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68.emf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gif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gif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540.png"/><Relationship Id="rId5" Type="http://schemas.openxmlformats.org/officeDocument/2006/relationships/image" Target="../media/image70.emf"/><Relationship Id="rId4" Type="http://schemas.openxmlformats.org/officeDocument/2006/relationships/image" Target="../media/image69.emf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73.emf"/><Relationship Id="rId5" Type="http://schemas.openxmlformats.org/officeDocument/2006/relationships/image" Target="../media/image72.emf"/><Relationship Id="rId4" Type="http://schemas.openxmlformats.org/officeDocument/2006/relationships/image" Target="../media/image71.emf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75.emf"/><Relationship Id="rId4" Type="http://schemas.openxmlformats.org/officeDocument/2006/relationships/image" Target="../media/image74.e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79.emf"/><Relationship Id="rId5" Type="http://schemas.openxmlformats.org/officeDocument/2006/relationships/image" Target="../media/image78.emf"/><Relationship Id="rId4" Type="http://schemas.openxmlformats.org/officeDocument/2006/relationships/image" Target="../media/image77.emf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82.emf"/><Relationship Id="rId5" Type="http://schemas.openxmlformats.org/officeDocument/2006/relationships/image" Target="../media/image81.emf"/><Relationship Id="rId4" Type="http://schemas.openxmlformats.org/officeDocument/2006/relationships/image" Target="../media/image80.emf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85.emf"/><Relationship Id="rId5" Type="http://schemas.openxmlformats.org/officeDocument/2006/relationships/image" Target="../media/image84.emf"/><Relationship Id="rId4" Type="http://schemas.openxmlformats.org/officeDocument/2006/relationships/image" Target="../media/image83.emf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9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7.jpeg"/><Relationship Id="rId5" Type="http://schemas.openxmlformats.org/officeDocument/2006/relationships/image" Target="../media/image77.png"/><Relationship Id="rId4" Type="http://schemas.openxmlformats.org/officeDocument/2006/relationships/image" Target="../media/image86.jpe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8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0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7" Type="http://schemas.openxmlformats.org/officeDocument/2006/relationships/image" Target="../media/image91.emf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5.emf"/><Relationship Id="rId5" Type="http://schemas.openxmlformats.org/officeDocument/2006/relationships/image" Target="../media/image84.emf"/><Relationship Id="rId4" Type="http://schemas.openxmlformats.org/officeDocument/2006/relationships/image" Target="../media/image83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e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7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e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jpe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jpe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5.jpe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jpe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6.jpe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jpe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7.jpe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jpe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8.jpe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jpe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9.jpeg"/><Relationship Id="rId4" Type="http://schemas.openxmlformats.org/officeDocument/2006/relationships/image" Target="../media/image96.jpe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emf"/><Relationship Id="rId5" Type="http://schemas.openxmlformats.org/officeDocument/2006/relationships/image" Target="../media/image146.png"/><Relationship Id="rId4" Type="http://schemas.openxmlformats.org/officeDocument/2006/relationships/image" Target="../media/image8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9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9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9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9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emf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103.emf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105.pn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9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107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9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emf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9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emf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112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emf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699792" y="3573016"/>
            <a:ext cx="6084168" cy="1657350"/>
          </a:xfrm>
        </p:spPr>
        <p:txBody>
          <a:bodyPr/>
          <a:lstStyle/>
          <a:p>
            <a:pPr eaLnBrk="1" hangingPunct="1">
              <a:defRPr/>
            </a:pPr>
            <a:br>
              <a:rPr lang="en-US" sz="2400" i="1" dirty="0"/>
            </a:b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MALCOM</a:t>
            </a:r>
            <a:br>
              <a:rPr lang="en-US" sz="2400" i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Machine Learning for Communication Systems</a:t>
            </a:r>
            <a:br>
              <a:rPr lang="en-US" sz="2400" u="sng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800" i="1" u="sng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Lecture 10 </a:t>
            </a:r>
            <a:b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Communication-efficient Edge AI/ML </a:t>
            </a:r>
            <a:b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&amp; Federated Learning</a:t>
            </a:r>
            <a:b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2800" dirty="0"/>
            </a:br>
            <a:br>
              <a:rPr lang="en-US" sz="2400" dirty="0">
                <a:latin typeface="Lucida Console" panose="020B0609040504020204" pitchFamily="49" charset="0"/>
              </a:rPr>
            </a:br>
            <a:br>
              <a:rPr lang="en-US" sz="1700" dirty="0"/>
            </a:br>
            <a:br>
              <a:rPr lang="en-US" sz="1700" dirty="0"/>
            </a:br>
            <a:b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Spring 2024</a:t>
            </a:r>
            <a:br>
              <a:rPr lang="en-US" sz="1700" dirty="0"/>
            </a:br>
            <a:br>
              <a:rPr lang="en-US" sz="2000" dirty="0"/>
            </a:br>
            <a:br>
              <a:rPr lang="en-US" sz="2000" dirty="0"/>
            </a:br>
            <a:endParaRPr lang="fr-FR" sz="2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758622-09DE-4CEC-AB4E-7B5898FF352D}"/>
              </a:ext>
            </a:extLst>
          </p:cNvPr>
          <p:cNvSpPr txBox="1"/>
          <p:nvPr/>
        </p:nvSpPr>
        <p:spPr>
          <a:xfrm>
            <a:off x="3059832" y="4437112"/>
            <a:ext cx="5328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Lucida Console" panose="020B0609040504020204" pitchFamily="49" charset="0"/>
                <a:ea typeface="+mj-ea"/>
                <a:cs typeface="+mj-cs"/>
              </a:rPr>
              <a:t>	   Jaiprakash Nagar</a:t>
            </a:r>
          </a:p>
          <a:p>
            <a:pPr algn="ctr"/>
            <a:r>
              <a:rPr lang="en-US" sz="2000" b="1" dirty="0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Lucida Console" panose="020B0609040504020204" pitchFamily="49" charset="0"/>
                <a:ea typeface="+mj-ea"/>
                <a:cs typeface="+mj-cs"/>
              </a:rPr>
              <a:t>(Slides: Marios Kountouris)</a:t>
            </a:r>
            <a:endParaRPr lang="en-IN" sz="2000" b="1" dirty="0">
              <a:solidFill>
                <a:srgbClr val="0099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Lucida Console" panose="020B0609040504020204" pitchFamily="49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2520865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/>
          <p:cNvSpPr txBox="1">
            <a:spLocks/>
          </p:cNvSpPr>
          <p:nvPr/>
        </p:nvSpPr>
        <p:spPr>
          <a:xfrm>
            <a:off x="179512" y="216694"/>
            <a:ext cx="8569325" cy="647700"/>
          </a:xfrm>
          <a:prstGeom prst="rect">
            <a:avLst/>
          </a:prstGeom>
        </p:spPr>
        <p:txBody>
          <a:bodyPr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0" cap="none" spc="0" normalizeH="0" baseline="0" noProof="0" dirty="0">
                <a:ln>
                  <a:noFill/>
                </a:ln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Fully Synchronous SGD</a:t>
            </a:r>
          </a:p>
        </p:txBody>
      </p:sp>
      <p:sp>
        <p:nvSpPr>
          <p:cNvPr id="16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8DB6C6F-0628-4C19-B82B-0A70C98E2BD2}" type="datetime1">
              <a:rPr kumimoji="0" lang="fr-FR" sz="8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27/05/2024</a:t>
            </a:fld>
            <a:endParaRPr kumimoji="0" lang="fr-FR" sz="800" b="0" i="0" u="none" strike="noStrike" kern="1200" cap="none" spc="0" normalizeH="0" baseline="0" noProof="0" dirty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4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Eurostile LT Std"/>
              </a:defRPr>
            </a:lvl1pPr>
            <a:lvl2pPr marL="742950" indent="-28575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Eurostile LT Std"/>
              </a:defRPr>
            </a:lvl2pPr>
            <a:lvl3pPr marL="1143000" indent="-22860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Eurostile LT Std"/>
              </a:defRPr>
            </a:lvl3pPr>
            <a:lvl4pPr marL="1600200" indent="-228600">
              <a:spcBef>
                <a:spcPct val="20000"/>
              </a:spcBef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Eurostile LT Std"/>
              </a:defRPr>
            </a:lvl4pPr>
            <a:lvl5pPr marL="2057400" indent="-228600">
              <a:spcBef>
                <a:spcPct val="20000"/>
              </a:spcBef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- p </a:t>
            </a:r>
            <a:fld id="{F3B5A460-63E2-4D8D-9EC8-3099D4BDFCB9}" type="slidenum">
              <a:rPr kumimoji="0" lang="fr-FR" alt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r>
              <a:rPr kumimoji="0" lang="fr-F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8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MALCOM Course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3429000"/>
            <a:ext cx="7983505" cy="250130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7960597" y="4509120"/>
            <a:ext cx="1576479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cs typeface="Arial" panose="020B0604020202020204" pitchFamily="34" charset="0"/>
              </a:rPr>
              <a:t>Practice: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cs typeface="Arial" panose="020B0604020202020204" pitchFamily="34" charset="0"/>
              </a:rPr>
              <a:t>7 iterations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884368" y="1763427"/>
            <a:ext cx="1576479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cs typeface="Arial" panose="020B0604020202020204" pitchFamily="34" charset="0"/>
              </a:rPr>
              <a:t>Ideal: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cs typeface="Arial" panose="020B0604020202020204" pitchFamily="34" charset="0"/>
              </a:rPr>
              <a:t>11 iterations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512" y="1123185"/>
            <a:ext cx="7344816" cy="2233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926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/>
          <p:cNvSpPr txBox="1">
            <a:spLocks/>
          </p:cNvSpPr>
          <p:nvPr/>
        </p:nvSpPr>
        <p:spPr>
          <a:xfrm>
            <a:off x="179512" y="216694"/>
            <a:ext cx="8569325" cy="647700"/>
          </a:xfrm>
          <a:prstGeom prst="rect">
            <a:avLst/>
          </a:prstGeom>
        </p:spPr>
        <p:txBody>
          <a:bodyPr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0" cap="none" spc="0" normalizeH="0" baseline="0" noProof="0" dirty="0">
                <a:ln>
                  <a:noFill/>
                </a:ln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Fully Synchronous SGD in Deep Learning</a:t>
            </a:r>
          </a:p>
        </p:txBody>
      </p:sp>
      <p:sp>
        <p:nvSpPr>
          <p:cNvPr id="16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8DB6C6F-0628-4C19-B82B-0A70C98E2BD2}" type="datetime1">
              <a:rPr kumimoji="0" lang="fr-FR" sz="8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27/05/2024</a:t>
            </a:fld>
            <a:endParaRPr kumimoji="0" lang="fr-FR" sz="800" b="0" i="0" u="none" strike="noStrike" kern="1200" cap="none" spc="0" normalizeH="0" baseline="0" noProof="0" dirty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4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Eurostile LT Std"/>
              </a:defRPr>
            </a:lvl1pPr>
            <a:lvl2pPr marL="742950" indent="-28575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Eurostile LT Std"/>
              </a:defRPr>
            </a:lvl2pPr>
            <a:lvl3pPr marL="1143000" indent="-22860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Eurostile LT Std"/>
              </a:defRPr>
            </a:lvl3pPr>
            <a:lvl4pPr marL="1600200" indent="-228600">
              <a:spcBef>
                <a:spcPct val="20000"/>
              </a:spcBef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Eurostile LT Std"/>
              </a:defRPr>
            </a:lvl4pPr>
            <a:lvl5pPr marL="2057400" indent="-228600">
              <a:spcBef>
                <a:spcPct val="20000"/>
              </a:spcBef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- p </a:t>
            </a:r>
            <a:fld id="{F3B5A460-63E2-4D8D-9EC8-3099D4BDFCB9}" type="slidenum">
              <a:rPr kumimoji="0" lang="fr-FR" alt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r>
              <a:rPr kumimoji="0" lang="fr-F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8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MALCOM Course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547664" y="1706030"/>
            <a:ext cx="65003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 panose="020B0604020202020204" pitchFamily="34" charset="0"/>
              </a:rPr>
              <a:t>In DNN training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cs typeface="Arial" panose="020B0604020202020204" pitchFamily="34" charset="0"/>
              </a:rPr>
              <a:t>communication time can be even larger than computation time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 panose="020B0604020202020204" pitchFamily="34" charset="0"/>
              </a:rPr>
              <a:t>Need for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cs typeface="Arial" panose="020B0604020202020204" pitchFamily="34" charset="0"/>
              </a:rPr>
              <a:t>communication-efficient distributed SGD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4" y="3193997"/>
            <a:ext cx="9096161" cy="2736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5319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/>
          <p:cNvSpPr txBox="1">
            <a:spLocks/>
          </p:cNvSpPr>
          <p:nvPr/>
        </p:nvSpPr>
        <p:spPr>
          <a:xfrm>
            <a:off x="179512" y="216694"/>
            <a:ext cx="8569325" cy="647700"/>
          </a:xfrm>
          <a:prstGeom prst="rect">
            <a:avLst/>
          </a:prstGeom>
        </p:spPr>
        <p:txBody>
          <a:bodyPr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0" cap="none" spc="0" normalizeH="0" baseline="0" noProof="0" dirty="0">
                <a:ln>
                  <a:noFill/>
                </a:ln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Asynchronous SGD</a:t>
            </a:r>
          </a:p>
        </p:txBody>
      </p:sp>
      <p:sp>
        <p:nvSpPr>
          <p:cNvPr id="16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8DB6C6F-0628-4C19-B82B-0A70C98E2BD2}" type="datetime1">
              <a:rPr kumimoji="0" lang="fr-FR" sz="8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27/05/2024</a:t>
            </a:fld>
            <a:endParaRPr kumimoji="0" lang="fr-FR" sz="800" b="0" i="0" u="none" strike="noStrike" kern="1200" cap="none" spc="0" normalizeH="0" baseline="0" noProof="0" dirty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4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Eurostile LT Std"/>
              </a:defRPr>
            </a:lvl1pPr>
            <a:lvl2pPr marL="742950" indent="-28575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Eurostile LT Std"/>
              </a:defRPr>
            </a:lvl2pPr>
            <a:lvl3pPr marL="1143000" indent="-22860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Eurostile LT Std"/>
              </a:defRPr>
            </a:lvl3pPr>
            <a:lvl4pPr marL="1600200" indent="-228600">
              <a:spcBef>
                <a:spcPct val="20000"/>
              </a:spcBef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Eurostile LT Std"/>
              </a:defRPr>
            </a:lvl4pPr>
            <a:lvl5pPr marL="2057400" indent="-228600">
              <a:spcBef>
                <a:spcPct val="20000"/>
              </a:spcBef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- p </a:t>
            </a:r>
            <a:fld id="{F3B5A460-63E2-4D8D-9EC8-3099D4BDFCB9}" type="slidenum">
              <a:rPr kumimoji="0" lang="fr-FR" alt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r>
              <a:rPr kumimoji="0" lang="fr-F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8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MALCOM Course</a:t>
            </a:r>
          </a:p>
        </p:txBody>
      </p:sp>
      <p:grpSp>
        <p:nvGrpSpPr>
          <p:cNvPr id="45" name="Group 44"/>
          <p:cNvGrpSpPr/>
          <p:nvPr/>
        </p:nvGrpSpPr>
        <p:grpSpPr>
          <a:xfrm>
            <a:off x="432813" y="2253734"/>
            <a:ext cx="8056115" cy="2932331"/>
            <a:chOff x="432813" y="2253734"/>
            <a:chExt cx="8056115" cy="2932331"/>
          </a:xfrm>
        </p:grpSpPr>
        <p:grpSp>
          <p:nvGrpSpPr>
            <p:cNvPr id="46" name="Group 45"/>
            <p:cNvGrpSpPr/>
            <p:nvPr/>
          </p:nvGrpSpPr>
          <p:grpSpPr>
            <a:xfrm>
              <a:off x="496179" y="2253734"/>
              <a:ext cx="7971156" cy="461665"/>
              <a:chOff x="182244" y="2253734"/>
              <a:chExt cx="7971156" cy="461665"/>
            </a:xfrm>
          </p:grpSpPr>
          <p:cxnSp>
            <p:nvCxnSpPr>
              <p:cNvPr id="53" name="Straight Arrow Connector 52"/>
              <p:cNvCxnSpPr/>
              <p:nvPr/>
            </p:nvCxnSpPr>
            <p:spPr>
              <a:xfrm>
                <a:off x="1752600" y="2484566"/>
                <a:ext cx="6400800" cy="0"/>
              </a:xfrm>
              <a:prstGeom prst="straightConnector1">
                <a:avLst/>
              </a:prstGeom>
              <a:noFill/>
              <a:ln w="25400" cap="flat" cmpd="sng" algn="ctr">
                <a:solidFill>
                  <a:sysClr val="windowText" lastClr="000000"/>
                </a:solidFill>
                <a:prstDash val="solid"/>
                <a:headEnd type="none" w="med" len="med"/>
                <a:tailEnd type="arrow"/>
              </a:ln>
              <a:effectLst/>
            </p:spPr>
          </p:cxnSp>
          <p:sp>
            <p:nvSpPr>
              <p:cNvPr id="54" name="TextBox 53"/>
              <p:cNvSpPr txBox="1"/>
              <p:nvPr/>
            </p:nvSpPr>
            <p:spPr>
              <a:xfrm>
                <a:off x="182244" y="2253734"/>
                <a:ext cx="142782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cs typeface="Arial" panose="020B0604020202020204" pitchFamily="34" charset="0"/>
                  </a:rPr>
                  <a:t>Worker 1</a:t>
                </a:r>
              </a:p>
            </p:txBody>
          </p:sp>
        </p:grpSp>
        <p:grpSp>
          <p:nvGrpSpPr>
            <p:cNvPr id="47" name="Group 46"/>
            <p:cNvGrpSpPr/>
            <p:nvPr/>
          </p:nvGrpSpPr>
          <p:grpSpPr>
            <a:xfrm>
              <a:off x="492905" y="3489067"/>
              <a:ext cx="7974430" cy="461665"/>
              <a:chOff x="178970" y="3184267"/>
              <a:chExt cx="7974430" cy="461665"/>
            </a:xfrm>
          </p:grpSpPr>
          <p:sp>
            <p:nvSpPr>
              <p:cNvPr id="51" name="TextBox 50"/>
              <p:cNvSpPr txBox="1"/>
              <p:nvPr/>
            </p:nvSpPr>
            <p:spPr>
              <a:xfrm>
                <a:off x="178970" y="3184267"/>
                <a:ext cx="143110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cs typeface="Arial" panose="020B0604020202020204" pitchFamily="34" charset="0"/>
                  </a:rPr>
                  <a:t>Worker 2</a:t>
                </a:r>
              </a:p>
            </p:txBody>
          </p:sp>
          <p:cxnSp>
            <p:nvCxnSpPr>
              <p:cNvPr id="52" name="Straight Arrow Connector 51"/>
              <p:cNvCxnSpPr/>
              <p:nvPr/>
            </p:nvCxnSpPr>
            <p:spPr>
              <a:xfrm>
                <a:off x="1752600" y="3415099"/>
                <a:ext cx="6400800" cy="0"/>
              </a:xfrm>
              <a:prstGeom prst="straightConnector1">
                <a:avLst/>
              </a:prstGeom>
              <a:noFill/>
              <a:ln w="25400" cap="flat" cmpd="sng" algn="ctr">
                <a:solidFill>
                  <a:sysClr val="windowText" lastClr="000000"/>
                </a:solidFill>
                <a:prstDash val="solid"/>
                <a:headEnd type="none" w="med" len="med"/>
                <a:tailEnd type="arrow"/>
              </a:ln>
              <a:effectLst/>
            </p:spPr>
          </p:cxnSp>
        </p:grpSp>
        <p:grpSp>
          <p:nvGrpSpPr>
            <p:cNvPr id="48" name="Group 47"/>
            <p:cNvGrpSpPr/>
            <p:nvPr/>
          </p:nvGrpSpPr>
          <p:grpSpPr>
            <a:xfrm>
              <a:off x="432813" y="4724400"/>
              <a:ext cx="8056115" cy="461665"/>
              <a:chOff x="97285" y="4114800"/>
              <a:chExt cx="8056115" cy="46166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9" name="TextBox 48"/>
                  <p:cNvSpPr txBox="1"/>
                  <p:nvPr/>
                </p:nvSpPr>
                <p:spPr>
                  <a:xfrm>
                    <a:off x="97285" y="4114800"/>
                    <a:ext cx="1512786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marL="0" marR="0" lvl="0" indent="0" algn="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2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cs typeface="Arial" panose="020B0604020202020204" pitchFamily="34" charset="0"/>
                      </a:rPr>
                      <a:t>Worker </a:t>
                    </a:r>
                    <a14:m>
                      <m:oMath xmlns:m="http://schemas.openxmlformats.org/officeDocument/2006/math">
                        <m:r>
                          <a:rPr kumimoji="0" lang="en-US" sz="2400" b="0" i="1" u="none" strike="noStrike" kern="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Gill Sans Light"/>
                          </a:rPr>
                          <m:t>𝑚</m:t>
                        </m:r>
                      </m:oMath>
                    </a14:m>
                    <a:endParaRPr kumimoji="0" lang="en-US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cs typeface="Arial" panose="020B0604020202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49" name="TextBox 4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7285" y="4114800"/>
                    <a:ext cx="1512786" cy="461665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6048" t="-9211" b="-3026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50" name="Straight Arrow Connector 49"/>
              <p:cNvCxnSpPr/>
              <p:nvPr/>
            </p:nvCxnSpPr>
            <p:spPr>
              <a:xfrm>
                <a:off x="1752600" y="4345632"/>
                <a:ext cx="6400800" cy="0"/>
              </a:xfrm>
              <a:prstGeom prst="straightConnector1">
                <a:avLst/>
              </a:prstGeom>
              <a:noFill/>
              <a:ln w="25400" cap="flat" cmpd="sng" algn="ctr">
                <a:solidFill>
                  <a:sysClr val="windowText" lastClr="000000"/>
                </a:solidFill>
                <a:prstDash val="solid"/>
                <a:headEnd type="none" w="med" len="med"/>
                <a:tailEnd type="arrow"/>
              </a:ln>
              <a:effectLst/>
            </p:spPr>
          </p:cxnSp>
        </p:grpSp>
      </p:grpSp>
      <p:sp>
        <p:nvSpPr>
          <p:cNvPr id="55" name="Rectangle 54"/>
          <p:cNvSpPr/>
          <p:nvPr/>
        </p:nvSpPr>
        <p:spPr>
          <a:xfrm>
            <a:off x="2202323" y="2256263"/>
            <a:ext cx="1113956" cy="461665"/>
          </a:xfrm>
          <a:prstGeom prst="rect">
            <a:avLst/>
          </a:prstGeom>
          <a:gradFill rotWithShape="1">
            <a:gsLst>
              <a:gs pos="0">
                <a:srgbClr val="F79646">
                  <a:tint val="50000"/>
                  <a:satMod val="300000"/>
                </a:srgbClr>
              </a:gs>
              <a:gs pos="35000">
                <a:srgbClr val="F79646">
                  <a:tint val="37000"/>
                  <a:satMod val="300000"/>
                </a:srgbClr>
              </a:gs>
              <a:gs pos="100000">
                <a:srgbClr val="F7964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F79646">
                <a:shade val="95000"/>
                <a:satMod val="105000"/>
              </a:srgbClr>
            </a:solidFill>
            <a:prstDash val="solid"/>
            <a:headEnd type="none" w="med" len="med"/>
            <a:tailEnd type="non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 panose="020B0604020202020204" pitchFamily="34" charset="0"/>
              </a:rPr>
              <a:t>Iteration</a:t>
            </a:r>
          </a:p>
        </p:txBody>
      </p:sp>
      <p:sp>
        <p:nvSpPr>
          <p:cNvPr id="56" name="Rectangle 55"/>
          <p:cNvSpPr/>
          <p:nvPr/>
        </p:nvSpPr>
        <p:spPr>
          <a:xfrm>
            <a:off x="2202323" y="3494901"/>
            <a:ext cx="2714156" cy="461665"/>
          </a:xfrm>
          <a:prstGeom prst="rect">
            <a:avLst/>
          </a:prstGeom>
          <a:gradFill rotWithShape="1">
            <a:gsLst>
              <a:gs pos="0">
                <a:srgbClr val="F79646">
                  <a:tint val="50000"/>
                  <a:satMod val="300000"/>
                </a:srgbClr>
              </a:gs>
              <a:gs pos="35000">
                <a:srgbClr val="F79646">
                  <a:tint val="37000"/>
                  <a:satMod val="300000"/>
                </a:srgbClr>
              </a:gs>
              <a:gs pos="100000">
                <a:srgbClr val="F7964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F79646">
                <a:shade val="95000"/>
                <a:satMod val="105000"/>
              </a:srgbClr>
            </a:solidFill>
            <a:prstDash val="solid"/>
            <a:headEnd type="none" w="med" len="med"/>
            <a:tailEnd type="non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 panose="020B0604020202020204" pitchFamily="34" charset="0"/>
              </a:rPr>
              <a:t>Iteration</a:t>
            </a:r>
          </a:p>
        </p:txBody>
      </p:sp>
      <p:sp>
        <p:nvSpPr>
          <p:cNvPr id="57" name="Rectangle 56"/>
          <p:cNvSpPr/>
          <p:nvPr/>
        </p:nvSpPr>
        <p:spPr>
          <a:xfrm>
            <a:off x="2202324" y="4724399"/>
            <a:ext cx="1723556" cy="461665"/>
          </a:xfrm>
          <a:prstGeom prst="rect">
            <a:avLst/>
          </a:prstGeom>
          <a:gradFill rotWithShape="1">
            <a:gsLst>
              <a:gs pos="0">
                <a:srgbClr val="F79646">
                  <a:tint val="50000"/>
                  <a:satMod val="300000"/>
                </a:srgbClr>
              </a:gs>
              <a:gs pos="35000">
                <a:srgbClr val="F79646">
                  <a:tint val="37000"/>
                  <a:satMod val="300000"/>
                </a:srgbClr>
              </a:gs>
              <a:gs pos="100000">
                <a:srgbClr val="F7964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F79646">
                <a:shade val="95000"/>
                <a:satMod val="105000"/>
              </a:srgbClr>
            </a:solidFill>
            <a:prstDash val="solid"/>
            <a:headEnd type="none" w="med" len="med"/>
            <a:tailEnd type="non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 panose="020B0604020202020204" pitchFamily="34" charset="0"/>
              </a:rPr>
              <a:t>Iteration</a:t>
            </a:r>
          </a:p>
        </p:txBody>
      </p:sp>
      <p:grpSp>
        <p:nvGrpSpPr>
          <p:cNvPr id="58" name="Group 57"/>
          <p:cNvGrpSpPr/>
          <p:nvPr/>
        </p:nvGrpSpPr>
        <p:grpSpPr>
          <a:xfrm>
            <a:off x="4532241" y="1861066"/>
            <a:ext cx="877163" cy="4179332"/>
            <a:chOff x="5542720" y="1905000"/>
            <a:chExt cx="877163" cy="4179332"/>
          </a:xfrm>
        </p:grpSpPr>
        <p:cxnSp>
          <p:nvCxnSpPr>
            <p:cNvPr id="59" name="Straight Connector 58"/>
            <p:cNvCxnSpPr/>
            <p:nvPr/>
          </p:nvCxnSpPr>
          <p:spPr>
            <a:xfrm>
              <a:off x="5943600" y="1905000"/>
              <a:ext cx="0" cy="3886200"/>
            </a:xfrm>
            <a:prstGeom prst="line">
              <a:avLst/>
            </a:prstGeom>
            <a:noFill/>
            <a:ln w="25400" cap="flat" cmpd="sng" algn="ctr">
              <a:solidFill>
                <a:srgbClr val="C0504D"/>
              </a:solidFill>
              <a:prstDash val="sysDash"/>
              <a:headEnd type="none" w="med" len="med"/>
              <a:tailEnd type="arrow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sp>
          <p:nvSpPr>
            <p:cNvPr id="60" name="TextBox 59"/>
            <p:cNvSpPr txBox="1"/>
            <p:nvPr/>
          </p:nvSpPr>
          <p:spPr>
            <a:xfrm>
              <a:off x="5542720" y="5715000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rPr>
                <a:t>Barrier</a:t>
              </a:r>
            </a:p>
          </p:txBody>
        </p:sp>
      </p:grpSp>
      <p:sp>
        <p:nvSpPr>
          <p:cNvPr id="61" name="TextBox 60"/>
          <p:cNvSpPr txBox="1"/>
          <p:nvPr/>
        </p:nvSpPr>
        <p:spPr>
          <a:xfrm>
            <a:off x="3048000" y="1611868"/>
            <a:ext cx="12250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 panose="020B0604020202020204" pitchFamily="34" charset="0"/>
              </a:rPr>
              <a:t>Compute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4817536" y="1600228"/>
            <a:ext cx="18711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 panose="020B0604020202020204" pitchFamily="34" charset="0"/>
              </a:rPr>
              <a:t>Communicate</a:t>
            </a:r>
          </a:p>
        </p:txBody>
      </p:sp>
      <p:sp>
        <p:nvSpPr>
          <p:cNvPr id="63" name="Rectangle 62"/>
          <p:cNvSpPr/>
          <p:nvPr/>
        </p:nvSpPr>
        <p:spPr>
          <a:xfrm>
            <a:off x="6628820" y="2256263"/>
            <a:ext cx="1675096" cy="461665"/>
          </a:xfrm>
          <a:prstGeom prst="rect">
            <a:avLst/>
          </a:prstGeom>
          <a:gradFill rotWithShape="1">
            <a:gsLst>
              <a:gs pos="0">
                <a:srgbClr val="F79646">
                  <a:tint val="50000"/>
                  <a:satMod val="300000"/>
                </a:srgbClr>
              </a:gs>
              <a:gs pos="35000">
                <a:srgbClr val="F79646">
                  <a:tint val="37000"/>
                  <a:satMod val="300000"/>
                </a:srgbClr>
              </a:gs>
              <a:gs pos="100000">
                <a:srgbClr val="F7964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F79646">
                <a:shade val="95000"/>
                <a:satMod val="105000"/>
              </a:srgbClr>
            </a:solidFill>
            <a:prstDash val="solid"/>
            <a:headEnd type="none" w="med" len="med"/>
            <a:tailEnd type="non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 panose="020B0604020202020204" pitchFamily="34" charset="0"/>
              </a:rPr>
              <a:t>Iteration</a:t>
            </a:r>
          </a:p>
        </p:txBody>
      </p:sp>
      <p:sp>
        <p:nvSpPr>
          <p:cNvPr id="64" name="Rectangle 63"/>
          <p:cNvSpPr/>
          <p:nvPr/>
        </p:nvSpPr>
        <p:spPr>
          <a:xfrm>
            <a:off x="6628804" y="3494901"/>
            <a:ext cx="1113956" cy="461665"/>
          </a:xfrm>
          <a:prstGeom prst="rect">
            <a:avLst/>
          </a:prstGeom>
          <a:gradFill rotWithShape="1">
            <a:gsLst>
              <a:gs pos="0">
                <a:srgbClr val="F79646">
                  <a:tint val="50000"/>
                  <a:satMod val="300000"/>
                </a:srgbClr>
              </a:gs>
              <a:gs pos="35000">
                <a:srgbClr val="F79646">
                  <a:tint val="37000"/>
                  <a:satMod val="300000"/>
                </a:srgbClr>
              </a:gs>
              <a:gs pos="100000">
                <a:srgbClr val="F7964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F79646">
                <a:shade val="95000"/>
                <a:satMod val="105000"/>
              </a:srgbClr>
            </a:solidFill>
            <a:prstDash val="solid"/>
            <a:headEnd type="none" w="med" len="med"/>
            <a:tailEnd type="non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 panose="020B0604020202020204" pitchFamily="34" charset="0"/>
              </a:rPr>
              <a:t>Iteration</a:t>
            </a:r>
          </a:p>
        </p:txBody>
      </p:sp>
      <p:sp>
        <p:nvSpPr>
          <p:cNvPr id="65" name="Rectangle 64"/>
          <p:cNvSpPr/>
          <p:nvPr/>
        </p:nvSpPr>
        <p:spPr>
          <a:xfrm>
            <a:off x="6609537" y="4721119"/>
            <a:ext cx="1723556" cy="461665"/>
          </a:xfrm>
          <a:prstGeom prst="rect">
            <a:avLst/>
          </a:prstGeom>
          <a:gradFill rotWithShape="1">
            <a:gsLst>
              <a:gs pos="0">
                <a:srgbClr val="F79646">
                  <a:tint val="50000"/>
                  <a:satMod val="300000"/>
                </a:srgbClr>
              </a:gs>
              <a:gs pos="35000">
                <a:srgbClr val="F79646">
                  <a:tint val="37000"/>
                  <a:satMod val="300000"/>
                </a:srgbClr>
              </a:gs>
              <a:gs pos="100000">
                <a:srgbClr val="F7964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F79646">
                <a:shade val="95000"/>
                <a:satMod val="105000"/>
              </a:srgbClr>
            </a:solidFill>
            <a:prstDash val="solid"/>
            <a:headEnd type="none" w="med" len="med"/>
            <a:tailEnd type="non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 panose="020B0604020202020204" pitchFamily="34" charset="0"/>
              </a:rPr>
              <a:t>Iteration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7086600" y="1611868"/>
            <a:ext cx="12250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 panose="020B0604020202020204" pitchFamily="34" charset="0"/>
              </a:rPr>
              <a:t>Compute</a:t>
            </a:r>
          </a:p>
        </p:txBody>
      </p:sp>
      <p:sp>
        <p:nvSpPr>
          <p:cNvPr id="67" name="Rectangle 66"/>
          <p:cNvSpPr/>
          <p:nvPr/>
        </p:nvSpPr>
        <p:spPr>
          <a:xfrm>
            <a:off x="3316279" y="2307967"/>
            <a:ext cx="1600200" cy="353198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  <a:headEnd type="none" w="med" len="med"/>
            <a:tailEnd type="none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Arial" panose="020B0604020202020204" pitchFamily="34" charset="0"/>
              </a:rPr>
              <a:t>Waste</a:t>
            </a:r>
          </a:p>
        </p:txBody>
      </p:sp>
      <p:sp>
        <p:nvSpPr>
          <p:cNvPr id="68" name="Rectangle 67"/>
          <p:cNvSpPr/>
          <p:nvPr/>
        </p:nvSpPr>
        <p:spPr>
          <a:xfrm>
            <a:off x="3925880" y="4778633"/>
            <a:ext cx="990599" cy="353198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  <a:headEnd type="none" w="med" len="med"/>
            <a:tailEnd type="none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Arial" panose="020B0604020202020204" pitchFamily="34" charset="0"/>
              </a:rPr>
              <a:t>Waste</a:t>
            </a:r>
          </a:p>
        </p:txBody>
      </p:sp>
      <p:grpSp>
        <p:nvGrpSpPr>
          <p:cNvPr id="69" name="Group 68"/>
          <p:cNvGrpSpPr/>
          <p:nvPr/>
        </p:nvGrpSpPr>
        <p:grpSpPr>
          <a:xfrm>
            <a:off x="6208641" y="1861065"/>
            <a:ext cx="877163" cy="4179332"/>
            <a:chOff x="5542720" y="1905000"/>
            <a:chExt cx="877163" cy="4179332"/>
          </a:xfrm>
        </p:grpSpPr>
        <p:cxnSp>
          <p:nvCxnSpPr>
            <p:cNvPr id="70" name="Straight Connector 69"/>
            <p:cNvCxnSpPr/>
            <p:nvPr/>
          </p:nvCxnSpPr>
          <p:spPr>
            <a:xfrm>
              <a:off x="5943600" y="1905000"/>
              <a:ext cx="0" cy="3886200"/>
            </a:xfrm>
            <a:prstGeom prst="line">
              <a:avLst/>
            </a:prstGeom>
            <a:noFill/>
            <a:ln w="25400" cap="flat" cmpd="sng" algn="ctr">
              <a:solidFill>
                <a:srgbClr val="C0504D"/>
              </a:solidFill>
              <a:prstDash val="sysDash"/>
              <a:headEnd type="none" w="med" len="med"/>
              <a:tailEnd type="arrow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sp>
          <p:nvSpPr>
            <p:cNvPr id="71" name="TextBox 70"/>
            <p:cNvSpPr txBox="1"/>
            <p:nvPr/>
          </p:nvSpPr>
          <p:spPr>
            <a:xfrm>
              <a:off x="5542720" y="5715000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rPr>
                <a:t>Barrier</a:t>
              </a:r>
            </a:p>
          </p:txBody>
        </p:sp>
      </p:grpSp>
      <p:sp>
        <p:nvSpPr>
          <p:cNvPr id="72" name="Rectangle 71"/>
          <p:cNvSpPr/>
          <p:nvPr/>
        </p:nvSpPr>
        <p:spPr>
          <a:xfrm>
            <a:off x="7772400" y="3548360"/>
            <a:ext cx="629107" cy="353198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  <a:headEnd type="none" w="med" len="med"/>
            <a:tailEnd type="none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Arial" panose="020B0604020202020204" pitchFamily="34" charset="0"/>
              </a:rPr>
              <a:t>Waste</a:t>
            </a:r>
          </a:p>
        </p:txBody>
      </p:sp>
      <p:cxnSp>
        <p:nvCxnSpPr>
          <p:cNvPr id="73" name="Straight Arrow Connector 72"/>
          <p:cNvCxnSpPr/>
          <p:nvPr/>
        </p:nvCxnSpPr>
        <p:spPr>
          <a:xfrm>
            <a:off x="4953000" y="2484566"/>
            <a:ext cx="457200" cy="1235333"/>
          </a:xfrm>
          <a:prstGeom prst="straightConnector1">
            <a:avLst/>
          </a:prstGeom>
          <a:noFill/>
          <a:ln w="38100" cap="flat" cmpd="sng" algn="ctr">
            <a:solidFill>
              <a:srgbClr val="4F81BD"/>
            </a:solidFill>
            <a:prstDash val="solid"/>
            <a:headEnd type="none" w="med" len="med"/>
            <a:tailEnd type="arrow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</p:cxnSp>
      <p:cxnSp>
        <p:nvCxnSpPr>
          <p:cNvPr id="74" name="Straight Arrow Connector 73"/>
          <p:cNvCxnSpPr/>
          <p:nvPr/>
        </p:nvCxnSpPr>
        <p:spPr>
          <a:xfrm flipV="1">
            <a:off x="5105400" y="3719899"/>
            <a:ext cx="457200" cy="1235333"/>
          </a:xfrm>
          <a:prstGeom prst="straightConnector1">
            <a:avLst/>
          </a:prstGeom>
          <a:noFill/>
          <a:ln w="38100" cap="flat" cmpd="sng" algn="ctr">
            <a:solidFill>
              <a:srgbClr val="4F81BD"/>
            </a:solidFill>
            <a:prstDash val="solid"/>
            <a:headEnd type="none" w="med" len="med"/>
            <a:tailEnd type="arrow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</p:cxnSp>
      <p:cxnSp>
        <p:nvCxnSpPr>
          <p:cNvPr id="75" name="Straight Arrow Connector 74"/>
          <p:cNvCxnSpPr/>
          <p:nvPr/>
        </p:nvCxnSpPr>
        <p:spPr>
          <a:xfrm flipV="1">
            <a:off x="5943600" y="2489625"/>
            <a:ext cx="609600" cy="2465608"/>
          </a:xfrm>
          <a:prstGeom prst="straightConnector1">
            <a:avLst/>
          </a:prstGeom>
          <a:noFill/>
          <a:ln w="38100" cap="flat" cmpd="sng" algn="ctr">
            <a:solidFill>
              <a:srgbClr val="4F81BD"/>
            </a:solidFill>
            <a:prstDash val="solid"/>
            <a:headEnd type="none" w="med" len="med"/>
            <a:tailEnd type="arrow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</p:cxnSp>
      <p:cxnSp>
        <p:nvCxnSpPr>
          <p:cNvPr id="76" name="Straight Arrow Connector 75"/>
          <p:cNvCxnSpPr/>
          <p:nvPr/>
        </p:nvCxnSpPr>
        <p:spPr>
          <a:xfrm>
            <a:off x="5334000" y="2489625"/>
            <a:ext cx="838200" cy="2470666"/>
          </a:xfrm>
          <a:prstGeom prst="straightConnector1">
            <a:avLst/>
          </a:prstGeom>
          <a:noFill/>
          <a:ln w="38100" cap="flat" cmpd="sng" algn="ctr">
            <a:solidFill>
              <a:srgbClr val="4F81BD"/>
            </a:solidFill>
            <a:prstDash val="solid"/>
            <a:headEnd type="none" w="med" len="med"/>
            <a:tailEnd type="arrow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</p:cxnSp>
      <p:cxnSp>
        <p:nvCxnSpPr>
          <p:cNvPr id="77" name="Straight Arrow Connector 76"/>
          <p:cNvCxnSpPr/>
          <p:nvPr/>
        </p:nvCxnSpPr>
        <p:spPr>
          <a:xfrm flipV="1">
            <a:off x="5867400" y="2489625"/>
            <a:ext cx="341241" cy="1235334"/>
          </a:xfrm>
          <a:prstGeom prst="straightConnector1">
            <a:avLst/>
          </a:prstGeom>
          <a:noFill/>
          <a:ln w="38100" cap="flat" cmpd="sng" algn="ctr">
            <a:solidFill>
              <a:srgbClr val="4F81BD"/>
            </a:solidFill>
            <a:prstDash val="solid"/>
            <a:headEnd type="none" w="med" len="med"/>
            <a:tailEnd type="arrow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</p:cxnSp>
      <p:cxnSp>
        <p:nvCxnSpPr>
          <p:cNvPr id="78" name="Straight Arrow Connector 77"/>
          <p:cNvCxnSpPr/>
          <p:nvPr/>
        </p:nvCxnSpPr>
        <p:spPr>
          <a:xfrm>
            <a:off x="5105400" y="3719899"/>
            <a:ext cx="457200" cy="1235333"/>
          </a:xfrm>
          <a:prstGeom prst="straightConnector1">
            <a:avLst/>
          </a:prstGeom>
          <a:noFill/>
          <a:ln w="38100" cap="flat" cmpd="sng" algn="ctr">
            <a:solidFill>
              <a:srgbClr val="4F81BD"/>
            </a:solidFill>
            <a:prstDash val="solid"/>
            <a:headEnd type="none" w="med" len="med"/>
            <a:tailEnd type="arrow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</p:cxnSp>
      <p:sp>
        <p:nvSpPr>
          <p:cNvPr id="3" name="TextBox 2"/>
          <p:cNvSpPr txBox="1"/>
          <p:nvPr/>
        </p:nvSpPr>
        <p:spPr>
          <a:xfrm>
            <a:off x="123701" y="5728901"/>
            <a:ext cx="40324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cs typeface="Arial" panose="020B0604020202020204" pitchFamily="34" charset="0"/>
              </a:rPr>
              <a:t>Async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 panose="020B0604020202020204" pitchFamily="34" charset="0"/>
              </a:rPr>
              <a:t>: Remove barriers, communicate and compute whenever each worker likes.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1811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8098E-6 -1.98982E-6 L -0.35827 -1.98982E-6 " pathEditMode="relative" ptsTypes="AA">
                                      <p:cBhvr>
                                        <p:cTn id="31" dur="1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2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0477E-6 -1.34197E-7 L -0.18573 0.00208 " pathEditMode="relative" rAng="0" ptsTypes="AA">
                                      <p:cBhvr>
                                        <p:cTn id="33" dur="1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287" y="93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35 0.00023 L -0.29196 0.00023 " pathEditMode="relative" rAng="0" ptsTypes="AA">
                                      <p:cBhvr>
                                        <p:cTn id="35" dur="1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581" y="0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9589E-6 4.49329E-6 L -0.25829 4.49329E-6 " pathEditMode="relative" rAng="0" ptsTypes="AA">
                                      <p:cBhvr>
                                        <p:cTn id="37" dur="2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914" y="0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447E-6 -4.25729E-6 L -0.19146 -0.00046 " pathEditMode="relative" rAng="0" ptsTypes="AA">
                                      <p:cBhvr>
                                        <p:cTn id="39" dur="2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582" y="-23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55008E-6 3.70199E-7 L -0.22253 -0.00069 " pathEditMode="relative" rAng="0" ptsTypes="AA">
                                      <p:cBhvr>
                                        <p:cTn id="41" dur="2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127" y="-46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1967E-6 -1.50856E-6 L -0.30828 -1.50856E-6 " pathEditMode="relative" rAng="0" ptsTypes="AA">
                                      <p:cBhvr>
                                        <p:cTn id="43" dur="2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414" y="0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7776E-6 -4.76168E-6 L -0.25829 -4.76168E-6 " pathEditMode="relative" rAng="0" ptsTypes="AA">
                                      <p:cBhvr>
                                        <p:cTn id="45" dur="2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914" y="0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7776E-6 -4.76168E-6 L -0.29995 0.00024 " pathEditMode="relative" rAng="0" ptsTypes="AA">
                                      <p:cBhvr>
                                        <p:cTn id="47" dur="2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99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animBg="1"/>
      <p:bldP spid="64" grpId="0" animBg="1"/>
      <p:bldP spid="65" grpId="0" animBg="1"/>
      <p:bldP spid="67" grpId="0" animBg="1"/>
      <p:bldP spid="68" grpId="0" animBg="1"/>
      <p:bldP spid="72" grpId="0" animBg="1"/>
      <p:bldP spid="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/>
          <p:cNvSpPr txBox="1">
            <a:spLocks/>
          </p:cNvSpPr>
          <p:nvPr/>
        </p:nvSpPr>
        <p:spPr>
          <a:xfrm>
            <a:off x="179512" y="216694"/>
            <a:ext cx="8569325" cy="647700"/>
          </a:xfrm>
          <a:prstGeom prst="rect">
            <a:avLst/>
          </a:prstGeom>
        </p:spPr>
        <p:txBody>
          <a:bodyPr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0" cap="none" spc="0" normalizeH="0" baseline="0" noProof="0" dirty="0">
                <a:ln>
                  <a:noFill/>
                </a:ln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Asynchronous SGD</a:t>
            </a:r>
          </a:p>
        </p:txBody>
      </p:sp>
      <p:sp>
        <p:nvSpPr>
          <p:cNvPr id="16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8DB6C6F-0628-4C19-B82B-0A70C98E2BD2}" type="datetime1">
              <a:rPr kumimoji="0" lang="fr-FR" sz="8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27/05/2024</a:t>
            </a:fld>
            <a:endParaRPr kumimoji="0" lang="fr-FR" sz="800" b="0" i="0" u="none" strike="noStrike" kern="1200" cap="none" spc="0" normalizeH="0" baseline="0" noProof="0" dirty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4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Eurostile LT Std"/>
              </a:defRPr>
            </a:lvl1pPr>
            <a:lvl2pPr marL="742950" indent="-28575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Eurostile LT Std"/>
              </a:defRPr>
            </a:lvl2pPr>
            <a:lvl3pPr marL="1143000" indent="-22860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Eurostile LT Std"/>
              </a:defRPr>
            </a:lvl3pPr>
            <a:lvl4pPr marL="1600200" indent="-228600">
              <a:spcBef>
                <a:spcPct val="20000"/>
              </a:spcBef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Eurostile LT Std"/>
              </a:defRPr>
            </a:lvl4pPr>
            <a:lvl5pPr marL="2057400" indent="-228600">
              <a:spcBef>
                <a:spcPct val="20000"/>
              </a:spcBef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- p </a:t>
            </a:r>
            <a:fld id="{F3B5A460-63E2-4D8D-9EC8-3099D4BDFCB9}" type="slidenum">
              <a:rPr kumimoji="0" lang="fr-FR" alt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r>
              <a:rPr kumimoji="0" lang="fr-F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8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MALCOM Course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 flipH="1">
                <a:off x="675172" y="5731167"/>
                <a:ext cx="263048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cs typeface="Arial" panose="020B0604020202020204" pitchFamily="34" charset="0"/>
                  </a:rPr>
                  <a:t>is the mini-batch of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Corbel"/>
                      </a:rPr>
                      <m:t>𝑚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cs typeface="Arial" panose="020B0604020202020204" pitchFamily="34" charset="0"/>
                  </a:rPr>
                  <a:t> 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cs typeface="Arial" panose="020B0604020202020204" pitchFamily="34" charset="0"/>
                  </a:rPr>
                  <a:t>samples for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Corbel"/>
                      </a:rPr>
                      <m:t>𝑙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cs typeface="Arial" panose="020B0604020202020204" pitchFamily="34" charset="0"/>
                  </a:rPr>
                  <a:t>-</a:t>
                </a:r>
                <a:r>
                  <a:rPr kumimoji="0" 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cs typeface="Arial" panose="020B0604020202020204" pitchFamily="34" charset="0"/>
                  </a:rPr>
                  <a:t>th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cs typeface="Arial" panose="020B0604020202020204" pitchFamily="34" charset="0"/>
                  </a:rPr>
                  <a:t> learner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cs typeface="Arial" panose="020B060402020202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675172" y="5731167"/>
                <a:ext cx="2630481" cy="646331"/>
              </a:xfrm>
              <a:prstGeom prst="rect">
                <a:avLst/>
              </a:prstGeom>
              <a:blipFill>
                <a:blip r:embed="rId3"/>
                <a:stretch>
                  <a:fillRect l="-1392" b="-10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512" y="5883630"/>
            <a:ext cx="408467" cy="341406"/>
          </a:xfrm>
          <a:prstGeom prst="rect">
            <a:avLst/>
          </a:prstGeom>
        </p:spPr>
      </p:pic>
      <p:sp>
        <p:nvSpPr>
          <p:cNvPr id="100" name="Rounded Rectangle 99"/>
          <p:cNvSpPr/>
          <p:nvPr/>
        </p:nvSpPr>
        <p:spPr>
          <a:xfrm>
            <a:off x="2743288" y="1508119"/>
            <a:ext cx="3657513" cy="1030938"/>
          </a:xfrm>
          <a:prstGeom prst="roundRect">
            <a:avLst/>
          </a:prstGeom>
          <a:solidFill>
            <a:srgbClr val="7EB606">
              <a:lumMod val="20000"/>
              <a:lumOff val="80000"/>
            </a:srgbClr>
          </a:solidFill>
          <a:ln w="9525" cap="flat" cmpd="sng" algn="ctr">
            <a:solidFill>
              <a:srgbClr val="2C7C9F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rPr>
              <a:t>Parameter Server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Palatino" charset="0"/>
              <a:cs typeface="Arial" panose="020B0604020202020204" pitchFamily="34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Palatino" charset="0"/>
              <a:cs typeface="Arial" panose="020B0604020202020204" pitchFamily="34" charset="0"/>
            </a:endParaRPr>
          </a:p>
        </p:txBody>
      </p:sp>
      <p:sp>
        <p:nvSpPr>
          <p:cNvPr id="101" name="Rounded Rectangle 100"/>
          <p:cNvSpPr/>
          <p:nvPr/>
        </p:nvSpPr>
        <p:spPr>
          <a:xfrm>
            <a:off x="2425411" y="3086336"/>
            <a:ext cx="1116822" cy="609988"/>
          </a:xfrm>
          <a:prstGeom prst="roundRect">
            <a:avLst/>
          </a:prstGeom>
          <a:solidFill>
            <a:srgbClr val="D5EDF4">
              <a:lumMod val="90000"/>
            </a:srgbClr>
          </a:solidFill>
          <a:ln w="9525" cap="flat" cmpd="sng" algn="ctr">
            <a:solidFill>
              <a:srgbClr val="2C7C9F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rPr>
              <a:t>Learner 1</a:t>
            </a:r>
          </a:p>
        </p:txBody>
      </p:sp>
      <p:sp>
        <p:nvSpPr>
          <p:cNvPr id="102" name="Rounded Rectangle 101"/>
          <p:cNvSpPr/>
          <p:nvPr/>
        </p:nvSpPr>
        <p:spPr>
          <a:xfrm>
            <a:off x="3664275" y="3085880"/>
            <a:ext cx="1120877" cy="610444"/>
          </a:xfrm>
          <a:prstGeom prst="roundRect">
            <a:avLst/>
          </a:prstGeom>
          <a:solidFill>
            <a:srgbClr val="D5EDF4">
              <a:lumMod val="90000"/>
            </a:srgbClr>
          </a:solidFill>
          <a:ln w="9525" cap="flat" cmpd="sng" algn="ctr">
            <a:solidFill>
              <a:srgbClr val="2C7C9F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rPr>
              <a:t>Learner 2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Palatino" charset="0"/>
              <a:cs typeface="Arial" panose="020B0604020202020204" pitchFamily="34" charset="0"/>
            </a:endParaRPr>
          </a:p>
        </p:txBody>
      </p:sp>
      <p:sp>
        <p:nvSpPr>
          <p:cNvPr id="103" name="Rounded Rectangle 102"/>
          <p:cNvSpPr/>
          <p:nvPr/>
        </p:nvSpPr>
        <p:spPr>
          <a:xfrm>
            <a:off x="5411785" y="3085880"/>
            <a:ext cx="1178202" cy="630072"/>
          </a:xfrm>
          <a:prstGeom prst="roundRect">
            <a:avLst/>
          </a:prstGeom>
          <a:solidFill>
            <a:srgbClr val="D5EDF4">
              <a:lumMod val="90000"/>
            </a:srgbClr>
          </a:solidFill>
          <a:ln w="9525" cap="flat" cmpd="sng" algn="ctr">
            <a:solidFill>
              <a:srgbClr val="2C7C9F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rPr>
              <a:t>Learner </a:t>
            </a:r>
            <a:r>
              <a:rPr kumimoji="0" lang="en-US" sz="1600" b="1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rPr>
              <a:t>P</a:t>
            </a:r>
          </a:p>
        </p:txBody>
      </p:sp>
      <p:cxnSp>
        <p:nvCxnSpPr>
          <p:cNvPr id="104" name="Straight Arrow Connector 103"/>
          <p:cNvCxnSpPr/>
          <p:nvPr/>
        </p:nvCxnSpPr>
        <p:spPr>
          <a:xfrm flipH="1">
            <a:off x="3167135" y="2542672"/>
            <a:ext cx="334358" cy="543208"/>
          </a:xfrm>
          <a:prstGeom prst="straightConnector1">
            <a:avLst/>
          </a:prstGeom>
          <a:noFill/>
          <a:ln w="25400" cap="flat" cmpd="sng" algn="ctr">
            <a:solidFill>
              <a:srgbClr val="2C7C9F"/>
            </a:solidFill>
            <a:prstDash val="solid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05" name="Straight Arrow Connector 104"/>
          <p:cNvCxnSpPr/>
          <p:nvPr/>
        </p:nvCxnSpPr>
        <p:spPr>
          <a:xfrm flipV="1">
            <a:off x="2942179" y="2539649"/>
            <a:ext cx="317795" cy="553620"/>
          </a:xfrm>
          <a:prstGeom prst="straightConnector1">
            <a:avLst/>
          </a:prstGeom>
          <a:noFill/>
          <a:ln w="25400" cap="flat" cmpd="sng" algn="ctr">
            <a:solidFill>
              <a:srgbClr val="2C7C9F"/>
            </a:solidFill>
            <a:prstDash val="solid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106" name="Rectangle 105"/>
          <p:cNvSpPr/>
          <p:nvPr/>
        </p:nvSpPr>
        <p:spPr>
          <a:xfrm>
            <a:off x="3334314" y="2669975"/>
            <a:ext cx="42398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rPr>
              <a:t>w</a:t>
            </a:r>
            <a:r>
              <a:rPr kumimoji="0" lang="en-US" sz="1600" b="1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rPr>
              <a:t>1</a:t>
            </a:r>
            <a:endParaRPr kumimoji="0" lang="en-US" sz="1600" b="1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Palatino" charset="0"/>
              <a:cs typeface="Arial" panose="020B0604020202020204" pitchFamily="34" charset="0"/>
            </a:endParaRPr>
          </a:p>
        </p:txBody>
      </p:sp>
      <p:sp>
        <p:nvSpPr>
          <p:cNvPr id="107" name="Oval 106"/>
          <p:cNvSpPr/>
          <p:nvPr/>
        </p:nvSpPr>
        <p:spPr>
          <a:xfrm>
            <a:off x="4992415" y="3363310"/>
            <a:ext cx="45719" cy="45719"/>
          </a:xfrm>
          <a:prstGeom prst="ellipse">
            <a:avLst/>
          </a:prstGeom>
          <a:solidFill>
            <a:sysClr val="windowText" lastClr="000000"/>
          </a:solidFill>
          <a:ln w="9525" cap="flat" cmpd="sng" algn="ctr">
            <a:solidFill>
              <a:srgbClr val="2C7C9F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Arial" panose="020B0604020202020204" pitchFamily="34" charset="0"/>
            </a:endParaRPr>
          </a:p>
        </p:txBody>
      </p:sp>
      <p:sp>
        <p:nvSpPr>
          <p:cNvPr id="108" name="Oval 107"/>
          <p:cNvSpPr/>
          <p:nvPr/>
        </p:nvSpPr>
        <p:spPr>
          <a:xfrm>
            <a:off x="5123795" y="3358055"/>
            <a:ext cx="45719" cy="45719"/>
          </a:xfrm>
          <a:prstGeom prst="ellipse">
            <a:avLst/>
          </a:prstGeom>
          <a:solidFill>
            <a:sysClr val="windowText" lastClr="000000"/>
          </a:solidFill>
          <a:ln w="9525" cap="flat" cmpd="sng" algn="ctr">
            <a:solidFill>
              <a:srgbClr val="2C7C9F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Arial" panose="020B0604020202020204" pitchFamily="34" charset="0"/>
            </a:endParaRPr>
          </a:p>
        </p:txBody>
      </p:sp>
      <p:sp>
        <p:nvSpPr>
          <p:cNvPr id="109" name="Oval 108"/>
          <p:cNvSpPr/>
          <p:nvPr/>
        </p:nvSpPr>
        <p:spPr>
          <a:xfrm>
            <a:off x="5276195" y="3363311"/>
            <a:ext cx="45719" cy="45719"/>
          </a:xfrm>
          <a:prstGeom prst="ellipse">
            <a:avLst/>
          </a:prstGeom>
          <a:solidFill>
            <a:sysClr val="windowText" lastClr="000000"/>
          </a:solidFill>
          <a:ln w="9525" cap="flat" cmpd="sng" algn="ctr">
            <a:solidFill>
              <a:srgbClr val="2C7C9F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Arial" panose="020B0604020202020204" pitchFamily="34" charset="0"/>
            </a:endParaRPr>
          </a:p>
        </p:txBody>
      </p:sp>
      <p:cxnSp>
        <p:nvCxnSpPr>
          <p:cNvPr id="110" name="Straight Arrow Connector 109"/>
          <p:cNvCxnSpPr/>
          <p:nvPr/>
        </p:nvCxnSpPr>
        <p:spPr>
          <a:xfrm>
            <a:off x="4209265" y="2577987"/>
            <a:ext cx="15449" cy="507893"/>
          </a:xfrm>
          <a:prstGeom prst="straightConnector1">
            <a:avLst/>
          </a:prstGeom>
          <a:noFill/>
          <a:ln w="25400" cap="flat" cmpd="sng" algn="ctr">
            <a:solidFill>
              <a:srgbClr val="2C7C9F"/>
            </a:solidFill>
            <a:prstDash val="solid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111" name="Rectangle 110"/>
          <p:cNvSpPr/>
          <p:nvPr/>
        </p:nvSpPr>
        <p:spPr>
          <a:xfrm>
            <a:off x="4209265" y="2669975"/>
            <a:ext cx="5758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rPr>
              <a:t>w</a:t>
            </a:r>
            <a:r>
              <a:rPr kumimoji="0" lang="en-US" sz="1600" b="1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rPr>
              <a:t>1</a:t>
            </a:r>
            <a:endParaRPr kumimoji="0" lang="en-US" sz="1600" b="1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Palatino" charset="0"/>
              <a:cs typeface="Arial" panose="020B0604020202020204" pitchFamily="34" charset="0"/>
            </a:endParaRPr>
          </a:p>
        </p:txBody>
      </p:sp>
      <p:cxnSp>
        <p:nvCxnSpPr>
          <p:cNvPr id="112" name="Straight Arrow Connector 111"/>
          <p:cNvCxnSpPr/>
          <p:nvPr/>
        </p:nvCxnSpPr>
        <p:spPr>
          <a:xfrm>
            <a:off x="5643410" y="2577987"/>
            <a:ext cx="357476" cy="507893"/>
          </a:xfrm>
          <a:prstGeom prst="straightConnector1">
            <a:avLst/>
          </a:prstGeom>
          <a:noFill/>
          <a:ln w="25400" cap="flat" cmpd="sng" algn="ctr">
            <a:solidFill>
              <a:srgbClr val="2C7C9F"/>
            </a:solidFill>
            <a:prstDash val="solid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113" name="Rectangle 112"/>
          <p:cNvSpPr/>
          <p:nvPr/>
        </p:nvSpPr>
        <p:spPr>
          <a:xfrm>
            <a:off x="5809660" y="2622108"/>
            <a:ext cx="78032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rPr>
              <a:t>w</a:t>
            </a:r>
            <a:r>
              <a:rPr kumimoji="0" lang="en-US" sz="1600" b="1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rPr>
              <a:t>1</a:t>
            </a:r>
            <a:endParaRPr kumimoji="0" lang="en-US" sz="1600" b="1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Palatino" charset="0"/>
              <a:cs typeface="Arial" panose="020B0604020202020204" pitchFamily="34" charset="0"/>
            </a:endParaRPr>
          </a:p>
        </p:txBody>
      </p:sp>
      <p:sp>
        <p:nvSpPr>
          <p:cNvPr id="114" name="Rectangle 113"/>
          <p:cNvSpPr/>
          <p:nvPr/>
        </p:nvSpPr>
        <p:spPr>
          <a:xfrm>
            <a:off x="2771592" y="3722392"/>
            <a:ext cx="42398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rPr>
              <a:t>w</a:t>
            </a:r>
            <a:r>
              <a:rPr kumimoji="0" lang="en-US" sz="1600" b="1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rPr>
              <a:t>1</a:t>
            </a:r>
            <a:endParaRPr kumimoji="0" lang="en-US" sz="1600" b="1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Palatino" charset="0"/>
              <a:cs typeface="Arial" panose="020B0604020202020204" pitchFamily="34" charset="0"/>
            </a:endParaRPr>
          </a:p>
        </p:txBody>
      </p:sp>
      <p:sp>
        <p:nvSpPr>
          <p:cNvPr id="115" name="Rectangle 114"/>
          <p:cNvSpPr/>
          <p:nvPr/>
        </p:nvSpPr>
        <p:spPr>
          <a:xfrm>
            <a:off x="3972015" y="3739173"/>
            <a:ext cx="42398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rPr>
              <a:t>w</a:t>
            </a:r>
            <a:r>
              <a:rPr kumimoji="0" lang="en-US" sz="1600" b="1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rPr>
              <a:t>1</a:t>
            </a:r>
            <a:endParaRPr kumimoji="0" lang="en-US" sz="1600" b="1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Palatino" charset="0"/>
              <a:cs typeface="Arial" panose="020B0604020202020204" pitchFamily="34" charset="0"/>
            </a:endParaRPr>
          </a:p>
        </p:txBody>
      </p:sp>
      <p:sp>
        <p:nvSpPr>
          <p:cNvPr id="116" name="Rectangle 115"/>
          <p:cNvSpPr/>
          <p:nvPr/>
        </p:nvSpPr>
        <p:spPr>
          <a:xfrm>
            <a:off x="5788922" y="3755954"/>
            <a:ext cx="42398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rPr>
              <a:t>w</a:t>
            </a:r>
            <a:r>
              <a:rPr kumimoji="0" lang="en-US" sz="1600" b="1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rPr>
              <a:t>1</a:t>
            </a:r>
            <a:endParaRPr kumimoji="0" lang="en-US" sz="1600" b="1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Palatino" charset="0"/>
              <a:cs typeface="Arial" panose="020B0604020202020204" pitchFamily="34" charset="0"/>
            </a:endParaRPr>
          </a:p>
        </p:txBody>
      </p:sp>
      <p:pic>
        <p:nvPicPr>
          <p:cNvPr id="117" name="Picture 116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0373" y="1107972"/>
            <a:ext cx="3326781" cy="324564"/>
          </a:xfrm>
          <a:prstGeom prst="rect">
            <a:avLst/>
          </a:prstGeom>
        </p:spPr>
      </p:pic>
      <p:pic>
        <p:nvPicPr>
          <p:cNvPr id="118" name="Picture 117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6129" y="2669484"/>
            <a:ext cx="1235428" cy="295260"/>
          </a:xfrm>
          <a:prstGeom prst="rect">
            <a:avLst/>
          </a:prstGeom>
        </p:spPr>
      </p:pic>
      <p:pic>
        <p:nvPicPr>
          <p:cNvPr id="119" name="Picture 118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7933" y="1939607"/>
            <a:ext cx="3313289" cy="347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918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" grpId="0"/>
      <p:bldP spid="111" grpId="0"/>
      <p:bldP spid="113" grpId="0"/>
      <p:bldP spid="114" grpId="0"/>
      <p:bldP spid="115" grpId="0"/>
      <p:bldP spid="11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/>
          <p:cNvSpPr txBox="1">
            <a:spLocks/>
          </p:cNvSpPr>
          <p:nvPr/>
        </p:nvSpPr>
        <p:spPr>
          <a:xfrm>
            <a:off x="179512" y="216694"/>
            <a:ext cx="8569325" cy="647700"/>
          </a:xfrm>
          <a:prstGeom prst="rect">
            <a:avLst/>
          </a:prstGeom>
        </p:spPr>
        <p:txBody>
          <a:bodyPr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0" cap="none" spc="0" normalizeH="0" baseline="0" noProof="0" dirty="0">
                <a:ln>
                  <a:noFill/>
                </a:ln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Asynchronous SGD</a:t>
            </a:r>
          </a:p>
        </p:txBody>
      </p:sp>
      <p:sp>
        <p:nvSpPr>
          <p:cNvPr id="16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8DB6C6F-0628-4C19-B82B-0A70C98E2BD2}" type="datetime1">
              <a:rPr kumimoji="0" lang="fr-FR" sz="8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27/05/2024</a:t>
            </a:fld>
            <a:endParaRPr kumimoji="0" lang="fr-FR" sz="800" b="0" i="0" u="none" strike="noStrike" kern="1200" cap="none" spc="0" normalizeH="0" baseline="0" noProof="0" dirty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4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Eurostile LT Std"/>
              </a:defRPr>
            </a:lvl1pPr>
            <a:lvl2pPr marL="742950" indent="-28575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Eurostile LT Std"/>
              </a:defRPr>
            </a:lvl2pPr>
            <a:lvl3pPr marL="1143000" indent="-22860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Eurostile LT Std"/>
              </a:defRPr>
            </a:lvl3pPr>
            <a:lvl4pPr marL="1600200" indent="-228600">
              <a:spcBef>
                <a:spcPct val="20000"/>
              </a:spcBef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Eurostile LT Std"/>
              </a:defRPr>
            </a:lvl4pPr>
            <a:lvl5pPr marL="2057400" indent="-228600">
              <a:spcBef>
                <a:spcPct val="20000"/>
              </a:spcBef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- p </a:t>
            </a:r>
            <a:fld id="{F3B5A460-63E2-4D8D-9EC8-3099D4BDFCB9}" type="slidenum">
              <a:rPr kumimoji="0" lang="fr-FR" alt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r>
              <a:rPr kumimoji="0" lang="fr-F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8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MALCOM Course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 flipH="1">
                <a:off x="675172" y="5731167"/>
                <a:ext cx="263048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cs typeface="Arial" panose="020B0604020202020204" pitchFamily="34" charset="0"/>
                  </a:rPr>
                  <a:t>is the mini-batch of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Corbel"/>
                      </a:rPr>
                      <m:t>𝑚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cs typeface="Arial" panose="020B0604020202020204" pitchFamily="34" charset="0"/>
                  </a:rPr>
                  <a:t> 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cs typeface="Arial" panose="020B0604020202020204" pitchFamily="34" charset="0"/>
                  </a:rPr>
                  <a:t>samples for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Corbel"/>
                      </a:rPr>
                      <m:t>𝑙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cs typeface="Arial" panose="020B0604020202020204" pitchFamily="34" charset="0"/>
                  </a:rPr>
                  <a:t>-</a:t>
                </a:r>
                <a:r>
                  <a:rPr kumimoji="0" 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cs typeface="Arial" panose="020B0604020202020204" pitchFamily="34" charset="0"/>
                  </a:rPr>
                  <a:t>th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cs typeface="Arial" panose="020B0604020202020204" pitchFamily="34" charset="0"/>
                  </a:rPr>
                  <a:t> learner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cs typeface="Arial" panose="020B060402020202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675172" y="5731167"/>
                <a:ext cx="2630481" cy="646331"/>
              </a:xfrm>
              <a:prstGeom prst="rect">
                <a:avLst/>
              </a:prstGeom>
              <a:blipFill>
                <a:blip r:embed="rId3"/>
                <a:stretch>
                  <a:fillRect l="-1392" b="-10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512" y="5883630"/>
            <a:ext cx="408467" cy="341406"/>
          </a:xfrm>
          <a:prstGeom prst="rect">
            <a:avLst/>
          </a:prstGeom>
        </p:spPr>
      </p:pic>
      <p:sp>
        <p:nvSpPr>
          <p:cNvPr id="46" name="Rounded Rectangle 45"/>
          <p:cNvSpPr/>
          <p:nvPr/>
        </p:nvSpPr>
        <p:spPr>
          <a:xfrm>
            <a:off x="2425411" y="3086336"/>
            <a:ext cx="1116822" cy="609988"/>
          </a:xfrm>
          <a:prstGeom prst="roundRect">
            <a:avLst/>
          </a:prstGeom>
          <a:solidFill>
            <a:srgbClr val="D5EDF4">
              <a:lumMod val="90000"/>
            </a:srgbClr>
          </a:solidFill>
          <a:ln w="9525" cap="flat" cmpd="sng" algn="ctr">
            <a:solidFill>
              <a:srgbClr val="2C7C9F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rPr>
              <a:t>Learner 1</a:t>
            </a:r>
          </a:p>
        </p:txBody>
      </p:sp>
      <p:sp>
        <p:nvSpPr>
          <p:cNvPr id="47" name="Rounded Rectangle 46"/>
          <p:cNvSpPr/>
          <p:nvPr/>
        </p:nvSpPr>
        <p:spPr>
          <a:xfrm>
            <a:off x="2743288" y="1508119"/>
            <a:ext cx="3657513" cy="1030938"/>
          </a:xfrm>
          <a:prstGeom prst="roundRect">
            <a:avLst/>
          </a:prstGeom>
          <a:solidFill>
            <a:srgbClr val="7EB606">
              <a:lumMod val="20000"/>
              <a:lumOff val="80000"/>
            </a:srgbClr>
          </a:solidFill>
          <a:ln w="9525" cap="flat" cmpd="sng" algn="ctr">
            <a:solidFill>
              <a:srgbClr val="2C7C9F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rPr>
              <a:t>Parameter Server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Palatino" charset="0"/>
              <a:cs typeface="Arial" panose="020B0604020202020204" pitchFamily="34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Palatino" charset="0"/>
              <a:cs typeface="Arial" panose="020B0604020202020204" pitchFamily="34" charset="0"/>
            </a:endParaRPr>
          </a:p>
        </p:txBody>
      </p:sp>
      <p:sp>
        <p:nvSpPr>
          <p:cNvPr id="48" name="Rounded Rectangle 47"/>
          <p:cNvSpPr/>
          <p:nvPr/>
        </p:nvSpPr>
        <p:spPr>
          <a:xfrm>
            <a:off x="3664275" y="3085880"/>
            <a:ext cx="1120877" cy="610444"/>
          </a:xfrm>
          <a:prstGeom prst="roundRect">
            <a:avLst/>
          </a:prstGeom>
          <a:solidFill>
            <a:srgbClr val="D5EDF4">
              <a:lumMod val="90000"/>
            </a:srgbClr>
          </a:solidFill>
          <a:ln w="9525" cap="flat" cmpd="sng" algn="ctr">
            <a:solidFill>
              <a:srgbClr val="2C7C9F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rPr>
              <a:t>Learner 2</a:t>
            </a:r>
          </a:p>
        </p:txBody>
      </p:sp>
      <p:sp>
        <p:nvSpPr>
          <p:cNvPr id="49" name="Rounded Rectangle 48"/>
          <p:cNvSpPr/>
          <p:nvPr/>
        </p:nvSpPr>
        <p:spPr>
          <a:xfrm>
            <a:off x="5411785" y="3085880"/>
            <a:ext cx="1178202" cy="630072"/>
          </a:xfrm>
          <a:prstGeom prst="roundRect">
            <a:avLst/>
          </a:prstGeom>
          <a:solidFill>
            <a:srgbClr val="D5EDF4">
              <a:lumMod val="90000"/>
            </a:srgbClr>
          </a:solidFill>
          <a:ln w="9525" cap="flat" cmpd="sng" algn="ctr">
            <a:solidFill>
              <a:srgbClr val="2C7C9F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rPr>
              <a:t>Learner </a:t>
            </a:r>
            <a:r>
              <a:rPr kumimoji="0" lang="en-US" sz="1600" b="1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rPr>
              <a:t>P</a:t>
            </a:r>
          </a:p>
        </p:txBody>
      </p:sp>
      <p:cxnSp>
        <p:nvCxnSpPr>
          <p:cNvPr id="50" name="Straight Arrow Connector 49"/>
          <p:cNvCxnSpPr/>
          <p:nvPr/>
        </p:nvCxnSpPr>
        <p:spPr>
          <a:xfrm flipH="1">
            <a:off x="3167135" y="2542672"/>
            <a:ext cx="334358" cy="543208"/>
          </a:xfrm>
          <a:prstGeom prst="straightConnector1">
            <a:avLst/>
          </a:prstGeom>
          <a:noFill/>
          <a:ln w="25400" cap="flat" cmpd="sng" algn="ctr">
            <a:solidFill>
              <a:srgbClr val="2C7C9F"/>
            </a:solidFill>
            <a:prstDash val="solid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51" name="Straight Arrow Connector 50"/>
          <p:cNvCxnSpPr/>
          <p:nvPr/>
        </p:nvCxnSpPr>
        <p:spPr>
          <a:xfrm flipV="1">
            <a:off x="4352378" y="2476501"/>
            <a:ext cx="0" cy="581088"/>
          </a:xfrm>
          <a:prstGeom prst="straightConnector1">
            <a:avLst/>
          </a:prstGeom>
          <a:noFill/>
          <a:ln w="25400" cap="flat" cmpd="sng" algn="ctr">
            <a:solidFill>
              <a:srgbClr val="2C7C9F"/>
            </a:solidFill>
            <a:prstDash val="solid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52" name="Rectangle 51"/>
          <p:cNvSpPr/>
          <p:nvPr/>
        </p:nvSpPr>
        <p:spPr>
          <a:xfrm>
            <a:off x="3334314" y="2669975"/>
            <a:ext cx="4283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rPr>
              <a:t>w</a:t>
            </a:r>
            <a:r>
              <a:rPr kumimoji="0" lang="en-US" sz="1600" b="1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rPr>
              <a:t>2</a:t>
            </a:r>
            <a:endParaRPr kumimoji="0" lang="en-US" sz="1600" b="1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Palatino" charset="0"/>
              <a:cs typeface="Arial" panose="020B0604020202020204" pitchFamily="34" charset="0"/>
            </a:endParaRPr>
          </a:p>
        </p:txBody>
      </p:sp>
      <p:sp>
        <p:nvSpPr>
          <p:cNvPr id="53" name="Oval 52"/>
          <p:cNvSpPr/>
          <p:nvPr/>
        </p:nvSpPr>
        <p:spPr>
          <a:xfrm>
            <a:off x="4992415" y="3363310"/>
            <a:ext cx="45719" cy="45719"/>
          </a:xfrm>
          <a:prstGeom prst="ellipse">
            <a:avLst/>
          </a:prstGeom>
          <a:solidFill>
            <a:sysClr val="windowText" lastClr="000000"/>
          </a:solidFill>
          <a:ln w="9525" cap="flat" cmpd="sng" algn="ctr">
            <a:solidFill>
              <a:srgbClr val="2C7C9F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Arial" panose="020B0604020202020204" pitchFamily="34" charset="0"/>
            </a:endParaRPr>
          </a:p>
        </p:txBody>
      </p:sp>
      <p:sp>
        <p:nvSpPr>
          <p:cNvPr id="54" name="Oval 53"/>
          <p:cNvSpPr/>
          <p:nvPr/>
        </p:nvSpPr>
        <p:spPr>
          <a:xfrm>
            <a:off x="5123795" y="3358055"/>
            <a:ext cx="45719" cy="45719"/>
          </a:xfrm>
          <a:prstGeom prst="ellipse">
            <a:avLst/>
          </a:prstGeom>
          <a:solidFill>
            <a:sysClr val="windowText" lastClr="000000"/>
          </a:solidFill>
          <a:ln w="9525" cap="flat" cmpd="sng" algn="ctr">
            <a:solidFill>
              <a:srgbClr val="2C7C9F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Arial" panose="020B0604020202020204" pitchFamily="34" charset="0"/>
            </a:endParaRPr>
          </a:p>
        </p:txBody>
      </p:sp>
      <p:sp>
        <p:nvSpPr>
          <p:cNvPr id="55" name="Oval 54"/>
          <p:cNvSpPr/>
          <p:nvPr/>
        </p:nvSpPr>
        <p:spPr>
          <a:xfrm>
            <a:off x="5276195" y="3363311"/>
            <a:ext cx="45719" cy="45719"/>
          </a:xfrm>
          <a:prstGeom prst="ellipse">
            <a:avLst/>
          </a:prstGeom>
          <a:solidFill>
            <a:sysClr val="windowText" lastClr="000000"/>
          </a:solidFill>
          <a:ln w="9525" cap="flat" cmpd="sng" algn="ctr">
            <a:solidFill>
              <a:srgbClr val="2C7C9F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Arial" panose="020B0604020202020204" pitchFamily="34" charset="0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2771592" y="3722392"/>
            <a:ext cx="4283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rPr>
              <a:t>w</a:t>
            </a:r>
            <a:r>
              <a:rPr kumimoji="0" lang="en-US" sz="1600" b="1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rPr>
              <a:t>2</a:t>
            </a:r>
            <a:endParaRPr kumimoji="0" lang="en-US" sz="1600" b="1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Palatino" charset="0"/>
              <a:cs typeface="Arial" panose="020B0604020202020204" pitchFamily="34" charset="0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3972015" y="3739173"/>
            <a:ext cx="42398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rPr>
              <a:t>w</a:t>
            </a:r>
            <a:r>
              <a:rPr kumimoji="0" lang="en-US" sz="1600" b="1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rPr>
              <a:t>1</a:t>
            </a:r>
            <a:endParaRPr kumimoji="0" lang="en-US" sz="1600" b="1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Palatino" charset="0"/>
              <a:cs typeface="Arial" panose="020B0604020202020204" pitchFamily="34" charset="0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5788922" y="3755954"/>
            <a:ext cx="42398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rPr>
              <a:t>w</a:t>
            </a:r>
            <a:r>
              <a:rPr kumimoji="0" lang="en-US" sz="1600" b="1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rPr>
              <a:t>1</a:t>
            </a:r>
            <a:endParaRPr kumimoji="0" lang="en-US" sz="1600" b="1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Palatino" charset="0"/>
              <a:cs typeface="Arial" panose="020B0604020202020204" pitchFamily="34" charset="0"/>
            </a:endParaRPr>
          </a:p>
        </p:txBody>
      </p:sp>
      <p:pic>
        <p:nvPicPr>
          <p:cNvPr id="59" name="Picture 58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0373" y="1107972"/>
            <a:ext cx="3326781" cy="324564"/>
          </a:xfrm>
          <a:prstGeom prst="rect">
            <a:avLst/>
          </a:prstGeom>
        </p:spPr>
      </p:pic>
      <p:pic>
        <p:nvPicPr>
          <p:cNvPr id="60" name="Picture 59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1" y="1989667"/>
            <a:ext cx="3374106" cy="354188"/>
          </a:xfrm>
          <a:prstGeom prst="rect">
            <a:avLst/>
          </a:prstGeom>
        </p:spPr>
      </p:pic>
      <p:pic>
        <p:nvPicPr>
          <p:cNvPr id="61" name="Picture 60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3128" y="2712704"/>
            <a:ext cx="1307442" cy="312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339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5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/>
          <p:cNvSpPr txBox="1">
            <a:spLocks/>
          </p:cNvSpPr>
          <p:nvPr/>
        </p:nvSpPr>
        <p:spPr>
          <a:xfrm>
            <a:off x="179512" y="216694"/>
            <a:ext cx="8569325" cy="647700"/>
          </a:xfrm>
          <a:prstGeom prst="rect">
            <a:avLst/>
          </a:prstGeom>
        </p:spPr>
        <p:txBody>
          <a:bodyPr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0" cap="none" spc="0" normalizeH="0" baseline="0" noProof="0" dirty="0">
                <a:ln>
                  <a:noFill/>
                </a:ln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Asynchronous SGD</a:t>
            </a:r>
          </a:p>
        </p:txBody>
      </p:sp>
      <p:sp>
        <p:nvSpPr>
          <p:cNvPr id="16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8DB6C6F-0628-4C19-B82B-0A70C98E2BD2}" type="datetime1">
              <a:rPr kumimoji="0" lang="fr-FR" sz="8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27/05/2024</a:t>
            </a:fld>
            <a:endParaRPr kumimoji="0" lang="fr-FR" sz="800" b="0" i="0" u="none" strike="noStrike" kern="1200" cap="none" spc="0" normalizeH="0" baseline="0" noProof="0" dirty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4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Eurostile LT Std"/>
              </a:defRPr>
            </a:lvl1pPr>
            <a:lvl2pPr marL="742950" indent="-28575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Eurostile LT Std"/>
              </a:defRPr>
            </a:lvl2pPr>
            <a:lvl3pPr marL="1143000" indent="-22860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Eurostile LT Std"/>
              </a:defRPr>
            </a:lvl3pPr>
            <a:lvl4pPr marL="1600200" indent="-228600">
              <a:spcBef>
                <a:spcPct val="20000"/>
              </a:spcBef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Eurostile LT Std"/>
              </a:defRPr>
            </a:lvl4pPr>
            <a:lvl5pPr marL="2057400" indent="-228600">
              <a:spcBef>
                <a:spcPct val="20000"/>
              </a:spcBef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- p </a:t>
            </a:r>
            <a:fld id="{F3B5A460-63E2-4D8D-9EC8-3099D4BDFCB9}" type="slidenum">
              <a:rPr kumimoji="0" lang="fr-FR" alt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r>
              <a:rPr kumimoji="0" lang="fr-F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8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MALCOM Course</a:t>
            </a:r>
          </a:p>
        </p:txBody>
      </p:sp>
      <p:sp>
        <p:nvSpPr>
          <p:cNvPr id="44" name="Rounded Rectangle 43"/>
          <p:cNvSpPr/>
          <p:nvPr/>
        </p:nvSpPr>
        <p:spPr>
          <a:xfrm>
            <a:off x="2425411" y="3086336"/>
            <a:ext cx="1116822" cy="609988"/>
          </a:xfrm>
          <a:prstGeom prst="roundRect">
            <a:avLst/>
          </a:prstGeom>
          <a:solidFill>
            <a:srgbClr val="D5EDF4">
              <a:lumMod val="90000"/>
            </a:srgbClr>
          </a:solidFill>
          <a:ln w="9525" cap="flat" cmpd="sng" algn="ctr">
            <a:solidFill>
              <a:srgbClr val="2C7C9F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rPr>
              <a:t>Learner 1</a:t>
            </a:r>
          </a:p>
        </p:txBody>
      </p:sp>
      <p:sp>
        <p:nvSpPr>
          <p:cNvPr id="45" name="Rounded Rectangle 44"/>
          <p:cNvSpPr/>
          <p:nvPr/>
        </p:nvSpPr>
        <p:spPr>
          <a:xfrm>
            <a:off x="3664275" y="3085880"/>
            <a:ext cx="1120877" cy="610444"/>
          </a:xfrm>
          <a:prstGeom prst="roundRect">
            <a:avLst/>
          </a:prstGeom>
          <a:solidFill>
            <a:srgbClr val="D5EDF4">
              <a:lumMod val="90000"/>
            </a:srgbClr>
          </a:solidFill>
          <a:ln w="9525" cap="flat" cmpd="sng" algn="ctr">
            <a:solidFill>
              <a:srgbClr val="2C7C9F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rPr>
              <a:t>Learner 2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Palatino" charset="0"/>
              <a:cs typeface="Arial" panose="020B0604020202020204" pitchFamily="34" charset="0"/>
            </a:endParaRPr>
          </a:p>
        </p:txBody>
      </p:sp>
      <p:sp>
        <p:nvSpPr>
          <p:cNvPr id="62" name="Rounded Rectangle 61"/>
          <p:cNvSpPr/>
          <p:nvPr/>
        </p:nvSpPr>
        <p:spPr>
          <a:xfrm>
            <a:off x="5411785" y="3085880"/>
            <a:ext cx="1178202" cy="630072"/>
          </a:xfrm>
          <a:prstGeom prst="roundRect">
            <a:avLst/>
          </a:prstGeom>
          <a:solidFill>
            <a:srgbClr val="D5EDF4">
              <a:lumMod val="90000"/>
            </a:srgbClr>
          </a:solidFill>
          <a:ln w="9525" cap="flat" cmpd="sng" algn="ctr">
            <a:solidFill>
              <a:srgbClr val="2C7C9F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rPr>
              <a:t>Learner </a:t>
            </a:r>
            <a:r>
              <a:rPr kumimoji="0" lang="en-US" sz="1600" b="1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rPr>
              <a:t>P</a:t>
            </a:r>
          </a:p>
        </p:txBody>
      </p:sp>
      <p:cxnSp>
        <p:nvCxnSpPr>
          <p:cNvPr id="63" name="Straight Arrow Connector 62"/>
          <p:cNvCxnSpPr/>
          <p:nvPr/>
        </p:nvCxnSpPr>
        <p:spPr>
          <a:xfrm>
            <a:off x="4291715" y="2528561"/>
            <a:ext cx="68618" cy="533550"/>
          </a:xfrm>
          <a:prstGeom prst="straightConnector1">
            <a:avLst/>
          </a:prstGeom>
          <a:noFill/>
          <a:ln w="25400" cap="flat" cmpd="sng" algn="ctr">
            <a:solidFill>
              <a:srgbClr val="2C7C9F"/>
            </a:solidFill>
            <a:prstDash val="solid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64" name="Straight Arrow Connector 63"/>
          <p:cNvCxnSpPr/>
          <p:nvPr/>
        </p:nvCxnSpPr>
        <p:spPr>
          <a:xfrm flipV="1">
            <a:off x="3040956" y="2511426"/>
            <a:ext cx="317795" cy="553620"/>
          </a:xfrm>
          <a:prstGeom prst="straightConnector1">
            <a:avLst/>
          </a:prstGeom>
          <a:noFill/>
          <a:ln w="25400" cap="flat" cmpd="sng" algn="ctr">
            <a:solidFill>
              <a:srgbClr val="2C7C9F"/>
            </a:solidFill>
            <a:prstDash val="solid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65" name="Rectangle 64"/>
          <p:cNvSpPr/>
          <p:nvPr/>
        </p:nvSpPr>
        <p:spPr>
          <a:xfrm>
            <a:off x="4350314" y="2655864"/>
            <a:ext cx="42398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rPr>
              <a:t>w</a:t>
            </a:r>
            <a:r>
              <a:rPr kumimoji="0" lang="en-US" sz="1600" b="1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rPr>
              <a:t>3</a:t>
            </a:r>
            <a:endParaRPr kumimoji="0" lang="en-US" sz="1600" b="1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Palatino" charset="0"/>
              <a:cs typeface="Arial" panose="020B0604020202020204" pitchFamily="34" charset="0"/>
            </a:endParaRPr>
          </a:p>
        </p:txBody>
      </p:sp>
      <p:sp>
        <p:nvSpPr>
          <p:cNvPr id="66" name="Oval 65"/>
          <p:cNvSpPr/>
          <p:nvPr/>
        </p:nvSpPr>
        <p:spPr>
          <a:xfrm>
            <a:off x="4992415" y="3363310"/>
            <a:ext cx="45719" cy="45719"/>
          </a:xfrm>
          <a:prstGeom prst="ellipse">
            <a:avLst/>
          </a:prstGeom>
          <a:solidFill>
            <a:sysClr val="windowText" lastClr="000000"/>
          </a:solidFill>
          <a:ln w="9525" cap="flat" cmpd="sng" algn="ctr">
            <a:solidFill>
              <a:srgbClr val="2C7C9F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Arial" panose="020B0604020202020204" pitchFamily="34" charset="0"/>
            </a:endParaRPr>
          </a:p>
        </p:txBody>
      </p:sp>
      <p:sp>
        <p:nvSpPr>
          <p:cNvPr id="67" name="Oval 66"/>
          <p:cNvSpPr/>
          <p:nvPr/>
        </p:nvSpPr>
        <p:spPr>
          <a:xfrm>
            <a:off x="5123795" y="3358055"/>
            <a:ext cx="45719" cy="45719"/>
          </a:xfrm>
          <a:prstGeom prst="ellipse">
            <a:avLst/>
          </a:prstGeom>
          <a:solidFill>
            <a:sysClr val="windowText" lastClr="000000"/>
          </a:solidFill>
          <a:ln w="9525" cap="flat" cmpd="sng" algn="ctr">
            <a:solidFill>
              <a:srgbClr val="2C7C9F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Arial" panose="020B0604020202020204" pitchFamily="34" charset="0"/>
            </a:endParaRPr>
          </a:p>
        </p:txBody>
      </p:sp>
      <p:sp>
        <p:nvSpPr>
          <p:cNvPr id="68" name="Oval 67"/>
          <p:cNvSpPr/>
          <p:nvPr/>
        </p:nvSpPr>
        <p:spPr>
          <a:xfrm>
            <a:off x="5276195" y="3363311"/>
            <a:ext cx="45719" cy="45719"/>
          </a:xfrm>
          <a:prstGeom prst="ellipse">
            <a:avLst/>
          </a:prstGeom>
          <a:solidFill>
            <a:sysClr val="windowText" lastClr="000000"/>
          </a:solidFill>
          <a:ln w="9525" cap="flat" cmpd="sng" algn="ctr">
            <a:solidFill>
              <a:srgbClr val="2C7C9F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Arial" panose="020B0604020202020204" pitchFamily="34" charset="0"/>
            </a:endParaRPr>
          </a:p>
        </p:txBody>
      </p:sp>
      <p:pic>
        <p:nvPicPr>
          <p:cNvPr id="69" name="Picture 6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8252" y="2186178"/>
            <a:ext cx="310176" cy="151789"/>
          </a:xfrm>
          <a:prstGeom prst="rect">
            <a:avLst/>
          </a:prstGeom>
        </p:spPr>
      </p:pic>
      <p:sp>
        <p:nvSpPr>
          <p:cNvPr id="70" name="Rounded Rectangle 69"/>
          <p:cNvSpPr/>
          <p:nvPr/>
        </p:nvSpPr>
        <p:spPr>
          <a:xfrm>
            <a:off x="2743288" y="1508119"/>
            <a:ext cx="3657513" cy="1030938"/>
          </a:xfrm>
          <a:prstGeom prst="roundRect">
            <a:avLst/>
          </a:prstGeom>
          <a:solidFill>
            <a:srgbClr val="7EB606">
              <a:lumMod val="20000"/>
              <a:lumOff val="80000"/>
            </a:srgbClr>
          </a:solidFill>
          <a:ln w="9525" cap="flat" cmpd="sng" algn="ctr">
            <a:solidFill>
              <a:srgbClr val="2C7C9F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rPr>
              <a:t>Parameter Server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Palatino" charset="0"/>
              <a:cs typeface="Arial" panose="020B0604020202020204" pitchFamily="34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Palatino" charset="0"/>
              <a:cs typeface="Arial" panose="020B0604020202020204" pitchFamily="34" charset="0"/>
            </a:endParaRPr>
          </a:p>
        </p:txBody>
      </p:sp>
      <p:sp>
        <p:nvSpPr>
          <p:cNvPr id="71" name="Rounded Rectangular Callout 70"/>
          <p:cNvSpPr/>
          <p:nvPr/>
        </p:nvSpPr>
        <p:spPr>
          <a:xfrm>
            <a:off x="6899291" y="2476500"/>
            <a:ext cx="1817793" cy="692049"/>
          </a:xfrm>
          <a:prstGeom prst="wedgeRoundRectCallout">
            <a:avLst>
              <a:gd name="adj1" fmla="val -121870"/>
              <a:gd name="adj2" fmla="val -77447"/>
              <a:gd name="adj3" fmla="val 16667"/>
            </a:avLst>
          </a:prstGeom>
          <a:solidFill>
            <a:srgbClr val="FFCC00"/>
          </a:solidFill>
          <a:ln w="25400" cap="flat" cmpd="sng" algn="ctr">
            <a:solidFill>
              <a:srgbClr val="2C7C9F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 panose="020B0604020202020204" pitchFamily="34" charset="0"/>
              </a:rPr>
              <a:t>Gradient Staleness</a:t>
            </a:r>
          </a:p>
        </p:txBody>
      </p:sp>
      <p:pic>
        <p:nvPicPr>
          <p:cNvPr id="72" name="Picture 71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0373" y="1107972"/>
            <a:ext cx="3326781" cy="324564"/>
          </a:xfrm>
          <a:prstGeom prst="rect">
            <a:avLst/>
          </a:prstGeom>
        </p:spPr>
      </p:pic>
      <p:sp>
        <p:nvSpPr>
          <p:cNvPr id="73" name="Rectangle 72"/>
          <p:cNvSpPr/>
          <p:nvPr/>
        </p:nvSpPr>
        <p:spPr>
          <a:xfrm>
            <a:off x="2771592" y="3722392"/>
            <a:ext cx="4283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rPr>
              <a:t>w</a:t>
            </a:r>
            <a:r>
              <a:rPr kumimoji="0" lang="en-US" sz="1600" b="1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rPr>
              <a:t>2</a:t>
            </a:r>
            <a:endParaRPr kumimoji="0" lang="en-US" sz="1600" b="1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Palatino" charset="0"/>
              <a:cs typeface="Arial" panose="020B0604020202020204" pitchFamily="34" charset="0"/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3972015" y="3739173"/>
            <a:ext cx="42398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rPr>
              <a:t>w</a:t>
            </a:r>
            <a:r>
              <a:rPr kumimoji="0" lang="en-US" sz="1600" b="1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rPr>
              <a:t>3</a:t>
            </a:r>
            <a:endParaRPr kumimoji="0" lang="en-US" sz="1600" b="1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Palatino" charset="0"/>
              <a:cs typeface="Arial" panose="020B0604020202020204" pitchFamily="34" charset="0"/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5788922" y="3755954"/>
            <a:ext cx="42398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rPr>
              <a:t>w</a:t>
            </a:r>
            <a:r>
              <a:rPr kumimoji="0" lang="en-US" sz="1600" b="1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rPr>
              <a:t>1</a:t>
            </a:r>
            <a:endParaRPr kumimoji="0" lang="en-US" sz="1600" b="1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Palatino" charset="0"/>
              <a:cs typeface="Arial" panose="020B0604020202020204" pitchFamily="34" charset="0"/>
            </a:endParaRPr>
          </a:p>
        </p:txBody>
      </p:sp>
      <p:pic>
        <p:nvPicPr>
          <p:cNvPr id="76" name="Picture 75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0238" y="2638777"/>
            <a:ext cx="1304867" cy="311855"/>
          </a:xfrm>
          <a:prstGeom prst="rect">
            <a:avLst/>
          </a:prstGeom>
        </p:spPr>
      </p:pic>
      <p:pic>
        <p:nvPicPr>
          <p:cNvPr id="77" name="Picture 76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0633" y="1997383"/>
            <a:ext cx="3300589" cy="34647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739079" y="3696324"/>
            <a:ext cx="2244709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 panose="020B0604020202020204" pitchFamily="34" charset="0"/>
              </a:rPr>
              <a:t>No need to wait for stragglers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 panose="020B0604020202020204" pitchFamily="34" charset="0"/>
              </a:rPr>
              <a:t>Gradient Staleness can increase error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9689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/>
      <p:bldP spid="71" grpId="0" animBg="1"/>
      <p:bldP spid="74" grpId="0"/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/>
          <p:cNvSpPr txBox="1">
            <a:spLocks/>
          </p:cNvSpPr>
          <p:nvPr/>
        </p:nvSpPr>
        <p:spPr>
          <a:xfrm>
            <a:off x="179512" y="216694"/>
            <a:ext cx="8569325" cy="647700"/>
          </a:xfrm>
          <a:prstGeom prst="rect">
            <a:avLst/>
          </a:prstGeom>
        </p:spPr>
        <p:txBody>
          <a:bodyPr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0" cap="none" spc="0" normalizeH="0" baseline="0" noProof="0" dirty="0">
                <a:ln>
                  <a:noFill/>
                </a:ln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Synchronous vs. Asynchronous SGD</a:t>
            </a:r>
          </a:p>
        </p:txBody>
      </p:sp>
      <p:sp>
        <p:nvSpPr>
          <p:cNvPr id="16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8DB6C6F-0628-4C19-B82B-0A70C98E2BD2}" type="datetime1">
              <a:rPr kumimoji="0" lang="fr-FR" sz="8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27/05/2024</a:t>
            </a:fld>
            <a:endParaRPr kumimoji="0" lang="fr-FR" sz="800" b="0" i="0" u="none" strike="noStrike" kern="1200" cap="none" spc="0" normalizeH="0" baseline="0" noProof="0" dirty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4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Eurostile LT Std"/>
              </a:defRPr>
            </a:lvl1pPr>
            <a:lvl2pPr marL="742950" indent="-28575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Eurostile LT Std"/>
              </a:defRPr>
            </a:lvl2pPr>
            <a:lvl3pPr marL="1143000" indent="-22860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Eurostile LT Std"/>
              </a:defRPr>
            </a:lvl3pPr>
            <a:lvl4pPr marL="1600200" indent="-228600">
              <a:spcBef>
                <a:spcPct val="20000"/>
              </a:spcBef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Eurostile LT Std"/>
              </a:defRPr>
            </a:lvl4pPr>
            <a:lvl5pPr marL="2057400" indent="-228600">
              <a:spcBef>
                <a:spcPct val="20000"/>
              </a:spcBef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- p </a:t>
            </a:r>
            <a:fld id="{F3B5A460-63E2-4D8D-9EC8-3099D4BDFCB9}" type="slidenum">
              <a:rPr kumimoji="0" lang="fr-FR" alt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r>
              <a:rPr kumimoji="0" lang="fr-F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8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MALCOM Course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739500" y="1052736"/>
            <a:ext cx="359356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cs typeface="Arial" panose="020B0604020202020204" pitchFamily="34" charset="0"/>
              </a:rPr>
              <a:t>Performance Comparison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35" y="1772816"/>
            <a:ext cx="8974090" cy="3554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3597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/>
          <p:cNvSpPr txBox="1">
            <a:spLocks/>
          </p:cNvSpPr>
          <p:nvPr/>
        </p:nvSpPr>
        <p:spPr>
          <a:xfrm>
            <a:off x="179512" y="216694"/>
            <a:ext cx="8569325" cy="647700"/>
          </a:xfrm>
          <a:prstGeom prst="rect">
            <a:avLst/>
          </a:prstGeom>
        </p:spPr>
        <p:txBody>
          <a:bodyPr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0" cap="none" spc="0" normalizeH="0" baseline="0" noProof="0" dirty="0">
                <a:ln>
                  <a:noFill/>
                </a:ln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Synchronous vs. Asynchronous</a:t>
            </a:r>
          </a:p>
        </p:txBody>
      </p:sp>
      <p:sp>
        <p:nvSpPr>
          <p:cNvPr id="16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8DB6C6F-0628-4C19-B82B-0A70C98E2BD2}" type="datetime1">
              <a:rPr kumimoji="0" lang="fr-FR" sz="8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27/05/2024</a:t>
            </a:fld>
            <a:endParaRPr kumimoji="0" lang="fr-FR" sz="800" b="0" i="0" u="none" strike="noStrike" kern="1200" cap="none" spc="0" normalizeH="0" baseline="0" noProof="0" dirty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4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Eurostile LT Std"/>
              </a:defRPr>
            </a:lvl1pPr>
            <a:lvl2pPr marL="742950" indent="-28575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Eurostile LT Std"/>
              </a:defRPr>
            </a:lvl2pPr>
            <a:lvl3pPr marL="1143000" indent="-22860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Eurostile LT Std"/>
              </a:defRPr>
            </a:lvl3pPr>
            <a:lvl4pPr marL="1600200" indent="-228600">
              <a:spcBef>
                <a:spcPct val="20000"/>
              </a:spcBef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Eurostile LT Std"/>
              </a:defRPr>
            </a:lvl4pPr>
            <a:lvl5pPr marL="2057400" indent="-228600">
              <a:spcBef>
                <a:spcPct val="20000"/>
              </a:spcBef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- p </a:t>
            </a:r>
            <a:fld id="{F3B5A460-63E2-4D8D-9EC8-3099D4BDFCB9}" type="slidenum">
              <a:rPr kumimoji="0" lang="fr-FR" alt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r>
              <a:rPr kumimoji="0" lang="fr-F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8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MALCOM Course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-14598" y="1125255"/>
            <a:ext cx="9144000" cy="2831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Arial" panose="020B0604020202020204" pitchFamily="34" charset="0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Arial" panose="020B0604020202020204" pitchFamily="34" charset="0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Arial" panose="020B0604020202020204" pitchFamily="34" charset="0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Arial" panose="020B0604020202020204" pitchFamily="34" charset="0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Arial" panose="020B0604020202020204" pitchFamily="34" charset="0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Arial" panose="020B0604020202020204" pitchFamily="34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128358" y="4898811"/>
            <a:ext cx="8436693" cy="1272148"/>
            <a:chOff x="91846" y="5094832"/>
            <a:chExt cx="8436693" cy="1272148"/>
          </a:xfrm>
        </p:grpSpPr>
        <p:cxnSp>
          <p:nvCxnSpPr>
            <p:cNvPr id="13" name="Straight Arrow Connector 12"/>
            <p:cNvCxnSpPr/>
            <p:nvPr/>
          </p:nvCxnSpPr>
          <p:spPr>
            <a:xfrm flipV="1">
              <a:off x="1411676" y="5094832"/>
              <a:ext cx="7116863" cy="22922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/>
            <p:cNvSpPr/>
            <p:nvPr/>
          </p:nvSpPr>
          <p:spPr>
            <a:xfrm>
              <a:off x="1422742" y="5666622"/>
              <a:ext cx="1660718" cy="242608"/>
            </a:xfrm>
            <a:prstGeom prst="rect">
              <a:avLst/>
            </a:prstGeom>
            <a:solidFill>
              <a:srgbClr val="3AB68A">
                <a:alpha val="57000"/>
              </a:srgb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411676" y="5272234"/>
              <a:ext cx="868463" cy="242607"/>
            </a:xfrm>
            <a:prstGeom prst="rect">
              <a:avLst/>
            </a:prstGeom>
            <a:solidFill>
              <a:srgbClr val="4B4F8F">
                <a:alpha val="50000"/>
              </a:srgb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1422742" y="6061010"/>
              <a:ext cx="1028284" cy="242608"/>
            </a:xfrm>
            <a:prstGeom prst="rect">
              <a:avLst/>
            </a:prstGeom>
            <a:solidFill>
              <a:srgbClr val="C14480">
                <a:alpha val="57000"/>
              </a:srgb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91846" y="5208871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 panose="020B0604020202020204" pitchFamily="34" charset="0"/>
                </a:rPr>
                <a:t>GPU 1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91846" y="5603260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 panose="020B0604020202020204" pitchFamily="34" charset="0"/>
                </a:rPr>
                <a:t>GPU 2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91846" y="5997648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 panose="020B0604020202020204" pitchFamily="34" charset="0"/>
                </a:rPr>
                <a:t>GPU 3</a:t>
              </a: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3149911" y="5666625"/>
              <a:ext cx="857434" cy="242608"/>
            </a:xfrm>
            <a:prstGeom prst="rect">
              <a:avLst/>
            </a:prstGeom>
            <a:solidFill>
              <a:srgbClr val="3AB68A">
                <a:alpha val="57000"/>
              </a:srgb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2326061" y="5272234"/>
              <a:ext cx="2223167" cy="242607"/>
            </a:xfrm>
            <a:prstGeom prst="rect">
              <a:avLst/>
            </a:prstGeom>
            <a:solidFill>
              <a:srgbClr val="4B4F8F">
                <a:alpha val="50000"/>
              </a:srgb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2489524" y="6061013"/>
              <a:ext cx="1568634" cy="242608"/>
            </a:xfrm>
            <a:prstGeom prst="rect">
              <a:avLst/>
            </a:prstGeom>
            <a:solidFill>
              <a:srgbClr val="C14480">
                <a:alpha val="57000"/>
              </a:srgb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4086658" y="5666622"/>
              <a:ext cx="1243769" cy="242611"/>
            </a:xfrm>
            <a:prstGeom prst="rect">
              <a:avLst/>
            </a:prstGeom>
            <a:solidFill>
              <a:srgbClr val="3AB68A">
                <a:alpha val="57000"/>
              </a:srgb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4617450" y="5272234"/>
              <a:ext cx="1579700" cy="242607"/>
            </a:xfrm>
            <a:prstGeom prst="rect">
              <a:avLst/>
            </a:prstGeom>
            <a:solidFill>
              <a:srgbClr val="4B4F8F">
                <a:alpha val="50000"/>
              </a:srgb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4137457" y="6061013"/>
              <a:ext cx="2392983" cy="242608"/>
            </a:xfrm>
            <a:prstGeom prst="rect">
              <a:avLst/>
            </a:prstGeom>
            <a:solidFill>
              <a:srgbClr val="C14480">
                <a:alpha val="57000"/>
              </a:srgb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100356" y="1388229"/>
            <a:ext cx="8521353" cy="1892705"/>
            <a:chOff x="63844" y="1584250"/>
            <a:chExt cx="8521353" cy="1892705"/>
          </a:xfrm>
        </p:grpSpPr>
        <p:cxnSp>
          <p:nvCxnSpPr>
            <p:cNvPr id="30" name="Straight Arrow Connector 29"/>
            <p:cNvCxnSpPr/>
            <p:nvPr/>
          </p:nvCxnSpPr>
          <p:spPr>
            <a:xfrm flipV="1">
              <a:off x="1383674" y="1999748"/>
              <a:ext cx="7116863" cy="22922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Rectangle 30"/>
            <p:cNvSpPr/>
            <p:nvPr/>
          </p:nvSpPr>
          <p:spPr>
            <a:xfrm>
              <a:off x="1394740" y="2571538"/>
              <a:ext cx="1660718" cy="242608"/>
            </a:xfrm>
            <a:prstGeom prst="rect">
              <a:avLst/>
            </a:prstGeom>
            <a:solidFill>
              <a:srgbClr val="3AB68A">
                <a:alpha val="57000"/>
              </a:srgb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1383674" y="2177150"/>
              <a:ext cx="868463" cy="242607"/>
            </a:xfrm>
            <a:prstGeom prst="rect">
              <a:avLst/>
            </a:prstGeom>
            <a:solidFill>
              <a:srgbClr val="4B4F8F">
                <a:alpha val="50000"/>
              </a:srgb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1394740" y="2965926"/>
              <a:ext cx="1028284" cy="242608"/>
            </a:xfrm>
            <a:prstGeom prst="rect">
              <a:avLst/>
            </a:prstGeom>
            <a:solidFill>
              <a:srgbClr val="C14480">
                <a:alpha val="57000"/>
              </a:srgb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383674" y="1584250"/>
              <a:ext cx="9797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 panose="020B0604020202020204" pitchFamily="34" charset="0"/>
                </a:rPr>
                <a:t>timeline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63844" y="2113787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 panose="020B0604020202020204" pitchFamily="34" charset="0"/>
                </a:rPr>
                <a:t>GPU 1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63844" y="2508176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 panose="020B0604020202020204" pitchFamily="34" charset="0"/>
                </a:rPr>
                <a:t>GPU 2</a:t>
              </a: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63844" y="2902564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 panose="020B0604020202020204" pitchFamily="34" charset="0"/>
                </a:rPr>
                <a:t>GPU 3</a:t>
              </a:r>
            </a:p>
          </p:txBody>
        </p:sp>
        <p:cxnSp>
          <p:nvCxnSpPr>
            <p:cNvPr id="38" name="Straight Connector 37"/>
            <p:cNvCxnSpPr>
              <a:endCxn id="47" idx="2"/>
            </p:cNvCxnSpPr>
            <p:nvPr/>
          </p:nvCxnSpPr>
          <p:spPr>
            <a:xfrm>
              <a:off x="3283415" y="1584250"/>
              <a:ext cx="0" cy="1892705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Rectangle 39"/>
            <p:cNvSpPr/>
            <p:nvPr/>
          </p:nvSpPr>
          <p:spPr>
            <a:xfrm>
              <a:off x="3528301" y="2571538"/>
              <a:ext cx="857434" cy="259544"/>
            </a:xfrm>
            <a:prstGeom prst="rect">
              <a:avLst/>
            </a:prstGeom>
            <a:solidFill>
              <a:srgbClr val="3AB68A">
                <a:alpha val="57000"/>
              </a:srgb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3517235" y="2177150"/>
              <a:ext cx="2223167" cy="242607"/>
            </a:xfrm>
            <a:prstGeom prst="rect">
              <a:avLst/>
            </a:prstGeom>
            <a:solidFill>
              <a:srgbClr val="4B4F8F">
                <a:alpha val="50000"/>
              </a:srgb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3528301" y="2982862"/>
              <a:ext cx="1568634" cy="242608"/>
            </a:xfrm>
            <a:prstGeom prst="rect">
              <a:avLst/>
            </a:prstGeom>
            <a:solidFill>
              <a:srgbClr val="C14480">
                <a:alpha val="57000"/>
              </a:srgb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43" name="Straight Connector 42"/>
            <p:cNvCxnSpPr>
              <a:endCxn id="48" idx="2"/>
            </p:cNvCxnSpPr>
            <p:nvPr/>
          </p:nvCxnSpPr>
          <p:spPr>
            <a:xfrm>
              <a:off x="5953841" y="1584250"/>
              <a:ext cx="0" cy="1889283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Rectangle 43"/>
            <p:cNvSpPr/>
            <p:nvPr/>
          </p:nvSpPr>
          <p:spPr>
            <a:xfrm>
              <a:off x="6192215" y="2571538"/>
              <a:ext cx="1568636" cy="259543"/>
            </a:xfrm>
            <a:prstGeom prst="rect">
              <a:avLst/>
            </a:prstGeom>
            <a:solidFill>
              <a:srgbClr val="3AB68A">
                <a:alpha val="57000"/>
              </a:srgb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6181150" y="2177150"/>
              <a:ext cx="1579700" cy="242607"/>
            </a:xfrm>
            <a:prstGeom prst="rect">
              <a:avLst/>
            </a:prstGeom>
            <a:solidFill>
              <a:srgbClr val="4B4F8F">
                <a:alpha val="50000"/>
              </a:srgb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6192214" y="2982862"/>
              <a:ext cx="2392983" cy="242608"/>
            </a:xfrm>
            <a:prstGeom prst="rect">
              <a:avLst/>
            </a:prstGeom>
            <a:solidFill>
              <a:srgbClr val="C14480">
                <a:alpha val="57000"/>
              </a:srgb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3140123" y="1726045"/>
              <a:ext cx="286583" cy="1750910"/>
            </a:xfrm>
            <a:prstGeom prst="rect">
              <a:avLst/>
            </a:prstGeom>
            <a:solidFill>
              <a:srgbClr val="161920">
                <a:alpha val="57000"/>
              </a:srgb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5810549" y="1722623"/>
              <a:ext cx="286583" cy="1750910"/>
            </a:xfrm>
            <a:prstGeom prst="rect">
              <a:avLst/>
            </a:prstGeom>
            <a:solidFill>
              <a:srgbClr val="161920">
                <a:alpha val="57000"/>
              </a:srgb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49" name="TextBox 48"/>
          <p:cNvSpPr txBox="1"/>
          <p:nvPr/>
        </p:nvSpPr>
        <p:spPr>
          <a:xfrm>
            <a:off x="1984" y="4127187"/>
            <a:ext cx="9142016" cy="430887"/>
          </a:xfrm>
          <a:prstGeom prst="rect">
            <a:avLst/>
          </a:prstGeom>
          <a:solidFill>
            <a:srgbClr val="0070C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Arial" panose="020B0604020202020204" pitchFamily="34" charset="0"/>
              </a:rPr>
              <a:t>Asynchronous World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3596807" y="881767"/>
            <a:ext cx="2022507" cy="369332"/>
          </a:xfrm>
          <a:prstGeom prst="rect">
            <a:avLst/>
          </a:prstGeom>
          <a:solidFill>
            <a:schemeClr val="bg1">
              <a:lumMod val="95000"/>
              <a:alpha val="54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 panose="020B0604020202020204" pitchFamily="34" charset="0"/>
              </a:rPr>
              <a:t>overheads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5759464" y="3549024"/>
            <a:ext cx="2022507" cy="369332"/>
          </a:xfrm>
          <a:prstGeom prst="rect">
            <a:avLst/>
          </a:prstGeom>
          <a:solidFill>
            <a:schemeClr val="bg1">
              <a:lumMod val="95000"/>
              <a:alpha val="54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 panose="020B0604020202020204" pitchFamily="34" charset="0"/>
              </a:rPr>
              <a:t>stragglers</a:t>
            </a:r>
          </a:p>
        </p:txBody>
      </p:sp>
      <p:cxnSp>
        <p:nvCxnSpPr>
          <p:cNvPr id="52" name="Curved Connector 51"/>
          <p:cNvCxnSpPr>
            <a:stCxn id="51" idx="0"/>
            <a:endCxn id="46" idx="2"/>
          </p:cNvCxnSpPr>
          <p:nvPr/>
        </p:nvCxnSpPr>
        <p:spPr>
          <a:xfrm rot="5400000" flipH="1" flipV="1">
            <a:off x="6838181" y="2961987"/>
            <a:ext cx="519575" cy="654500"/>
          </a:xfrm>
          <a:prstGeom prst="curvedConnector3">
            <a:avLst>
              <a:gd name="adj1" fmla="val 50000"/>
            </a:avLst>
          </a:prstGeom>
          <a:ln>
            <a:solidFill>
              <a:srgbClr val="0E1730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Curved Connector 52"/>
          <p:cNvCxnSpPr>
            <a:stCxn id="51" idx="0"/>
            <a:endCxn id="31" idx="2"/>
          </p:cNvCxnSpPr>
          <p:nvPr/>
        </p:nvCxnSpPr>
        <p:spPr>
          <a:xfrm rot="16200000" flipV="1">
            <a:off x="4050716" y="829021"/>
            <a:ext cx="930899" cy="4509107"/>
          </a:xfrm>
          <a:prstGeom prst="curvedConnector3">
            <a:avLst>
              <a:gd name="adj1" fmla="val 50000"/>
            </a:avLst>
          </a:prstGeom>
          <a:ln>
            <a:solidFill>
              <a:srgbClr val="0E1730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Curved Connector 53"/>
          <p:cNvCxnSpPr>
            <a:stCxn id="51" idx="0"/>
            <a:endCxn id="41" idx="2"/>
          </p:cNvCxnSpPr>
          <p:nvPr/>
        </p:nvCxnSpPr>
        <p:spPr>
          <a:xfrm rot="16200000" flipV="1">
            <a:off x="5055381" y="1833686"/>
            <a:ext cx="1325288" cy="2105387"/>
          </a:xfrm>
          <a:prstGeom prst="curvedConnector3">
            <a:avLst>
              <a:gd name="adj1" fmla="val 50000"/>
            </a:avLst>
          </a:prstGeom>
          <a:ln>
            <a:solidFill>
              <a:srgbClr val="0E1730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Curved Connector 54"/>
          <p:cNvCxnSpPr/>
          <p:nvPr/>
        </p:nvCxnSpPr>
        <p:spPr>
          <a:xfrm rot="5400000">
            <a:off x="3840344" y="716406"/>
            <a:ext cx="293202" cy="1334035"/>
          </a:xfrm>
          <a:prstGeom prst="curvedConnector3">
            <a:avLst>
              <a:gd name="adj1" fmla="val 50000"/>
            </a:avLst>
          </a:prstGeom>
          <a:ln>
            <a:solidFill>
              <a:srgbClr val="0E1730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Curved Connector 55"/>
          <p:cNvCxnSpPr/>
          <p:nvPr/>
        </p:nvCxnSpPr>
        <p:spPr>
          <a:xfrm rot="16200000" flipH="1">
            <a:off x="5177267" y="713516"/>
            <a:ext cx="289780" cy="1336391"/>
          </a:xfrm>
          <a:prstGeom prst="curvedConnector3">
            <a:avLst>
              <a:gd name="adj1" fmla="val 50000"/>
            </a:avLst>
          </a:prstGeom>
          <a:ln>
            <a:solidFill>
              <a:srgbClr val="0E1730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Rectangle 56"/>
          <p:cNvSpPr/>
          <p:nvPr/>
        </p:nvSpPr>
        <p:spPr>
          <a:xfrm>
            <a:off x="6743482" y="5063261"/>
            <a:ext cx="2305941" cy="584775"/>
          </a:xfrm>
          <a:prstGeom prst="rect">
            <a:avLst/>
          </a:prstGeom>
          <a:solidFill>
            <a:srgbClr val="00B05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marL="92075" marR="0" lvl="0" indent="-92075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Arial" panose="020B0604020202020204" pitchFamily="34" charset="0"/>
              </a:rPr>
              <a:t>Faster – no waiting</a:t>
            </a:r>
          </a:p>
          <a:p>
            <a:pPr marL="92075" marR="0" lvl="0" indent="-92075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Arial" panose="020B0604020202020204" pitchFamily="34" charset="0"/>
              </a:rPr>
              <a:t>Easier to implement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Arial" panose="020B0604020202020204" pitchFamily="34" charset="0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6757519" y="5737162"/>
            <a:ext cx="2291904" cy="338554"/>
          </a:xfrm>
          <a:prstGeom prst="rect">
            <a:avLst/>
          </a:prstGeom>
          <a:solidFill>
            <a:srgbClr val="FF00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marL="92075" marR="0" lvl="0" indent="-92075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Arial" panose="020B0604020202020204" pitchFamily="34" charset="0"/>
              </a:rPr>
              <a:t>there may be errors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Arial" panose="020B0604020202020204" pitchFamily="34" charset="0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200254" y="3664906"/>
            <a:ext cx="4242735" cy="338554"/>
          </a:xfrm>
          <a:prstGeom prst="rect">
            <a:avLst/>
          </a:prstGeom>
          <a:solidFill>
            <a:srgbClr val="FF00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marL="92075" marR="0" lvl="0" indent="-92075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Arial" panose="020B0604020202020204" pitchFamily="34" charset="0"/>
              </a:rPr>
              <a:t>can be slow due to stragglers, overhead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Arial" panose="020B0604020202020204" pitchFamily="34" charset="0"/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200254" y="3240324"/>
            <a:ext cx="2813716" cy="338554"/>
          </a:xfrm>
          <a:prstGeom prst="rect">
            <a:avLst/>
          </a:prstGeom>
          <a:solidFill>
            <a:srgbClr val="00B05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marL="92075" marR="0" lvl="0" indent="-92075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Arial" panose="020B0604020202020204" pitchFamily="34" charset="0"/>
              </a:rPr>
              <a:t>guaranteed to be correct</a:t>
            </a:r>
          </a:p>
        </p:txBody>
      </p:sp>
    </p:spTree>
    <p:extLst>
      <p:ext uri="{BB962C8B-B14F-4D97-AF65-F5344CB8AC3E}">
        <p14:creationId xmlns:p14="http://schemas.microsoft.com/office/powerpoint/2010/main" val="2977786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50" grpId="0" animBg="1"/>
      <p:bldP spid="51" grpId="0" animBg="1"/>
      <p:bldP spid="57" grpId="0" animBg="1"/>
      <p:bldP spid="58" grpId="0" animBg="1"/>
      <p:bldP spid="59" grpId="0" animBg="1"/>
      <p:bldP spid="6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/>
          <p:cNvSpPr txBox="1">
            <a:spLocks/>
          </p:cNvSpPr>
          <p:nvPr/>
        </p:nvSpPr>
        <p:spPr>
          <a:xfrm>
            <a:off x="179512" y="216694"/>
            <a:ext cx="8569325" cy="647700"/>
          </a:xfrm>
          <a:prstGeom prst="rect">
            <a:avLst/>
          </a:prstGeom>
        </p:spPr>
        <p:txBody>
          <a:bodyPr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0" cap="none" spc="0" normalizeH="0" baseline="0" noProof="0" dirty="0">
                <a:ln>
                  <a:noFill/>
                </a:ln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Stale Synchronous Parallel (SSP)</a:t>
            </a:r>
          </a:p>
        </p:txBody>
      </p:sp>
      <p:sp>
        <p:nvSpPr>
          <p:cNvPr id="16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8DB6C6F-0628-4C19-B82B-0A70C98E2BD2}" type="datetime1">
              <a:rPr kumimoji="0" lang="fr-FR" sz="8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27/05/2024</a:t>
            </a:fld>
            <a:endParaRPr kumimoji="0" lang="fr-FR" sz="800" b="0" i="0" u="none" strike="noStrike" kern="1200" cap="none" spc="0" normalizeH="0" baseline="0" noProof="0" dirty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4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Eurostile LT Std"/>
              </a:defRPr>
            </a:lvl1pPr>
            <a:lvl2pPr marL="742950" indent="-28575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Eurostile LT Std"/>
              </a:defRPr>
            </a:lvl2pPr>
            <a:lvl3pPr marL="1143000" indent="-22860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Eurostile LT Std"/>
              </a:defRPr>
            </a:lvl3pPr>
            <a:lvl4pPr marL="1600200" indent="-228600">
              <a:spcBef>
                <a:spcPct val="20000"/>
              </a:spcBef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Eurostile LT Std"/>
              </a:defRPr>
            </a:lvl4pPr>
            <a:lvl5pPr marL="2057400" indent="-228600">
              <a:spcBef>
                <a:spcPct val="20000"/>
              </a:spcBef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- p </a:t>
            </a:r>
            <a:fld id="{F3B5A460-63E2-4D8D-9EC8-3099D4BDFCB9}" type="slidenum">
              <a:rPr kumimoji="0" lang="fr-FR" alt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r>
              <a:rPr kumimoji="0" lang="fr-F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8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MALCOM Course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003" y="1340768"/>
            <a:ext cx="7285349" cy="327136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/>
              <p:cNvSpPr txBox="1">
                <a:spLocks/>
              </p:cNvSpPr>
              <p:nvPr/>
            </p:nvSpPr>
            <p:spPr>
              <a:xfrm>
                <a:off x="-324545" y="4581128"/>
                <a:ext cx="9322637" cy="648072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rtl="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rgbClr val="0099CC"/>
                  </a:buClr>
                  <a:buFont typeface="Wingdings" panose="05000000000000000000" pitchFamily="2" charset="2"/>
                  <a:buChar char="§"/>
                  <a:defRPr sz="2800" b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Wingdings" panose="05000000000000000000" pitchFamily="2" charset="2"/>
                  <a:buChar char="F"/>
                  <a:defRPr sz="20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Char char="•"/>
                  <a:defRPr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Eurostile LT Std"/>
                  <a:buChar char="–"/>
                  <a:defRPr sz="16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Eurostile LT Std" pitchFamily="34" charset="0"/>
                  <a:buChar char="–"/>
                  <a:defRPr sz="16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Eurostile LT Std" pitchFamily="34" charset="0"/>
                  <a:buChar char="–"/>
                  <a:defRPr sz="16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Eurostile LT Std" pitchFamily="34" charset="0"/>
                  <a:buChar char="–"/>
                  <a:defRPr sz="16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Eurostile LT Std" pitchFamily="34" charset="0"/>
                  <a:buChar char="–"/>
                  <a:defRPr sz="16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marL="742950" marR="0" lvl="1" indent="-28575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Allow workers to run at their own pace as long as they are within an acceptable threshold of each other.</a:t>
                </a:r>
              </a:p>
              <a:p>
                <a:pPr marL="742950" marR="0" lvl="1" indent="-28575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Straggler-tolerant up to a certain threshold (staleness bound).</a:t>
                </a:r>
              </a:p>
              <a:p>
                <a:pPr marL="742950" marR="0" lvl="1" indent="-28575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Fastest/slowest threads not allowed to drift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&gt;</m:t>
                    </m:r>
                    <m:r>
                      <a:rPr kumimoji="0" lang="en-US" sz="16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 clocks apart</a:t>
                </a:r>
              </a:p>
              <a:p>
                <a:pPr marL="742950" marR="0" lvl="1" indent="-28575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Efficiently implementable </a:t>
                </a:r>
              </a:p>
              <a:p>
                <a:pPr marL="742950" marR="0" lvl="1" indent="-28575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Allows communication and computation to happen concurrently.</a:t>
                </a:r>
              </a:p>
            </p:txBody>
          </p:sp>
        </mc:Choice>
        <mc:Fallback xmlns="">
          <p:sp>
            <p:nvSpPr>
              <p:cNvPr id="10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24545" y="4581128"/>
                <a:ext cx="9322637" cy="648072"/>
              </a:xfrm>
              <a:prstGeom prst="rect">
                <a:avLst/>
              </a:prstGeom>
              <a:blipFill>
                <a:blip r:embed="rId4"/>
                <a:stretch>
                  <a:fillRect t="-2804" b="-1803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ontent Placeholder 2"/>
          <p:cNvSpPr txBox="1">
            <a:spLocks/>
          </p:cNvSpPr>
          <p:nvPr/>
        </p:nvSpPr>
        <p:spPr>
          <a:xfrm>
            <a:off x="-324544" y="870580"/>
            <a:ext cx="9322637" cy="64807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Between BSP and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Async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(subsumes both)</a:t>
            </a: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7236296" y="2305071"/>
            <a:ext cx="2064181" cy="64807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Black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: all workers see these updates.</a:t>
            </a:r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7236295" y="2795027"/>
            <a:ext cx="2064181" cy="64807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Blue: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unspecified, workers may see it or not.</a:t>
            </a:r>
          </a:p>
        </p:txBody>
      </p:sp>
    </p:spTree>
    <p:extLst>
      <p:ext uri="{BB962C8B-B14F-4D97-AF65-F5344CB8AC3E}">
        <p14:creationId xmlns:p14="http://schemas.microsoft.com/office/powerpoint/2010/main" val="14904656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/>
          <p:cNvSpPr txBox="1">
            <a:spLocks/>
          </p:cNvSpPr>
          <p:nvPr/>
        </p:nvSpPr>
        <p:spPr>
          <a:xfrm>
            <a:off x="179512" y="216694"/>
            <a:ext cx="8569325" cy="647700"/>
          </a:xfrm>
          <a:prstGeom prst="rect">
            <a:avLst/>
          </a:prstGeom>
        </p:spPr>
        <p:txBody>
          <a:bodyPr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0" cap="none" spc="0" normalizeH="0" baseline="0" noProof="0" dirty="0">
                <a:ln>
                  <a:noFill/>
                </a:ln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Consistency</a:t>
            </a:r>
          </a:p>
        </p:txBody>
      </p:sp>
      <p:sp>
        <p:nvSpPr>
          <p:cNvPr id="16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8DB6C6F-0628-4C19-B82B-0A70C98E2BD2}" type="datetime1">
              <a:rPr kumimoji="0" lang="fr-FR" sz="8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27/05/2024</a:t>
            </a:fld>
            <a:endParaRPr kumimoji="0" lang="fr-FR" sz="800" b="0" i="0" u="none" strike="noStrike" kern="1200" cap="none" spc="0" normalizeH="0" baseline="0" noProof="0" dirty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4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Eurostile LT Std"/>
              </a:defRPr>
            </a:lvl1pPr>
            <a:lvl2pPr marL="742950" indent="-28575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Eurostile LT Std"/>
              </a:defRPr>
            </a:lvl2pPr>
            <a:lvl3pPr marL="1143000" indent="-22860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Eurostile LT Std"/>
              </a:defRPr>
            </a:lvl3pPr>
            <a:lvl4pPr marL="1600200" indent="-228600">
              <a:spcBef>
                <a:spcPct val="20000"/>
              </a:spcBef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Eurostile LT Std"/>
              </a:defRPr>
            </a:lvl4pPr>
            <a:lvl5pPr marL="2057400" indent="-228600">
              <a:spcBef>
                <a:spcPct val="20000"/>
              </a:spcBef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- p </a:t>
            </a:r>
            <a:fld id="{F3B5A460-63E2-4D8D-9EC8-3099D4BDFCB9}" type="slidenum">
              <a:rPr kumimoji="0" lang="fr-FR" alt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r>
              <a:rPr kumimoji="0" lang="fr-F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8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MALCOM Course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-324547" y="5445224"/>
            <a:ext cx="9322637" cy="64807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BSP: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consistent  -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Async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not consistent.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Reduced network time with relaxed consistency.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  <a:rtl val="0"/>
              </a:rPr>
              <a:t>Suitable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  <a:rtl val="0"/>
              </a:rPr>
              <a:t>delay/staleness (SSP) </a:t>
            </a:r>
            <a:r>
              <a:rPr kumimoji="0" lang="en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  <a:rtl val="0"/>
              </a:rPr>
              <a:t>gives big speed-up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-324546" y="980728"/>
            <a:ext cx="9322637" cy="64807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Consistency: </a:t>
            </a: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how recent workers views of shared variables are.</a:t>
            </a:r>
          </a:p>
        </p:txBody>
      </p:sp>
      <p:pic>
        <p:nvPicPr>
          <p:cNvPr id="20" name="Shape 1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5337" y="1313286"/>
            <a:ext cx="5559651" cy="3865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" name="Shape 189"/>
          <p:cNvCxnSpPr/>
          <p:nvPr/>
        </p:nvCxnSpPr>
        <p:spPr>
          <a:xfrm>
            <a:off x="2888562" y="5254883"/>
            <a:ext cx="3623999" cy="0"/>
          </a:xfrm>
          <a:prstGeom prst="straightConnector1">
            <a:avLst/>
          </a:prstGeom>
          <a:noFill/>
          <a:ln w="19050" cap="flat">
            <a:solidFill>
              <a:srgbClr val="000000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22" name="Shape 190"/>
          <p:cNvSpPr txBox="1"/>
          <p:nvPr/>
        </p:nvSpPr>
        <p:spPr>
          <a:xfrm>
            <a:off x="799512" y="4992533"/>
            <a:ext cx="2792699" cy="524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Arial"/>
                <a:cs typeface="Arial" panose="020B0604020202020204" pitchFamily="34" charset="0"/>
                <a:sym typeface="Arial"/>
                <a:rtl val="0"/>
              </a:rPr>
              <a:t>Strong consistency</a:t>
            </a:r>
          </a:p>
        </p:txBody>
      </p:sp>
      <p:sp>
        <p:nvSpPr>
          <p:cNvPr id="23" name="Shape 191"/>
          <p:cNvSpPr txBox="1"/>
          <p:nvPr/>
        </p:nvSpPr>
        <p:spPr>
          <a:xfrm>
            <a:off x="6603837" y="4992533"/>
            <a:ext cx="2792699" cy="524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Arial"/>
                <a:cs typeface="Arial" panose="020B0604020202020204" pitchFamily="34" charset="0"/>
                <a:sym typeface="Arial"/>
                <a:rtl val="0"/>
              </a:rPr>
              <a:t>Relaxed consistency</a:t>
            </a:r>
          </a:p>
        </p:txBody>
      </p:sp>
    </p:spTree>
    <p:extLst>
      <p:ext uri="{BB962C8B-B14F-4D97-AF65-F5344CB8AC3E}">
        <p14:creationId xmlns:p14="http://schemas.microsoft.com/office/powerpoint/2010/main" val="4915463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 bwMode="auto">
          <a:xfrm>
            <a:off x="4644008" y="2060848"/>
            <a:ext cx="4320480" cy="1987059"/>
          </a:xfrm>
          <a:prstGeom prst="round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Arial" panose="020B0604020202020204" pitchFamily="34" charset="0"/>
            </a:endParaRPr>
          </a:p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 panose="020B0604020202020204" pitchFamily="34" charset="0"/>
              </a:rPr>
              <a:t>Data partition based edge training</a:t>
            </a:r>
          </a:p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 panose="020B0604020202020204" pitchFamily="34" charset="0"/>
              </a:rPr>
              <a:t>Model partition based edge training</a:t>
            </a:r>
          </a:p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 panose="020B0604020202020204" pitchFamily="34" charset="0"/>
              </a:rPr>
              <a:t>Computation Offloading based edge inference</a:t>
            </a:r>
          </a:p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 panose="020B0604020202020204" pitchFamily="34" charset="0"/>
              </a:rPr>
              <a:t>Coded edge computing</a:t>
            </a:r>
          </a:p>
        </p:txBody>
      </p:sp>
      <p:sp>
        <p:nvSpPr>
          <p:cNvPr id="13" name="Rounded Rectangle 12"/>
          <p:cNvSpPr/>
          <p:nvPr/>
        </p:nvSpPr>
        <p:spPr bwMode="auto">
          <a:xfrm>
            <a:off x="179512" y="2060849"/>
            <a:ext cx="3672408" cy="1656184"/>
          </a:xfrm>
          <a:prstGeom prst="round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Arial" panose="020B0604020202020204" pitchFamily="34" charset="0"/>
            </a:endParaRPr>
          </a:p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 panose="020B0604020202020204" pitchFamily="34" charset="0"/>
              </a:rPr>
              <a:t>Zeroth order</a:t>
            </a:r>
          </a:p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 panose="020B0604020202020204" pitchFamily="34" charset="0"/>
              </a:rPr>
              <a:t>First order</a:t>
            </a:r>
          </a:p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 panose="020B0604020202020204" pitchFamily="34" charset="0"/>
              </a:rPr>
              <a:t>Second order</a:t>
            </a:r>
          </a:p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 panose="020B0604020202020204" pitchFamily="34" charset="0"/>
              </a:rPr>
              <a:t>Federated Optimization</a:t>
            </a:r>
          </a:p>
        </p:txBody>
      </p:sp>
      <p:sp>
        <p:nvSpPr>
          <p:cNvPr id="28" name="Title 1"/>
          <p:cNvSpPr txBox="1">
            <a:spLocks/>
          </p:cNvSpPr>
          <p:nvPr/>
        </p:nvSpPr>
        <p:spPr>
          <a:xfrm>
            <a:off x="179512" y="216694"/>
            <a:ext cx="8569325" cy="647700"/>
          </a:xfrm>
          <a:prstGeom prst="rect">
            <a:avLst/>
          </a:prstGeom>
        </p:spPr>
        <p:txBody>
          <a:bodyPr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0" cap="none" spc="0" normalizeH="0" baseline="0" noProof="0" dirty="0">
                <a:ln>
                  <a:noFill/>
                </a:ln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Communication-Efficient Edge AI Taxonomy</a:t>
            </a:r>
          </a:p>
        </p:txBody>
      </p:sp>
      <p:sp>
        <p:nvSpPr>
          <p:cNvPr id="16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8DB6C6F-0628-4C19-B82B-0A70C98E2BD2}" type="datetime1">
              <a:rPr kumimoji="0" lang="fr-FR" sz="8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27/05/2024</a:t>
            </a:fld>
            <a:endParaRPr kumimoji="0" lang="fr-FR" sz="800" b="0" i="0" u="none" strike="noStrike" kern="1200" cap="none" spc="0" normalizeH="0" baseline="0" noProof="0" dirty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4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Eurostile LT Std"/>
              </a:defRPr>
            </a:lvl1pPr>
            <a:lvl2pPr marL="742950" indent="-28575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Eurostile LT Std"/>
              </a:defRPr>
            </a:lvl2pPr>
            <a:lvl3pPr marL="1143000" indent="-22860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Eurostile LT Std"/>
              </a:defRPr>
            </a:lvl3pPr>
            <a:lvl4pPr marL="1600200" indent="-228600">
              <a:spcBef>
                <a:spcPct val="20000"/>
              </a:spcBef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Eurostile LT Std"/>
              </a:defRPr>
            </a:lvl4pPr>
            <a:lvl5pPr marL="2057400" indent="-228600">
              <a:spcBef>
                <a:spcPct val="20000"/>
              </a:spcBef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- p </a:t>
            </a:r>
            <a:fld id="{F3B5A460-63E2-4D8D-9EC8-3099D4BDFCB9}" type="slidenum">
              <a:rPr kumimoji="0" lang="fr-FR" alt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r>
              <a:rPr kumimoji="0" lang="fr-F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8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MALCOM Course</a:t>
            </a:r>
          </a:p>
        </p:txBody>
      </p:sp>
      <p:sp>
        <p:nvSpPr>
          <p:cNvPr id="9" name="Rounded Rectangle 8"/>
          <p:cNvSpPr/>
          <p:nvPr/>
        </p:nvSpPr>
        <p:spPr bwMode="auto">
          <a:xfrm>
            <a:off x="2627784" y="1026680"/>
            <a:ext cx="3825396" cy="406009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 panose="020B0604020202020204" pitchFamily="34" charset="0"/>
              </a:rPr>
              <a:t>Communication-efficient Edge AI</a:t>
            </a:r>
          </a:p>
        </p:txBody>
      </p:sp>
      <p:sp>
        <p:nvSpPr>
          <p:cNvPr id="11" name="Rounded Rectangle 10"/>
          <p:cNvSpPr/>
          <p:nvPr/>
        </p:nvSpPr>
        <p:spPr bwMode="auto">
          <a:xfrm>
            <a:off x="179512" y="1968231"/>
            <a:ext cx="3672408" cy="380649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 panose="020B0604020202020204" pitchFamily="34" charset="0"/>
              </a:rPr>
              <a:t>Algorithmic level</a:t>
            </a:r>
          </a:p>
        </p:txBody>
      </p:sp>
      <p:sp>
        <p:nvSpPr>
          <p:cNvPr id="12" name="Rounded Rectangle 11"/>
          <p:cNvSpPr/>
          <p:nvPr/>
        </p:nvSpPr>
        <p:spPr bwMode="auto">
          <a:xfrm>
            <a:off x="4644008" y="1968230"/>
            <a:ext cx="4320480" cy="380649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 panose="020B0604020202020204" pitchFamily="34" charset="0"/>
              </a:rPr>
              <a:t>System level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5047255" y="4583448"/>
                <a:ext cx="3485185" cy="7177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5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𝐿𝑎𝑡𝑒𝑛𝑐𝑦</m:t>
                      </m:r>
                      <m:r>
                        <a:rPr kumimoji="0" lang="en-US" sz="25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kumimoji="0" lang="en-US" sz="25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0" lang="en-US" sz="25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𝐷</m:t>
                          </m:r>
                        </m:num>
                        <m:den>
                          <m:r>
                            <a:rPr kumimoji="0" lang="en-US" sz="25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𝑅</m:t>
                          </m:r>
                        </m:den>
                      </m:f>
                      <m:r>
                        <a:rPr kumimoji="0" lang="en-US" sz="25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kumimoji="0" lang="en-US" sz="25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kumimoji="0" lang="en-US" sz="25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kumimoji="0" lang="en-US" sz="25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r>
                        <a:rPr kumimoji="0" lang="en-US" sz="25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kumimoji="0" lang="en-US" sz="25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kumimoji="0" lang="en-US" sz="25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7255" y="4583448"/>
                <a:ext cx="3485185" cy="71776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5220072" y="4197605"/>
            <a:ext cx="34567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Arial" panose="020B0604020202020204" pitchFamily="34" charset="0"/>
              </a:rPr>
              <a:t>Communication vs. Computation</a:t>
            </a:r>
          </a:p>
        </p:txBody>
      </p:sp>
      <p:sp>
        <p:nvSpPr>
          <p:cNvPr id="7" name="Right Brace 6"/>
          <p:cNvSpPr/>
          <p:nvPr/>
        </p:nvSpPr>
        <p:spPr bwMode="auto">
          <a:xfrm rot="5400000">
            <a:off x="6843245" y="4956972"/>
            <a:ext cx="288030" cy="854553"/>
          </a:xfrm>
          <a:prstGeom prst="rightBrace">
            <a:avLst>
              <a:gd name="adj1" fmla="val 21720"/>
              <a:gd name="adj2" fmla="val 48198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Arial" panose="020B0604020202020204" pitchFamily="34" charset="0"/>
            </a:endParaRPr>
          </a:p>
        </p:txBody>
      </p:sp>
      <p:sp>
        <p:nvSpPr>
          <p:cNvPr id="20" name="Right Brace 19"/>
          <p:cNvSpPr/>
          <p:nvPr/>
        </p:nvSpPr>
        <p:spPr bwMode="auto">
          <a:xfrm rot="5400000">
            <a:off x="8017807" y="4932885"/>
            <a:ext cx="288030" cy="854553"/>
          </a:xfrm>
          <a:prstGeom prst="rightBrace">
            <a:avLst>
              <a:gd name="adj1" fmla="val 21720"/>
              <a:gd name="adj2" fmla="val 48198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372200" y="5528265"/>
            <a:ext cx="13903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 panose="020B0604020202020204" pitchFamily="34" charset="0"/>
              </a:rPr>
              <a:t>communication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689933" y="5528264"/>
            <a:ext cx="13903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 panose="020B0604020202020204" pitchFamily="34" charset="0"/>
              </a:rPr>
              <a:t>computation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061605" y="5849717"/>
            <a:ext cx="39184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 panose="020B0604020202020204" pitchFamily="34" charset="0"/>
              </a:rPr>
              <a:t>D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 panose="020B0604020202020204" pitchFamily="34" charset="0"/>
              </a:rPr>
              <a:t>: total size of info per round, 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 panose="020B0604020202020204" pitchFamily="34" charset="0"/>
              </a:rPr>
              <a:t>R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 panose="020B0604020202020204" pitchFamily="34" charset="0"/>
              </a:rPr>
              <a:t>: communication rate, 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 panose="020B0604020202020204" pitchFamily="34" charset="0"/>
              </a:rPr>
              <a:t>N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 panose="020B0604020202020204" pitchFamily="34" charset="0"/>
              </a:rPr>
              <a:t>: # comm. rounds, 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 panose="020B0604020202020204" pitchFamily="34" charset="0"/>
              </a:rPr>
              <a:t>T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 panose="020B0604020202020204" pitchFamily="34" charset="0"/>
              </a:rPr>
              <a:t>: total computation time</a:t>
            </a:r>
          </a:p>
        </p:txBody>
      </p:sp>
      <p:cxnSp>
        <p:nvCxnSpPr>
          <p:cNvPr id="17" name="Straight Arrow Connector 16"/>
          <p:cNvCxnSpPr>
            <a:stCxn id="9" idx="2"/>
            <a:endCxn id="11" idx="0"/>
          </p:cNvCxnSpPr>
          <p:nvPr/>
        </p:nvCxnSpPr>
        <p:spPr bwMode="auto">
          <a:xfrm flipH="1">
            <a:off x="2015716" y="1432689"/>
            <a:ext cx="2524766" cy="535542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5" name="Straight Arrow Connector 24"/>
          <p:cNvCxnSpPr>
            <a:stCxn id="9" idx="2"/>
            <a:endCxn id="12" idx="0"/>
          </p:cNvCxnSpPr>
          <p:nvPr/>
        </p:nvCxnSpPr>
        <p:spPr bwMode="auto">
          <a:xfrm>
            <a:off x="4540482" y="1432689"/>
            <a:ext cx="2263766" cy="535541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512" y="3809651"/>
            <a:ext cx="3962743" cy="2402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2983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/>
          <p:cNvSpPr txBox="1">
            <a:spLocks/>
          </p:cNvSpPr>
          <p:nvPr/>
        </p:nvSpPr>
        <p:spPr>
          <a:xfrm>
            <a:off x="179512" y="216694"/>
            <a:ext cx="8569325" cy="647700"/>
          </a:xfrm>
          <a:prstGeom prst="rect">
            <a:avLst/>
          </a:prstGeom>
        </p:spPr>
        <p:txBody>
          <a:bodyPr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0" cap="none" spc="0" normalizeH="0" baseline="0" noProof="0" dirty="0">
                <a:ln>
                  <a:noFill/>
                </a:ln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SSP Performance</a:t>
            </a:r>
          </a:p>
        </p:txBody>
      </p:sp>
      <p:sp>
        <p:nvSpPr>
          <p:cNvPr id="16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8DB6C6F-0628-4C19-B82B-0A70C98E2BD2}" type="datetime1">
              <a:rPr kumimoji="0" lang="fr-FR" sz="8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27/05/2024</a:t>
            </a:fld>
            <a:endParaRPr kumimoji="0" lang="fr-FR" sz="800" b="0" i="0" u="none" strike="noStrike" kern="1200" cap="none" spc="0" normalizeH="0" baseline="0" noProof="0" dirty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4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Eurostile LT Std"/>
              </a:defRPr>
            </a:lvl1pPr>
            <a:lvl2pPr marL="742950" indent="-28575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Eurostile LT Std"/>
              </a:defRPr>
            </a:lvl2pPr>
            <a:lvl3pPr marL="1143000" indent="-22860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Eurostile LT Std"/>
              </a:defRPr>
            </a:lvl3pPr>
            <a:lvl4pPr marL="1600200" indent="-228600">
              <a:spcBef>
                <a:spcPct val="20000"/>
              </a:spcBef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Eurostile LT Std"/>
              </a:defRPr>
            </a:lvl4pPr>
            <a:lvl5pPr marL="2057400" indent="-228600">
              <a:spcBef>
                <a:spcPct val="20000"/>
              </a:spcBef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- p </a:t>
            </a:r>
            <a:fld id="{F3B5A460-63E2-4D8D-9EC8-3099D4BDFCB9}" type="slidenum">
              <a:rPr kumimoji="0" lang="fr-FR" alt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r>
              <a:rPr kumimoji="0" lang="fr-F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8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MALCOM Course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-324547" y="5661248"/>
            <a:ext cx="9322637" cy="64807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SSP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with correct staleness value is better than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Async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BSP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SSP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retains theoretical convergence guarantees.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t="2610"/>
          <a:stretch/>
        </p:blipFill>
        <p:spPr>
          <a:xfrm>
            <a:off x="1403648" y="1079699"/>
            <a:ext cx="6624737" cy="4467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6452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/>
          <p:cNvSpPr txBox="1">
            <a:spLocks/>
          </p:cNvSpPr>
          <p:nvPr/>
        </p:nvSpPr>
        <p:spPr>
          <a:xfrm>
            <a:off x="179512" y="216694"/>
            <a:ext cx="8569325" cy="647700"/>
          </a:xfrm>
          <a:prstGeom prst="rect">
            <a:avLst/>
          </a:prstGeom>
        </p:spPr>
        <p:txBody>
          <a:bodyPr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0" cap="none" spc="0" normalizeH="0" baseline="0" noProof="0" dirty="0">
                <a:ln>
                  <a:noFill/>
                </a:ln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System Architectures</a:t>
            </a:r>
          </a:p>
        </p:txBody>
      </p:sp>
      <p:sp>
        <p:nvSpPr>
          <p:cNvPr id="16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8DB6C6F-0628-4C19-B82B-0A70C98E2BD2}" type="datetime1">
              <a:rPr kumimoji="0" lang="fr-FR" sz="8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27/05/2024</a:t>
            </a:fld>
            <a:endParaRPr kumimoji="0" lang="fr-FR" sz="800" b="0" i="0" u="none" strike="noStrike" kern="1200" cap="none" spc="0" normalizeH="0" baseline="0" noProof="0" dirty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4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Eurostile LT Std"/>
              </a:defRPr>
            </a:lvl1pPr>
            <a:lvl2pPr marL="742950" indent="-28575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Eurostile LT Std"/>
              </a:defRPr>
            </a:lvl2pPr>
            <a:lvl3pPr marL="1143000" indent="-22860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Eurostile LT Std"/>
              </a:defRPr>
            </a:lvl3pPr>
            <a:lvl4pPr marL="1600200" indent="-228600">
              <a:spcBef>
                <a:spcPct val="20000"/>
              </a:spcBef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Eurostile LT Std"/>
              </a:defRPr>
            </a:lvl4pPr>
            <a:lvl5pPr marL="2057400" indent="-228600">
              <a:spcBef>
                <a:spcPct val="20000"/>
              </a:spcBef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- p </a:t>
            </a:r>
            <a:fld id="{F3B5A460-63E2-4D8D-9EC8-3099D4BDFCB9}" type="slidenum">
              <a:rPr kumimoji="0" lang="fr-FR" alt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r>
              <a:rPr kumimoji="0" lang="fr-F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8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MALCOM Course</a:t>
            </a: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-396552" y="1032143"/>
            <a:ext cx="9322637" cy="524649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457200" marR="0" lvl="1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Model/Gradient aggregation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marR="0" lvl="1" indent="-28575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70" y="2197485"/>
            <a:ext cx="2760694" cy="268926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3924" y="2502266"/>
            <a:ext cx="2874719" cy="236627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3864" y="2305530"/>
            <a:ext cx="3170136" cy="2636502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 bwMode="auto">
          <a:xfrm>
            <a:off x="2795064" y="1724541"/>
            <a:ext cx="0" cy="393670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9" name="Straight Connector 18"/>
          <p:cNvCxnSpPr/>
          <p:nvPr/>
        </p:nvCxnSpPr>
        <p:spPr bwMode="auto">
          <a:xfrm>
            <a:off x="5940152" y="1700808"/>
            <a:ext cx="0" cy="393670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4" name="TextBox 13"/>
          <p:cNvSpPr txBox="1"/>
          <p:nvPr/>
        </p:nvSpPr>
        <p:spPr>
          <a:xfrm>
            <a:off x="426391" y="5298961"/>
            <a:ext cx="19766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 panose="020B0604020202020204" pitchFamily="34" charset="0"/>
              </a:rPr>
              <a:t>Parameter Server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509525" y="5298809"/>
            <a:ext cx="19766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 panose="020B0604020202020204" pitchFamily="34" charset="0"/>
              </a:rPr>
              <a:t>All-to-All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 panose="020B0604020202020204" pitchFamily="34" charset="0"/>
              </a:rPr>
              <a:t>(All Reduce)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586538" y="5298961"/>
            <a:ext cx="23747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 panose="020B0604020202020204" pitchFamily="34" charset="0"/>
              </a:rPr>
              <a:t>Decentralized / Gossip</a:t>
            </a:r>
          </a:p>
        </p:txBody>
      </p:sp>
    </p:spTree>
    <p:extLst>
      <p:ext uri="{BB962C8B-B14F-4D97-AF65-F5344CB8AC3E}">
        <p14:creationId xmlns:p14="http://schemas.microsoft.com/office/powerpoint/2010/main" val="33448217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/>
          <p:cNvSpPr txBox="1">
            <a:spLocks/>
          </p:cNvSpPr>
          <p:nvPr/>
        </p:nvSpPr>
        <p:spPr>
          <a:xfrm>
            <a:off x="179512" y="216694"/>
            <a:ext cx="8569325" cy="647700"/>
          </a:xfrm>
          <a:prstGeom prst="rect">
            <a:avLst/>
          </a:prstGeom>
        </p:spPr>
        <p:txBody>
          <a:bodyPr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0" cap="none" spc="0" normalizeH="0" baseline="0" noProof="0" dirty="0">
                <a:ln>
                  <a:noFill/>
                </a:ln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System Architectures &amp; Synchronization</a:t>
            </a:r>
          </a:p>
        </p:txBody>
      </p:sp>
      <p:sp>
        <p:nvSpPr>
          <p:cNvPr id="16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8DB6C6F-0628-4C19-B82B-0A70C98E2BD2}" type="datetime1">
              <a:rPr kumimoji="0" lang="fr-FR" sz="8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27/05/2024</a:t>
            </a:fld>
            <a:endParaRPr kumimoji="0" lang="fr-FR" sz="800" b="0" i="0" u="none" strike="noStrike" kern="1200" cap="none" spc="0" normalizeH="0" baseline="0" noProof="0" dirty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4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Eurostile LT Std"/>
              </a:defRPr>
            </a:lvl1pPr>
            <a:lvl2pPr marL="742950" indent="-28575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Eurostile LT Std"/>
              </a:defRPr>
            </a:lvl2pPr>
            <a:lvl3pPr marL="1143000" indent="-22860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Eurostile LT Std"/>
              </a:defRPr>
            </a:lvl3pPr>
            <a:lvl4pPr marL="1600200" indent="-228600">
              <a:spcBef>
                <a:spcPct val="20000"/>
              </a:spcBef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Eurostile LT Std"/>
              </a:defRPr>
            </a:lvl4pPr>
            <a:lvl5pPr marL="2057400" indent="-228600">
              <a:spcBef>
                <a:spcPct val="20000"/>
              </a:spcBef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- p </a:t>
            </a:r>
            <a:fld id="{F3B5A460-63E2-4D8D-9EC8-3099D4BDFCB9}" type="slidenum">
              <a:rPr kumimoji="0" lang="fr-FR" alt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r>
              <a:rPr kumimoji="0" lang="fr-F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8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MALCOM Course</a:t>
            </a: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-268019" y="5013176"/>
            <a:ext cx="9322637" cy="64807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Model consistency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measures how local models are different from others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Communication frequency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measures how frequently workers communicate with others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Communication congestion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measures how heavy the traffic of the central node is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BSP: synchronous / SSP: stale synchronous / ASP: asynchronous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96" y="1322366"/>
            <a:ext cx="9016765" cy="3682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0234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/>
          <p:cNvSpPr txBox="1">
            <a:spLocks/>
          </p:cNvSpPr>
          <p:nvPr/>
        </p:nvSpPr>
        <p:spPr>
          <a:xfrm>
            <a:off x="179512" y="216694"/>
            <a:ext cx="8569325" cy="647700"/>
          </a:xfrm>
          <a:prstGeom prst="rect">
            <a:avLst/>
          </a:prstGeom>
        </p:spPr>
        <p:txBody>
          <a:bodyPr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0" cap="none" spc="0" normalizeH="0" baseline="0" noProof="0" dirty="0">
                <a:ln>
                  <a:noFill/>
                </a:ln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Communication-Efficient First-order Methods</a:t>
            </a:r>
          </a:p>
        </p:txBody>
      </p:sp>
      <p:sp>
        <p:nvSpPr>
          <p:cNvPr id="16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8DB6C6F-0628-4C19-B82B-0A70C98E2BD2}" type="datetime1">
              <a:rPr kumimoji="0" lang="fr-FR" sz="8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27/05/2024</a:t>
            </a:fld>
            <a:endParaRPr kumimoji="0" lang="fr-FR" sz="800" b="0" i="0" u="none" strike="noStrike" kern="1200" cap="none" spc="0" normalizeH="0" baseline="0" noProof="0" dirty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4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Eurostile LT Std"/>
              </a:defRPr>
            </a:lvl1pPr>
            <a:lvl2pPr marL="742950" indent="-28575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Eurostile LT Std"/>
              </a:defRPr>
            </a:lvl2pPr>
            <a:lvl3pPr marL="1143000" indent="-22860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Eurostile LT Std"/>
              </a:defRPr>
            </a:lvl3pPr>
            <a:lvl4pPr marL="1600200" indent="-228600">
              <a:spcBef>
                <a:spcPct val="20000"/>
              </a:spcBef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Eurostile LT Std"/>
              </a:defRPr>
            </a:lvl4pPr>
            <a:lvl5pPr marL="2057400" indent="-228600">
              <a:spcBef>
                <a:spcPct val="20000"/>
              </a:spcBef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- p </a:t>
            </a:r>
            <a:fld id="{F3B5A460-63E2-4D8D-9EC8-3099D4BDFCB9}" type="slidenum">
              <a:rPr kumimoji="0" lang="fr-FR" alt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r>
              <a:rPr kumimoji="0" lang="fr-F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8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MALCOM Course</a:t>
            </a: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-286142" y="3140968"/>
            <a:ext cx="9322637" cy="64807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457200" marR="0" lvl="1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Communication Bandwidth Minimization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Target: reduce the size of local updates from each device, thereby reducing the overall communication cost. 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3 representative techniques: gradient reuse, gradient quantization, and gradient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sparsification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Gradient Reuse: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Key observation: gradients of some devices vary slowly between two consecutive communication rounds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Lazily Aggregated Gradient (LAG): </a:t>
            </a:r>
          </a:p>
          <a:p>
            <a:pPr marL="1143000" marR="0" lvl="2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use outdated gradients of these devices at the fusion center </a:t>
            </a:r>
          </a:p>
          <a:p>
            <a:pPr marL="1143000" marR="0" lvl="2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some devices upload nothing during a communication round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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communication overhead per round significantly reduced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-286142" y="980728"/>
            <a:ext cx="9322637" cy="64807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457200" marR="0" lvl="1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Communication Round Minimization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Accelerating mini-batch SGD: </a:t>
            </a:r>
          </a:p>
          <a:p>
            <a:pPr marL="1143000" marR="0" lvl="2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use the largest possible mini-batch that does not hurt the sample complexity 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Variance Reduction techniques: </a:t>
            </a:r>
          </a:p>
          <a:p>
            <a:pPr marL="1143000" marR="0" lvl="2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each device collects spatially distributed data and devices are allowed to communicate only with direct neighbors.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How to tackle statistical heterogeneity of data? (hinders the fast convergence)</a:t>
            </a:r>
          </a:p>
        </p:txBody>
      </p:sp>
    </p:spTree>
    <p:extLst>
      <p:ext uri="{BB962C8B-B14F-4D97-AF65-F5344CB8AC3E}">
        <p14:creationId xmlns:p14="http://schemas.microsoft.com/office/powerpoint/2010/main" val="4290167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/>
          <p:cNvSpPr txBox="1">
            <a:spLocks/>
          </p:cNvSpPr>
          <p:nvPr/>
        </p:nvSpPr>
        <p:spPr>
          <a:xfrm>
            <a:off x="179512" y="216694"/>
            <a:ext cx="8569325" cy="647700"/>
          </a:xfrm>
          <a:prstGeom prst="rect">
            <a:avLst/>
          </a:prstGeom>
        </p:spPr>
        <p:txBody>
          <a:bodyPr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Lazily Aggregated Gradients</a:t>
            </a:r>
            <a:endParaRPr kumimoji="0" lang="en-US" sz="3000" b="1" i="0" u="none" strike="noStrike" kern="0" cap="none" spc="0" normalizeH="0" baseline="0" noProof="0" dirty="0">
              <a:ln>
                <a:noFill/>
              </a:ln>
              <a:solidFill>
                <a:srgbClr val="0099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8DB6C6F-0628-4C19-B82B-0A70C98E2BD2}" type="datetime1">
              <a:rPr kumimoji="0" lang="fr-FR" sz="8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27/05/2024</a:t>
            </a:fld>
            <a:endParaRPr kumimoji="0" lang="fr-FR" sz="800" b="0" i="0" u="none" strike="noStrike" kern="1200" cap="none" spc="0" normalizeH="0" baseline="0" noProof="0" dirty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4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Eurostile LT Std"/>
              </a:defRPr>
            </a:lvl1pPr>
            <a:lvl2pPr marL="742950" indent="-28575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Eurostile LT Std"/>
              </a:defRPr>
            </a:lvl2pPr>
            <a:lvl3pPr marL="1143000" indent="-22860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Eurostile LT Std"/>
              </a:defRPr>
            </a:lvl3pPr>
            <a:lvl4pPr marL="1600200" indent="-228600">
              <a:spcBef>
                <a:spcPct val="20000"/>
              </a:spcBef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Eurostile LT Std"/>
              </a:defRPr>
            </a:lvl4pPr>
            <a:lvl5pPr marL="2057400" indent="-228600">
              <a:spcBef>
                <a:spcPct val="20000"/>
              </a:spcBef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- p </a:t>
            </a:r>
            <a:fld id="{F3B5A460-63E2-4D8D-9EC8-3099D4BDFCB9}" type="slidenum">
              <a:rPr kumimoji="0" lang="fr-FR" alt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r>
              <a:rPr kumimoji="0" lang="fr-F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8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MALCOM Course</a:t>
            </a: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-286142" y="980728"/>
            <a:ext cx="9322637" cy="64807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457200" marR="0" lvl="1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Gradient Reuse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9712" y="2409040"/>
            <a:ext cx="5909160" cy="354024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9712" y="1450532"/>
            <a:ext cx="5396967" cy="75433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0554" y="3284984"/>
            <a:ext cx="1026702" cy="48176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2781" y="5157192"/>
            <a:ext cx="1731124" cy="692054"/>
          </a:xfrm>
          <a:prstGeom prst="rect">
            <a:avLst/>
          </a:prstGeom>
        </p:spPr>
      </p:pic>
      <p:sp>
        <p:nvSpPr>
          <p:cNvPr id="11" name="Content Placeholder 2"/>
          <p:cNvSpPr txBox="1">
            <a:spLocks/>
          </p:cNvSpPr>
          <p:nvPr/>
        </p:nvSpPr>
        <p:spPr>
          <a:xfrm>
            <a:off x="-144389" y="5650031"/>
            <a:ext cx="8748837" cy="64807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457200" marR="0" lvl="1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Per iteration communication overhead for </a:t>
            </a: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M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uploads (one per worker)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452320" y="1412199"/>
            <a:ext cx="16916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 panose="020B0604020202020204" pitchFamily="34" charset="0"/>
              </a:rPr>
              <a:t>Minimization of a sum of smooth loss  functions distributed among multiple devices</a:t>
            </a:r>
          </a:p>
        </p:txBody>
      </p:sp>
    </p:spTree>
    <p:extLst>
      <p:ext uri="{BB962C8B-B14F-4D97-AF65-F5344CB8AC3E}">
        <p14:creationId xmlns:p14="http://schemas.microsoft.com/office/powerpoint/2010/main" val="13033220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/>
          <p:cNvSpPr txBox="1">
            <a:spLocks/>
          </p:cNvSpPr>
          <p:nvPr/>
        </p:nvSpPr>
        <p:spPr>
          <a:xfrm>
            <a:off x="179512" y="216694"/>
            <a:ext cx="8569325" cy="647700"/>
          </a:xfrm>
          <a:prstGeom prst="rect">
            <a:avLst/>
          </a:prstGeom>
        </p:spPr>
        <p:txBody>
          <a:bodyPr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Lazily Aggregated Gradients</a:t>
            </a:r>
            <a:endParaRPr kumimoji="0" lang="en-US" sz="3600" b="1" i="0" u="none" strike="noStrike" kern="0" cap="none" spc="0" normalizeH="0" baseline="0" noProof="0" dirty="0">
              <a:ln>
                <a:noFill/>
              </a:ln>
              <a:solidFill>
                <a:srgbClr val="0099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8DB6C6F-0628-4C19-B82B-0A70C98E2BD2}" type="datetime1">
              <a:rPr kumimoji="0" lang="fr-FR" sz="8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27/05/2024</a:t>
            </a:fld>
            <a:endParaRPr kumimoji="0" lang="fr-FR" sz="800" b="0" i="0" u="none" strike="noStrike" kern="1200" cap="none" spc="0" normalizeH="0" baseline="0" noProof="0" dirty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4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Eurostile LT Std"/>
              </a:defRPr>
            </a:lvl1pPr>
            <a:lvl2pPr marL="742950" indent="-28575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Eurostile LT Std"/>
              </a:defRPr>
            </a:lvl2pPr>
            <a:lvl3pPr marL="1143000" indent="-22860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Eurostile LT Std"/>
              </a:defRPr>
            </a:lvl3pPr>
            <a:lvl4pPr marL="1600200" indent="-228600">
              <a:spcBef>
                <a:spcPct val="20000"/>
              </a:spcBef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Eurostile LT Std"/>
              </a:defRPr>
            </a:lvl4pPr>
            <a:lvl5pPr marL="2057400" indent="-228600">
              <a:spcBef>
                <a:spcPct val="20000"/>
              </a:spcBef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- p </a:t>
            </a:r>
            <a:fld id="{F3B5A460-63E2-4D8D-9EC8-3099D4BDFCB9}" type="slidenum">
              <a:rPr kumimoji="0" lang="fr-FR" alt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r>
              <a:rPr kumimoji="0" lang="fr-F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8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MALCOM Course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7154" y="2204864"/>
            <a:ext cx="6151190" cy="316988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5696" y="1052736"/>
            <a:ext cx="5638681" cy="10296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/>
              <p:cNvSpPr txBox="1">
                <a:spLocks/>
              </p:cNvSpPr>
              <p:nvPr/>
            </p:nvSpPr>
            <p:spPr>
              <a:xfrm>
                <a:off x="-144389" y="5650031"/>
                <a:ext cx="8748837" cy="648072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rtl="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rgbClr val="0099CC"/>
                  </a:buClr>
                  <a:buFont typeface="Wingdings" panose="05000000000000000000" pitchFamily="2" charset="2"/>
                  <a:buChar char="§"/>
                  <a:defRPr sz="2800" b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Wingdings" panose="05000000000000000000" pitchFamily="2" charset="2"/>
                  <a:buChar char="F"/>
                  <a:defRPr sz="20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Char char="•"/>
                  <a:defRPr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Eurostile LT Std"/>
                  <a:buChar char="–"/>
                  <a:defRPr sz="16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Eurostile LT Std" pitchFamily="34" charset="0"/>
                  <a:buChar char="–"/>
                  <a:defRPr sz="16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Eurostile LT Std" pitchFamily="34" charset="0"/>
                  <a:buChar char="–"/>
                  <a:defRPr sz="16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Eurostile LT Std" pitchFamily="34" charset="0"/>
                  <a:buChar char="–"/>
                  <a:defRPr sz="16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Eurostile LT Std" pitchFamily="34" charset="0"/>
                  <a:buChar char="–"/>
                  <a:defRPr sz="16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marL="742950" marR="0" lvl="1" indent="-28575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Select a subset of workers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ℳ</m:t>
                        </m:r>
                      </m:e>
                      <m:sup>
                        <m: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⊆</m:t>
                    </m:r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ℳ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 to upload</a:t>
                </a:r>
              </a:p>
              <a:p>
                <a:pPr marL="742950" marR="0" lvl="1" indent="-28575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Remaining workers in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0" lang="en-US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ℳ</m:t>
                        </m:r>
                        <m: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/</m:t>
                        </m:r>
                        <m:r>
                          <a:rPr kumimoji="0" lang="en-US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ℳ</m:t>
                        </m:r>
                      </m:e>
                      <m:sup>
                        <m:r>
                          <a:rPr kumimoji="0" lang="en-US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 do not upload</a:t>
                </a:r>
              </a:p>
            </p:txBody>
          </p:sp>
        </mc:Choice>
        <mc:Fallback xmlns="">
          <p:sp>
            <p:nvSpPr>
              <p:cNvPr id="1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44389" y="5650031"/>
                <a:ext cx="8748837" cy="648072"/>
              </a:xfrm>
              <a:prstGeom prst="rect">
                <a:avLst/>
              </a:prstGeom>
              <a:blipFill>
                <a:blip r:embed="rId5"/>
                <a:stretch>
                  <a:fillRect t="-1887" b="-113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926198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/>
          <p:cNvSpPr txBox="1">
            <a:spLocks/>
          </p:cNvSpPr>
          <p:nvPr/>
        </p:nvSpPr>
        <p:spPr>
          <a:xfrm>
            <a:off x="179512" y="216694"/>
            <a:ext cx="8569325" cy="647700"/>
          </a:xfrm>
          <a:prstGeom prst="rect">
            <a:avLst/>
          </a:prstGeom>
        </p:spPr>
        <p:txBody>
          <a:bodyPr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Lazily Aggregated Gradient: Performance</a:t>
            </a:r>
            <a:endParaRPr kumimoji="0" lang="en-US" sz="3600" b="1" i="0" u="none" strike="noStrike" kern="0" cap="none" spc="0" normalizeH="0" baseline="0" noProof="0" dirty="0">
              <a:ln>
                <a:noFill/>
              </a:ln>
              <a:solidFill>
                <a:srgbClr val="0099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8DB6C6F-0628-4C19-B82B-0A70C98E2BD2}" type="datetime1">
              <a:rPr kumimoji="0" lang="fr-FR" sz="8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27/05/2024</a:t>
            </a:fld>
            <a:endParaRPr kumimoji="0" lang="fr-FR" sz="800" b="0" i="0" u="none" strike="noStrike" kern="1200" cap="none" spc="0" normalizeH="0" baseline="0" noProof="0" dirty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4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Eurostile LT Std"/>
              </a:defRPr>
            </a:lvl1pPr>
            <a:lvl2pPr marL="742950" indent="-28575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Eurostile LT Std"/>
              </a:defRPr>
            </a:lvl2pPr>
            <a:lvl3pPr marL="1143000" indent="-22860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Eurostile LT Std"/>
              </a:defRPr>
            </a:lvl3pPr>
            <a:lvl4pPr marL="1600200" indent="-228600">
              <a:spcBef>
                <a:spcPct val="20000"/>
              </a:spcBef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Eurostile LT Std"/>
              </a:defRPr>
            </a:lvl4pPr>
            <a:lvl5pPr marL="2057400" indent="-228600">
              <a:spcBef>
                <a:spcPct val="20000"/>
              </a:spcBef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- p </a:t>
            </a:r>
            <a:fld id="{F3B5A460-63E2-4D8D-9EC8-3099D4BDFCB9}" type="slidenum">
              <a:rPr kumimoji="0" lang="fr-FR" alt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r>
              <a:rPr kumimoji="0" lang="fr-F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8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MALCOM Course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ontent Placeholder 2"/>
              <p:cNvSpPr txBox="1">
                <a:spLocks/>
              </p:cNvSpPr>
              <p:nvPr/>
            </p:nvSpPr>
            <p:spPr>
              <a:xfrm>
                <a:off x="-286142" y="980728"/>
                <a:ext cx="9322637" cy="648072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rtl="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rgbClr val="0099CC"/>
                  </a:buClr>
                  <a:buFont typeface="Wingdings" panose="05000000000000000000" pitchFamily="2" charset="2"/>
                  <a:buChar char="§"/>
                  <a:defRPr sz="2800" b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Wingdings" panose="05000000000000000000" pitchFamily="2" charset="2"/>
                  <a:buChar char="F"/>
                  <a:defRPr sz="20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Char char="•"/>
                  <a:defRPr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Eurostile LT Std"/>
                  <a:buChar char="–"/>
                  <a:defRPr sz="16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Eurostile LT Std" pitchFamily="34" charset="0"/>
                  <a:buChar char="–"/>
                  <a:defRPr sz="16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Eurostile LT Std" pitchFamily="34" charset="0"/>
                  <a:buChar char="–"/>
                  <a:defRPr sz="16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Eurostile LT Std" pitchFamily="34" charset="0"/>
                  <a:buChar char="–"/>
                  <a:defRPr sz="16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Eurostile LT Std" pitchFamily="34" charset="0"/>
                  <a:buChar char="–"/>
                  <a:defRPr sz="16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marL="742950" marR="0" lvl="1" indent="-28575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endParaRPr kumimoji="0" lang="en-US" sz="3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742950" marR="0" lvl="1" indent="-28575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LAG enjoys the same convergence rate as GD for loss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0" lang="en-US" sz="16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d>
                  </m:oMath>
                </a14:m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 convex, strongly convex and for local loss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</m:t>
                        </m:r>
                      </m:e>
                      <m:sub>
                        <m: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b>
                    </m:sSub>
                    <m:d>
                      <m:dPr>
                        <m:ctrlPr>
                          <a:rPr kumimoji="0" lang="en-US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0" lang="en-US" sz="16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d>
                  </m:oMath>
                </a14:m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 nonconvex smooth.</a:t>
                </a: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742950" marR="0" lvl="1" indent="-28575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Heterogeneous distributed datasets (local objectives): LAG requires smaller # uploads (lower communication cost, e.g. 1/</a:t>
                </a:r>
                <a:r>
                  <a:rPr kumimoji="0" lang="en-US" sz="16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M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) for achieving a given accuracy than GD, e.g. 1/</a:t>
                </a:r>
                <a:r>
                  <a:rPr kumimoji="0" lang="en-US" sz="16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M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  <a:endParaRPr kumimoji="0" lang="en-US" sz="16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9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86142" y="980728"/>
                <a:ext cx="9322637" cy="648072"/>
              </a:xfrm>
              <a:prstGeom prst="rect">
                <a:avLst/>
              </a:prstGeom>
              <a:blipFill>
                <a:blip r:embed="rId3"/>
                <a:stretch>
                  <a:fillRect r="-458" b="-10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ontent Placeholder 2"/>
          <p:cNvSpPr txBox="1">
            <a:spLocks/>
          </p:cNvSpPr>
          <p:nvPr/>
        </p:nvSpPr>
        <p:spPr>
          <a:xfrm>
            <a:off x="0" y="2276872"/>
            <a:ext cx="9142109" cy="64807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457200" marR="0" lvl="1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Performance – Logistic Regression (real datasets, M=9 workers)</a:t>
            </a:r>
            <a:endParaRPr kumimoji="0" lang="en-US" sz="1600" b="0" i="1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192" y="2604670"/>
            <a:ext cx="3742759" cy="291256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4048" y="2639381"/>
            <a:ext cx="3744789" cy="2949859"/>
          </a:xfrm>
          <a:prstGeom prst="rect">
            <a:avLst/>
          </a:prstGeom>
        </p:spPr>
      </p:pic>
      <p:sp>
        <p:nvSpPr>
          <p:cNvPr id="12" name="Content Placeholder 2"/>
          <p:cNvSpPr txBox="1">
            <a:spLocks/>
          </p:cNvSpPr>
          <p:nvPr/>
        </p:nvSpPr>
        <p:spPr>
          <a:xfrm>
            <a:off x="-180528" y="5949280"/>
            <a:ext cx="8748837" cy="64807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LAG needs same number of iterations but fewer uploads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5619508"/>
            <a:ext cx="56162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 panose="020B0604020202020204" pitchFamily="34" charset="0"/>
              </a:rPr>
              <a:t>Cyc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 panose="020B0604020202020204" pitchFamily="34" charset="0"/>
              </a:rPr>
              <a:t>-/</a:t>
            </a:r>
            <a:r>
              <a:rPr kumimoji="0" lang="en-US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 panose="020B0604020202020204" pitchFamily="34" charset="0"/>
              </a:rPr>
              <a:t>Num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 panose="020B0604020202020204" pitchFamily="34" charset="0"/>
              </a:rPr>
              <a:t>-IAG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 panose="020B0604020202020204" pitchFamily="34" charset="0"/>
              </a:rPr>
              <a:t>: cyclic/non-uniform update of incremental aggregated gradient</a:t>
            </a:r>
          </a:p>
        </p:txBody>
      </p:sp>
    </p:spTree>
    <p:extLst>
      <p:ext uri="{BB962C8B-B14F-4D97-AF65-F5344CB8AC3E}">
        <p14:creationId xmlns:p14="http://schemas.microsoft.com/office/powerpoint/2010/main" val="15861297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/>
          <p:cNvSpPr txBox="1">
            <a:spLocks/>
          </p:cNvSpPr>
          <p:nvPr/>
        </p:nvSpPr>
        <p:spPr>
          <a:xfrm>
            <a:off x="179512" y="216694"/>
            <a:ext cx="8569325" cy="647700"/>
          </a:xfrm>
          <a:prstGeom prst="rect">
            <a:avLst/>
          </a:prstGeom>
        </p:spPr>
        <p:txBody>
          <a:bodyPr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0" cap="none" spc="0" normalizeH="0" baseline="0" noProof="0" dirty="0">
                <a:ln>
                  <a:noFill/>
                </a:ln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Periodic Averaging SGD (PASGD)</a:t>
            </a:r>
          </a:p>
        </p:txBody>
      </p:sp>
      <p:sp>
        <p:nvSpPr>
          <p:cNvPr id="16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8DB6C6F-0628-4C19-B82B-0A70C98E2BD2}" type="datetime1">
              <a:rPr kumimoji="0" lang="fr-FR" sz="8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27/05/2024</a:t>
            </a:fld>
            <a:endParaRPr kumimoji="0" lang="fr-FR" sz="800" b="0" i="0" u="none" strike="noStrike" kern="1200" cap="none" spc="0" normalizeH="0" baseline="0" noProof="0" dirty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4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Eurostile LT Std"/>
              </a:defRPr>
            </a:lvl1pPr>
            <a:lvl2pPr marL="742950" indent="-28575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Eurostile LT Std"/>
              </a:defRPr>
            </a:lvl2pPr>
            <a:lvl3pPr marL="1143000" indent="-22860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Eurostile LT Std"/>
              </a:defRPr>
            </a:lvl3pPr>
            <a:lvl4pPr marL="1600200" indent="-228600">
              <a:spcBef>
                <a:spcPct val="20000"/>
              </a:spcBef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Eurostile LT Std"/>
              </a:defRPr>
            </a:lvl4pPr>
            <a:lvl5pPr marL="2057400" indent="-228600">
              <a:spcBef>
                <a:spcPct val="20000"/>
              </a:spcBef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- p </a:t>
            </a:r>
            <a:fld id="{F3B5A460-63E2-4D8D-9EC8-3099D4BDFCB9}" type="slidenum">
              <a:rPr kumimoji="0" lang="fr-FR" alt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r>
              <a:rPr kumimoji="0" lang="fr-F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8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MALCOM Course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79512" y="1773693"/>
            <a:ext cx="18729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 panose="020B0604020202020204" pitchFamily="34" charset="0"/>
              </a:rPr>
              <a:t>𝑅 = 𝑇/𝐾 steps of SGD with mini-batch size 𝐾𝑀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876256" y="4221088"/>
            <a:ext cx="2376264" cy="21082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 panose="020B0604020202020204" pitchFamily="34" charset="0"/>
              </a:rPr>
              <a:t>• </a:t>
            </a: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 panose="020B0604020202020204" pitchFamily="34" charset="0"/>
              </a:rPr>
              <a:t>Performs very well empirically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 panose="020B0604020202020204" pitchFamily="34" charset="0"/>
              </a:rPr>
              <a:t>• Best of both worlds?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 panose="020B0604020202020204" pitchFamily="34" charset="0"/>
              </a:rPr>
              <a:t>• Makes 𝐾𝑅 updates (vs. only 𝑅 for mini-batch SGD)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 panose="020B0604020202020204" pitchFamily="34" charset="0"/>
              </a:rPr>
              <a:t>• Leverages parallelism (unlike Single-Machine SGD)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-324470" y="1208564"/>
            <a:ext cx="2448545" cy="401029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Mini-batch SGD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-223081" y="3325908"/>
            <a:ext cx="2778857" cy="401029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PASGD / Local SGD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6853" y="980728"/>
            <a:ext cx="4893565" cy="230336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68" y="3861048"/>
            <a:ext cx="6867732" cy="2425240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 bwMode="auto">
          <a:xfrm>
            <a:off x="6228184" y="3364186"/>
            <a:ext cx="2877244" cy="776811"/>
          </a:xfrm>
          <a:prstGeom prst="roundRect">
            <a:avLst/>
          </a:prstGeom>
          <a:solidFill>
            <a:srgbClr val="FF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228184" y="3383259"/>
            <a:ext cx="288031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4138" marR="0" lvl="0" indent="-8413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990000"/>
                </a:solidFill>
                <a:effectLst/>
                <a:uLnTx/>
                <a:uFillTx/>
                <a:cs typeface="Arial" panose="020B0604020202020204" pitchFamily="34" charset="0"/>
              </a:rPr>
              <a:t>Workers perform </a:t>
            </a:r>
            <a:r>
              <a:rPr kumimoji="0" lang="en-US" sz="1400" b="1" i="1" u="none" strike="noStrike" kern="1200" cap="none" spc="0" normalizeH="0" baseline="0" noProof="0" dirty="0">
                <a:ln>
                  <a:noFill/>
                </a:ln>
                <a:solidFill>
                  <a:srgbClr val="990000"/>
                </a:solidFill>
                <a:effectLst/>
                <a:uLnTx/>
                <a:uFillTx/>
                <a:cs typeface="Arial" panose="020B0604020202020204" pitchFamily="34" charset="0"/>
              </a:rPr>
              <a:t>K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990000"/>
                </a:solidFill>
                <a:effectLst/>
                <a:uLnTx/>
                <a:uFillTx/>
                <a:cs typeface="Arial" panose="020B0604020202020204" pitchFamily="34" charset="0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990000"/>
                </a:solidFill>
                <a:effectLst/>
                <a:uLnTx/>
                <a:uFillTx/>
                <a:cs typeface="Arial" panose="020B0604020202020204" pitchFamily="34" charset="0"/>
              </a:rPr>
              <a:t>local updates</a:t>
            </a:r>
          </a:p>
          <a:p>
            <a:pPr marL="84138" marR="0" lvl="0" indent="-8413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990000"/>
                </a:solidFill>
                <a:effectLst/>
                <a:uLnTx/>
                <a:uFillTx/>
                <a:cs typeface="Arial" panose="020B0604020202020204" pitchFamily="34" charset="0"/>
              </a:rPr>
              <a:t>Local models are averaged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990000"/>
                </a:solidFill>
                <a:effectLst/>
                <a:uLnTx/>
                <a:uFillTx/>
                <a:cs typeface="Arial" panose="020B0604020202020204" pitchFamily="34" charset="0"/>
              </a:rPr>
              <a:t>after every </a:t>
            </a:r>
            <a:r>
              <a:rPr kumimoji="0" lang="en-US" sz="1400" b="1" i="1" u="none" strike="noStrike" kern="1200" cap="none" spc="0" normalizeH="0" baseline="0" noProof="0" dirty="0">
                <a:ln>
                  <a:noFill/>
                </a:ln>
                <a:solidFill>
                  <a:srgbClr val="990000"/>
                </a:solidFill>
                <a:effectLst/>
                <a:uLnTx/>
                <a:uFillTx/>
                <a:cs typeface="Arial" panose="020B0604020202020204" pitchFamily="34" charset="0"/>
              </a:rPr>
              <a:t>K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990000"/>
                </a:solidFill>
                <a:effectLst/>
                <a:uLnTx/>
                <a:uFillTx/>
                <a:cs typeface="Arial" panose="020B0604020202020204" pitchFamily="34" charset="0"/>
              </a:rPr>
              <a:t> local steps</a:t>
            </a:r>
          </a:p>
        </p:txBody>
      </p:sp>
    </p:spTree>
    <p:extLst>
      <p:ext uri="{BB962C8B-B14F-4D97-AF65-F5344CB8AC3E}">
        <p14:creationId xmlns:p14="http://schemas.microsoft.com/office/powerpoint/2010/main" val="38010485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/>
          <p:cNvSpPr txBox="1">
            <a:spLocks/>
          </p:cNvSpPr>
          <p:nvPr/>
        </p:nvSpPr>
        <p:spPr>
          <a:xfrm>
            <a:off x="179512" y="216694"/>
            <a:ext cx="8569325" cy="647700"/>
          </a:xfrm>
          <a:prstGeom prst="rect">
            <a:avLst/>
          </a:prstGeom>
        </p:spPr>
        <p:txBody>
          <a:bodyPr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0" cap="none" spc="0" normalizeH="0" baseline="0" noProof="0" dirty="0">
                <a:ln>
                  <a:noFill/>
                </a:ln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Periodic Averaging / Local SGD</a:t>
            </a:r>
          </a:p>
        </p:txBody>
      </p:sp>
      <p:sp>
        <p:nvSpPr>
          <p:cNvPr id="16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8DB6C6F-0628-4C19-B82B-0A70C98E2BD2}" type="datetime1">
              <a:rPr kumimoji="0" lang="fr-FR" sz="8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27/05/2024</a:t>
            </a:fld>
            <a:endParaRPr kumimoji="0" lang="fr-FR" sz="800" b="0" i="0" u="none" strike="noStrike" kern="1200" cap="none" spc="0" normalizeH="0" baseline="0" noProof="0" dirty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4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Eurostile LT Std"/>
              </a:defRPr>
            </a:lvl1pPr>
            <a:lvl2pPr marL="742950" indent="-28575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Eurostile LT Std"/>
              </a:defRPr>
            </a:lvl2pPr>
            <a:lvl3pPr marL="1143000" indent="-22860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Eurostile LT Std"/>
              </a:defRPr>
            </a:lvl3pPr>
            <a:lvl4pPr marL="1600200" indent="-228600">
              <a:spcBef>
                <a:spcPct val="20000"/>
              </a:spcBef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Eurostile LT Std"/>
              </a:defRPr>
            </a:lvl4pPr>
            <a:lvl5pPr marL="2057400" indent="-228600">
              <a:spcBef>
                <a:spcPct val="20000"/>
              </a:spcBef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- p </a:t>
            </a:r>
            <a:fld id="{F3B5A460-63E2-4D8D-9EC8-3099D4BDFCB9}" type="slidenum">
              <a:rPr kumimoji="0" lang="fr-FR" alt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r>
              <a:rPr kumimoji="0" lang="fr-F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8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MALCOM Course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96" y="1844824"/>
            <a:ext cx="9099989" cy="3030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883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/>
          <p:cNvSpPr txBox="1">
            <a:spLocks/>
          </p:cNvSpPr>
          <p:nvPr/>
        </p:nvSpPr>
        <p:spPr>
          <a:xfrm>
            <a:off x="179512" y="216694"/>
            <a:ext cx="8569325" cy="647700"/>
          </a:xfrm>
          <a:prstGeom prst="rect">
            <a:avLst/>
          </a:prstGeom>
        </p:spPr>
        <p:txBody>
          <a:bodyPr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0" cap="none" spc="0" normalizeH="0" baseline="0" noProof="0" dirty="0">
                <a:ln>
                  <a:noFill/>
                </a:ln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Periodic Averaging / Local SGD</a:t>
            </a:r>
          </a:p>
        </p:txBody>
      </p:sp>
      <p:sp>
        <p:nvSpPr>
          <p:cNvPr id="16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8DB6C6F-0628-4C19-B82B-0A70C98E2BD2}" type="datetime1">
              <a:rPr kumimoji="0" lang="fr-FR" sz="8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27/05/2024</a:t>
            </a:fld>
            <a:endParaRPr kumimoji="0" lang="fr-FR" sz="800" b="0" i="0" u="none" strike="noStrike" kern="1200" cap="none" spc="0" normalizeH="0" baseline="0" noProof="0" dirty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4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Eurostile LT Std"/>
              </a:defRPr>
            </a:lvl1pPr>
            <a:lvl2pPr marL="742950" indent="-28575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Eurostile LT Std"/>
              </a:defRPr>
            </a:lvl2pPr>
            <a:lvl3pPr marL="1143000" indent="-22860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Eurostile LT Std"/>
              </a:defRPr>
            </a:lvl3pPr>
            <a:lvl4pPr marL="1600200" indent="-228600">
              <a:spcBef>
                <a:spcPct val="20000"/>
              </a:spcBef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Eurostile LT Std"/>
              </a:defRPr>
            </a:lvl4pPr>
            <a:lvl5pPr marL="2057400" indent="-228600">
              <a:spcBef>
                <a:spcPct val="20000"/>
              </a:spcBef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- p </a:t>
            </a:r>
            <a:fld id="{F3B5A460-63E2-4D8D-9EC8-3099D4BDFCB9}" type="slidenum">
              <a:rPr kumimoji="0" lang="fr-FR" alt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r>
              <a:rPr kumimoji="0" lang="fr-F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8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MALCOM Course</a:t>
            </a: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-234863" y="1062416"/>
            <a:ext cx="9322637" cy="64807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Communication delay is reduced by 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times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96" y="1844824"/>
            <a:ext cx="9050463" cy="3014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2935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/>
          <p:cNvSpPr txBox="1">
            <a:spLocks/>
          </p:cNvSpPr>
          <p:nvPr/>
        </p:nvSpPr>
        <p:spPr>
          <a:xfrm>
            <a:off x="179512" y="216694"/>
            <a:ext cx="8569325" cy="647700"/>
          </a:xfrm>
          <a:prstGeom prst="rect">
            <a:avLst/>
          </a:prstGeom>
        </p:spPr>
        <p:txBody>
          <a:bodyPr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0" cap="none" spc="0" normalizeH="0" baseline="0" noProof="0" dirty="0">
                <a:ln>
                  <a:noFill/>
                </a:ln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Communication-efficient Algorithms</a:t>
            </a:r>
          </a:p>
        </p:txBody>
      </p:sp>
      <p:sp>
        <p:nvSpPr>
          <p:cNvPr id="16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8DB6C6F-0628-4C19-B82B-0A70C98E2BD2}" type="datetime1">
              <a:rPr kumimoji="0" lang="fr-FR" sz="8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27/05/2024</a:t>
            </a:fld>
            <a:endParaRPr kumimoji="0" lang="fr-FR" sz="800" b="0" i="0" u="none" strike="noStrike" kern="1200" cap="none" spc="0" normalizeH="0" baseline="0" noProof="0" dirty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4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Eurostile LT Std"/>
              </a:defRPr>
            </a:lvl1pPr>
            <a:lvl2pPr marL="742950" indent="-28575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Eurostile LT Std"/>
              </a:defRPr>
            </a:lvl2pPr>
            <a:lvl3pPr marL="1143000" indent="-22860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Eurostile LT Std"/>
              </a:defRPr>
            </a:lvl3pPr>
            <a:lvl4pPr marL="1600200" indent="-228600">
              <a:spcBef>
                <a:spcPct val="20000"/>
              </a:spcBef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Eurostile LT Std"/>
              </a:defRPr>
            </a:lvl4pPr>
            <a:lvl5pPr marL="2057400" indent="-228600">
              <a:spcBef>
                <a:spcPct val="20000"/>
              </a:spcBef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- p </a:t>
            </a:r>
            <a:fld id="{F3B5A460-63E2-4D8D-9EC8-3099D4BDFCB9}" type="slidenum">
              <a:rPr kumimoji="0" lang="fr-FR" alt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r>
              <a:rPr kumimoji="0" lang="fr-F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8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MALCOM Course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ontent Placeholder 2"/>
              <p:cNvSpPr txBox="1">
                <a:spLocks/>
              </p:cNvSpPr>
              <p:nvPr/>
            </p:nvSpPr>
            <p:spPr>
              <a:xfrm>
                <a:off x="-286142" y="980728"/>
                <a:ext cx="9322637" cy="648072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rtl="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rgbClr val="0099CC"/>
                  </a:buClr>
                  <a:buFont typeface="Wingdings" panose="05000000000000000000" pitchFamily="2" charset="2"/>
                  <a:buChar char="§"/>
                  <a:defRPr sz="2800" b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Wingdings" panose="05000000000000000000" pitchFamily="2" charset="2"/>
                  <a:buChar char="F"/>
                  <a:defRPr sz="20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Char char="•"/>
                  <a:defRPr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Eurostile LT Std"/>
                  <a:buChar char="–"/>
                  <a:defRPr sz="16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Eurostile LT Std" pitchFamily="34" charset="0"/>
                  <a:buChar char="–"/>
                  <a:defRPr sz="16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Eurostile LT Std" pitchFamily="34" charset="0"/>
                  <a:buChar char="–"/>
                  <a:defRPr sz="16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Eurostile LT Std" pitchFamily="34" charset="0"/>
                  <a:buChar char="–"/>
                  <a:defRPr sz="16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Eurostile LT Std" pitchFamily="34" charset="0"/>
                  <a:buChar char="–"/>
                  <a:defRPr sz="16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marL="457200" marR="0" lvl="1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Zeroth-order Methods</a:t>
                </a:r>
              </a:p>
              <a:p>
                <a:pPr marL="742950" marR="0" lvl="1" indent="-28575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endPara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742950" marR="0" lvl="1" indent="-28575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kumimoji="0" lang="en-US" sz="16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Derivative-free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 methods - only the function value is available</a:t>
                </a:r>
              </a:p>
              <a:p>
                <a:pPr marL="742950" marR="0" lvl="1" indent="-28575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Explicit gradient calculations may be computationally infeasible, expensive, or impossible.</a:t>
                </a:r>
              </a:p>
              <a:p>
                <a:pPr marL="742950" marR="0" lvl="1" indent="-28575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endPara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742950" marR="0" lvl="1" indent="-28575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Classical techniques: use function difference information to approximate gradients (e.g. Kiefer-Wolfowitz type procedures)</a:t>
                </a:r>
              </a:p>
              <a:p>
                <a:pPr marL="1143000" marR="0" lvl="2" indent="-22860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Distributed ML: uplink transmission of function value scalar</a:t>
                </a:r>
              </a:p>
              <a:p>
                <a:pPr marL="1143000" marR="0" lvl="2" indent="-22860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RL: policy function learning without building a model</a:t>
                </a:r>
              </a:p>
              <a:p>
                <a:pPr marL="1143000" marR="0" lvl="2" indent="-22860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DNN: black box adversarial attacks.</a:t>
                </a:r>
              </a:p>
              <a:p>
                <a:pPr marL="742950" marR="0" lvl="1" indent="-28575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742950" marR="0" lvl="1" indent="-28575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Optimization problem:</a:t>
                </a:r>
                <a14:m>
                  <m:oMath xmlns:m="http://schemas.openxmlformats.org/officeDocument/2006/math">
                    <m:r>
                      <a:rPr kumimoji="0" lang="en-US" sz="1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  </m:t>
                    </m:r>
                    <m:func>
                      <m:func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kumimoji="0" lang="en-US" sz="1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  <m: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r>
                              <m:rPr>
                                <m:sty m:val="p"/>
                              </m:rPr>
                              <a:rPr kumimoji="0" lang="el-GR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Θ</m:t>
                            </m:r>
                          </m:lim>
                        </m:limLow>
                      </m:fName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;</m:t>
                        </m:r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𝒳</m:t>
                        </m:r>
                      </m:sub>
                      <m:sup/>
                      <m:e>
                        <m:r>
                          <a:rPr kumimoji="0" 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𝐹</m:t>
                        </m:r>
                        <m:d>
                          <m:dPr>
                            <m:ctrlPr>
                              <a:rPr kumimoji="0" lang="en-US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0" lang="en-US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  <m:r>
                              <a:rPr kumimoji="0" lang="en-US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;</m:t>
                            </m:r>
                            <m:r>
                              <a:rPr kumimoji="0" lang="en-US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𝑑𝑃</m:t>
                        </m:r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457200" marR="0" lvl="1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      where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0" lang="el-GR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  <m:r>
                      <a:rPr kumimoji="0" lang="el-GR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⊆</m:t>
                    </m:r>
                    <m:sSup>
                      <m:sSupPr>
                        <m:ctrlPr>
                          <a:rPr kumimoji="0" lang="el-GR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0" lang="el-GR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 is a compact convex set,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 is a distribution over the space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𝒳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</a:p>
              <a:p>
                <a:pPr marL="457200" marR="0" lvl="1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      and for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𝑃</m:t>
                    </m:r>
                    <m:r>
                      <a:rPr kumimoji="0" lang="en-US" sz="16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- almost every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𝑥</m:t>
                    </m:r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𝒳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, the function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𝐹</m:t>
                    </m:r>
                    <m:r>
                      <a:rPr kumimoji="0" lang="en-US" sz="16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(∙;</m:t>
                    </m:r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kumimoji="0" lang="en-US" sz="16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 is closed and convex</a:t>
                </a:r>
              </a:p>
              <a:p>
                <a:pPr marL="742950" marR="0" lvl="1" indent="-28575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742950" marR="0" lvl="1" indent="-28575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Baseline approximation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: for small non-zero scalar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 and a vector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𝑍</m:t>
                    </m:r>
                    <m:r>
                      <a:rPr kumimoji="0" lang="en-US" sz="16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kumimoji="0" lang="el-GR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0" lang="el-GR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kumimoji="0" lang="en-US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, the directional derivative of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𝐹</m:t>
                    </m:r>
                    <m:r>
                      <a:rPr kumimoji="0" lang="en-US" sz="16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(</m:t>
                    </m:r>
                    <m:r>
                      <a:rPr kumimoji="0" lang="en-US" sz="16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kumimoji="0" lang="en-US" sz="16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;</m:t>
                    </m:r>
                    <m:r>
                      <a:rPr kumimoji="0" lang="en-US" sz="16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kumimoji="0" lang="en-US" sz="16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 at point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 in the direction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 is approximated by</a:t>
                </a:r>
              </a:p>
              <a:p>
                <a:pPr marL="457200" marR="0" lvl="1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kumimoji="0" 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0" 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kumimoji="0" 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kumimoji="0" 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𝑢𝑍</m:t>
                        </m:r>
                        <m:r>
                          <a:rPr kumimoji="0" 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;</m:t>
                        </m:r>
                        <m:r>
                          <a:rPr kumimoji="0" 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kumimoji="0" lang="en-US" sz="1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kumimoji="0" lang="en-US" sz="1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𝐹</m:t>
                    </m:r>
                    <m:r>
                      <a:rPr kumimoji="0" lang="en-US" sz="1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(</m:t>
                    </m:r>
                    <m:r>
                      <a:rPr kumimoji="0" lang="en-US" sz="1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kumimoji="0" lang="en-US" sz="1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;</m:t>
                    </m:r>
                    <m:r>
                      <a:rPr kumimoji="0" lang="en-US" sz="1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kumimoji="0" lang="en-US" sz="1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))/</m:t>
                    </m:r>
                    <m:r>
                      <a:rPr kumimoji="0" lang="en-US" sz="1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457200" marR="0" lvl="1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9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86142" y="980728"/>
                <a:ext cx="9322637" cy="648072"/>
              </a:xfrm>
              <a:prstGeom prst="rect">
                <a:avLst/>
              </a:prstGeom>
              <a:blipFill>
                <a:blip r:embed="rId3"/>
                <a:stretch>
                  <a:fillRect t="-5660" b="-7084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39544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/>
          <p:cNvSpPr txBox="1">
            <a:spLocks/>
          </p:cNvSpPr>
          <p:nvPr/>
        </p:nvSpPr>
        <p:spPr>
          <a:xfrm>
            <a:off x="179512" y="216694"/>
            <a:ext cx="8569325" cy="647700"/>
          </a:xfrm>
          <a:prstGeom prst="rect">
            <a:avLst/>
          </a:prstGeom>
        </p:spPr>
        <p:txBody>
          <a:bodyPr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0" cap="none" spc="0" normalizeH="0" baseline="0" noProof="0" dirty="0">
                <a:ln>
                  <a:noFill/>
                </a:ln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Local SGD vs. Mini-batch SGD</a:t>
            </a:r>
          </a:p>
        </p:txBody>
      </p:sp>
      <p:sp>
        <p:nvSpPr>
          <p:cNvPr id="16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8DB6C6F-0628-4C19-B82B-0A70C98E2BD2}" type="datetime1">
              <a:rPr kumimoji="0" lang="fr-FR" sz="8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27/05/2024</a:t>
            </a:fld>
            <a:endParaRPr kumimoji="0" lang="fr-FR" sz="800" b="0" i="0" u="none" strike="noStrike" kern="1200" cap="none" spc="0" normalizeH="0" baseline="0" noProof="0" dirty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4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Eurostile LT Std"/>
              </a:defRPr>
            </a:lvl1pPr>
            <a:lvl2pPr marL="742950" indent="-28575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Eurostile LT Std"/>
              </a:defRPr>
            </a:lvl2pPr>
            <a:lvl3pPr marL="1143000" indent="-22860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Eurostile LT Std"/>
              </a:defRPr>
            </a:lvl3pPr>
            <a:lvl4pPr marL="1600200" indent="-228600">
              <a:spcBef>
                <a:spcPct val="20000"/>
              </a:spcBef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Eurostile LT Std"/>
              </a:defRPr>
            </a:lvl4pPr>
            <a:lvl5pPr marL="2057400" indent="-228600">
              <a:spcBef>
                <a:spcPct val="20000"/>
              </a:spcBef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- p </a:t>
            </a:r>
            <a:fld id="{F3B5A460-63E2-4D8D-9EC8-3099D4BDFCB9}" type="slidenum">
              <a:rPr kumimoji="0" lang="fr-FR" alt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r>
              <a:rPr kumimoji="0" lang="fr-F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8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MALCOM Course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0" y="5918976"/>
            <a:ext cx="46596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cs typeface="Arial" panose="020B0604020202020204" pitchFamily="34" charset="0"/>
              </a:rPr>
              <a:t>  </a:t>
            </a: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cs typeface="Arial" panose="020B0604020202020204" pitchFamily="34" charset="0"/>
              </a:rPr>
              <a:t>“Thumb-Twiddling SGD” (𝑅 steps, mini-batch size 𝑀)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1" y="2379899"/>
            <a:ext cx="9159604" cy="401029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457200" marR="0" lvl="1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Performance Comparison</a:t>
            </a:r>
          </a:p>
          <a:p>
            <a:pPr marL="457200" marR="0" lvl="1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Logistic regression experiment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2"/>
              <p:cNvSpPr txBox="1">
                <a:spLocks/>
              </p:cNvSpPr>
              <p:nvPr/>
            </p:nvSpPr>
            <p:spPr>
              <a:xfrm>
                <a:off x="-396552" y="1032143"/>
                <a:ext cx="9322637" cy="2159654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rtl="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rgbClr val="0099CC"/>
                  </a:buClr>
                  <a:buFont typeface="Wingdings" panose="05000000000000000000" pitchFamily="2" charset="2"/>
                  <a:buChar char="§"/>
                  <a:defRPr sz="2800" b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Wingdings" panose="05000000000000000000" pitchFamily="2" charset="2"/>
                  <a:buChar char="F"/>
                  <a:defRPr sz="20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Char char="•"/>
                  <a:defRPr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Eurostile LT Std"/>
                  <a:buChar char="–"/>
                  <a:defRPr sz="16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Eurostile LT Std" pitchFamily="34" charset="0"/>
                  <a:buChar char="–"/>
                  <a:defRPr sz="16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Eurostile LT Std" pitchFamily="34" charset="0"/>
                  <a:buChar char="–"/>
                  <a:defRPr sz="16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Eurostile LT Std" pitchFamily="34" charset="0"/>
                  <a:buChar char="–"/>
                  <a:defRPr sz="16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Eurostile LT Std" pitchFamily="34" charset="0"/>
                  <a:buChar char="–"/>
                  <a:defRPr sz="16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marL="742950" marR="0" lvl="1" indent="-28575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endPara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742950" marR="0" lvl="1" indent="-28575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Local SGD is neither strictly better nor strictly worse than mini-batch SGD!!</a:t>
                </a:r>
              </a:p>
              <a:p>
                <a:pPr marL="742950" marR="0" lvl="1" indent="-28575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66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Better than mini-batch SGD if 𝐾 = Ω(𝑅)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742950" marR="0" lvl="1" indent="-28575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Worse than mini-batch SGD if 𝐾 = O(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kumimoji="0" lang="en-US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kumimoji="0" lang="en-US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rad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</a:p>
              <a:p>
                <a:pPr marL="742950" marR="0" lvl="1" indent="-28575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2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96552" y="1032143"/>
                <a:ext cx="9322637" cy="21596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6511" y="3140968"/>
            <a:ext cx="2999614" cy="220397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10241" y="3140968"/>
            <a:ext cx="3063624" cy="231246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21003" y="3133192"/>
            <a:ext cx="3038602" cy="224002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17076" y="5517232"/>
            <a:ext cx="2247412" cy="700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1598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/>
          <p:cNvSpPr txBox="1">
            <a:spLocks/>
          </p:cNvSpPr>
          <p:nvPr/>
        </p:nvSpPr>
        <p:spPr>
          <a:xfrm>
            <a:off x="179512" y="216694"/>
            <a:ext cx="8569325" cy="647700"/>
          </a:xfrm>
          <a:prstGeom prst="rect">
            <a:avLst/>
          </a:prstGeom>
        </p:spPr>
        <p:txBody>
          <a:bodyPr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0" cap="none" spc="0" normalizeH="0" baseline="0" noProof="0" dirty="0">
                <a:ln>
                  <a:noFill/>
                </a:ln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Expected Runtime of SGD Variants</a:t>
            </a:r>
          </a:p>
        </p:txBody>
      </p:sp>
      <p:sp>
        <p:nvSpPr>
          <p:cNvPr id="16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8DB6C6F-0628-4C19-B82B-0A70C98E2BD2}" type="datetime1">
              <a:rPr kumimoji="0" lang="fr-FR" sz="8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27/05/2024</a:t>
            </a:fld>
            <a:endParaRPr kumimoji="0" lang="fr-FR" sz="800" b="0" i="0" u="none" strike="noStrike" kern="1200" cap="none" spc="0" normalizeH="0" baseline="0" noProof="0" dirty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4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Eurostile LT Std"/>
              </a:defRPr>
            </a:lvl1pPr>
            <a:lvl2pPr marL="742950" indent="-28575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Eurostile LT Std"/>
              </a:defRPr>
            </a:lvl2pPr>
            <a:lvl3pPr marL="1143000" indent="-22860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Eurostile LT Std"/>
              </a:defRPr>
            </a:lvl3pPr>
            <a:lvl4pPr marL="1600200" indent="-228600">
              <a:spcBef>
                <a:spcPct val="20000"/>
              </a:spcBef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Eurostile LT Std"/>
              </a:defRPr>
            </a:lvl4pPr>
            <a:lvl5pPr marL="2057400" indent="-228600">
              <a:spcBef>
                <a:spcPct val="20000"/>
              </a:spcBef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- p </a:t>
            </a:r>
            <a:fld id="{F3B5A460-63E2-4D8D-9EC8-3099D4BDFCB9}" type="slidenum">
              <a:rPr kumimoji="0" lang="fr-FR" alt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r>
              <a:rPr kumimoji="0" lang="fr-F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8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MALCOM Course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3545783" y="1222823"/>
            <a:ext cx="202170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 panose="020B0604020202020204" pitchFamily="34" charset="0"/>
              </a:rPr>
              <a:t>Sync variants</a:t>
            </a:r>
          </a:p>
        </p:txBody>
      </p:sp>
      <p:sp>
        <p:nvSpPr>
          <p:cNvPr id="70" name="Right Arrow 69"/>
          <p:cNvSpPr/>
          <p:nvPr/>
        </p:nvSpPr>
        <p:spPr>
          <a:xfrm>
            <a:off x="1169767" y="3013341"/>
            <a:ext cx="704850" cy="441962"/>
          </a:xfrm>
          <a:prstGeom prst="rightArrow">
            <a:avLst/>
          </a:prstGeom>
          <a:solidFill>
            <a:srgbClr val="4F81BD">
              <a:lumMod val="75000"/>
            </a:srgbClr>
          </a:solidFill>
          <a:ln w="25400" cap="flat" cmpd="sng" algn="ctr">
            <a:solidFill>
              <a:srgbClr val="4F81BD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-2500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Palatino" charset="0"/>
              <a:cs typeface="Arial" panose="020B0604020202020204" pitchFamily="34" charset="0"/>
            </a:endParaRPr>
          </a:p>
        </p:txBody>
      </p:sp>
      <p:sp>
        <p:nvSpPr>
          <p:cNvPr id="71" name="Right Arrow 70"/>
          <p:cNvSpPr/>
          <p:nvPr/>
        </p:nvSpPr>
        <p:spPr>
          <a:xfrm>
            <a:off x="1169768" y="3494931"/>
            <a:ext cx="342900" cy="450335"/>
          </a:xfrm>
          <a:prstGeom prst="rightArrow">
            <a:avLst/>
          </a:prstGeom>
          <a:solidFill>
            <a:srgbClr val="4F81BD">
              <a:lumMod val="75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Palatino" charset="0"/>
              <a:cs typeface="Arial" panose="020B0604020202020204" pitchFamily="34" charset="0"/>
            </a:endParaRPr>
          </a:p>
        </p:txBody>
      </p:sp>
      <p:sp>
        <p:nvSpPr>
          <p:cNvPr id="72" name="Right Arrow 71"/>
          <p:cNvSpPr/>
          <p:nvPr/>
        </p:nvSpPr>
        <p:spPr>
          <a:xfrm>
            <a:off x="1171948" y="4001661"/>
            <a:ext cx="576589" cy="444499"/>
          </a:xfrm>
          <a:prstGeom prst="rightArrow">
            <a:avLst/>
          </a:prstGeom>
          <a:solidFill>
            <a:srgbClr val="4F81BD">
              <a:lumMod val="75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Palatino" charset="0"/>
              <a:cs typeface="Arial" panose="020B0604020202020204" pitchFamily="34" charset="0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741142" y="2961769"/>
            <a:ext cx="397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rPr>
              <a:t>L</a:t>
            </a:r>
            <a:r>
              <a:rPr kumimoji="0" lang="en-US" sz="18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741142" y="3481715"/>
            <a:ext cx="397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rPr>
              <a:t>L</a:t>
            </a:r>
            <a:r>
              <a:rPr kumimoji="0" lang="en-US" sz="18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741142" y="3963800"/>
            <a:ext cx="397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rPr>
              <a:t>L</a:t>
            </a:r>
            <a:r>
              <a:rPr kumimoji="0" lang="en-US" sz="18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739461" y="2557910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 panose="020B0604020202020204" pitchFamily="34" charset="0"/>
              </a:rPr>
              <a:t>PS</a:t>
            </a:r>
            <a:endParaRPr kumimoji="0" lang="en-US" sz="1800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Arial" panose="020B0604020202020204" pitchFamily="34" charset="0"/>
            </a:endParaRPr>
          </a:p>
        </p:txBody>
      </p:sp>
      <p:cxnSp>
        <p:nvCxnSpPr>
          <p:cNvPr id="77" name="Straight Connector 76"/>
          <p:cNvCxnSpPr>
            <a:stCxn id="76" idx="3"/>
          </p:cNvCxnSpPr>
          <p:nvPr/>
        </p:nvCxnSpPr>
        <p:spPr>
          <a:xfrm>
            <a:off x="1231904" y="2742576"/>
            <a:ext cx="1478903" cy="24984"/>
          </a:xfrm>
          <a:prstGeom prst="line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headEnd type="none" w="med" len="med"/>
            <a:tailEnd type="arrow" w="med" len="med"/>
          </a:ln>
          <a:effectLst/>
        </p:spPr>
      </p:cxnSp>
      <p:cxnSp>
        <p:nvCxnSpPr>
          <p:cNvPr id="78" name="Straight Connector 77"/>
          <p:cNvCxnSpPr/>
          <p:nvPr/>
        </p:nvCxnSpPr>
        <p:spPr>
          <a:xfrm flipH="1" flipV="1">
            <a:off x="1165982" y="2557909"/>
            <a:ext cx="368" cy="2077482"/>
          </a:xfrm>
          <a:prstGeom prst="line">
            <a:avLst/>
          </a:prstGeom>
          <a:noFill/>
          <a:ln w="9525" cap="flat" cmpd="sng" algn="ctr">
            <a:solidFill>
              <a:sysClr val="windowText" lastClr="000000"/>
            </a:solidFill>
            <a:prstDash val="dash"/>
          </a:ln>
          <a:effectLst/>
        </p:spPr>
      </p:cxnSp>
      <p:sp>
        <p:nvSpPr>
          <p:cNvPr id="79" name="Right Arrow 78"/>
          <p:cNvSpPr/>
          <p:nvPr/>
        </p:nvSpPr>
        <p:spPr>
          <a:xfrm>
            <a:off x="1884474" y="3000901"/>
            <a:ext cx="462915" cy="480814"/>
          </a:xfrm>
          <a:prstGeom prst="rightArrow">
            <a:avLst/>
          </a:prstGeom>
          <a:solidFill>
            <a:srgbClr val="F79646">
              <a:lumMod val="75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Palatino" charset="0"/>
              <a:cs typeface="Arial" panose="020B0604020202020204" pitchFamily="34" charset="0"/>
            </a:endParaRPr>
          </a:p>
        </p:txBody>
      </p:sp>
      <p:sp>
        <p:nvSpPr>
          <p:cNvPr id="80" name="Right Arrow 79"/>
          <p:cNvSpPr/>
          <p:nvPr/>
        </p:nvSpPr>
        <p:spPr>
          <a:xfrm>
            <a:off x="1866046" y="3530491"/>
            <a:ext cx="313372" cy="433308"/>
          </a:xfrm>
          <a:prstGeom prst="rightArrow">
            <a:avLst/>
          </a:prstGeom>
          <a:solidFill>
            <a:srgbClr val="F79646">
              <a:lumMod val="75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Palatino" charset="0"/>
              <a:cs typeface="Arial" panose="020B0604020202020204" pitchFamily="34" charset="0"/>
            </a:endParaRPr>
          </a:p>
        </p:txBody>
      </p:sp>
      <p:sp>
        <p:nvSpPr>
          <p:cNvPr id="81" name="Right Arrow 80"/>
          <p:cNvSpPr/>
          <p:nvPr/>
        </p:nvSpPr>
        <p:spPr>
          <a:xfrm>
            <a:off x="1876777" y="3990229"/>
            <a:ext cx="561975" cy="467361"/>
          </a:xfrm>
          <a:prstGeom prst="rightArrow">
            <a:avLst/>
          </a:prstGeom>
          <a:solidFill>
            <a:srgbClr val="F79646">
              <a:lumMod val="75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Palatino" charset="0"/>
              <a:cs typeface="Arial" panose="020B0604020202020204" pitchFamily="34" charset="0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1039883" y="2248784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F81BD">
                    <a:lumMod val="75000"/>
                  </a:srgbClr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rPr>
              <a:t>w</a:t>
            </a:r>
            <a:r>
              <a:rPr kumimoji="0" lang="en-US" sz="1800" b="1" i="0" u="none" strike="noStrike" kern="1200" cap="none" spc="0" normalizeH="0" baseline="-25000" noProof="0" dirty="0">
                <a:ln>
                  <a:noFill/>
                </a:ln>
                <a:solidFill>
                  <a:srgbClr val="4F81BD">
                    <a:lumMod val="75000"/>
                  </a:srgbClr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rPr>
              <a:t>0</a:t>
            </a:r>
          </a:p>
        </p:txBody>
      </p:sp>
      <p:cxnSp>
        <p:nvCxnSpPr>
          <p:cNvPr id="83" name="Straight Connector 82"/>
          <p:cNvCxnSpPr/>
          <p:nvPr/>
        </p:nvCxnSpPr>
        <p:spPr>
          <a:xfrm flipH="1" flipV="1">
            <a:off x="1877807" y="2589659"/>
            <a:ext cx="368" cy="2077482"/>
          </a:xfrm>
          <a:prstGeom prst="line">
            <a:avLst/>
          </a:prstGeom>
          <a:noFill/>
          <a:ln w="9525" cap="flat" cmpd="sng" algn="ctr">
            <a:solidFill>
              <a:sysClr val="windowText" lastClr="000000"/>
            </a:solidFill>
            <a:prstDash val="dash"/>
          </a:ln>
          <a:effectLst/>
        </p:spPr>
      </p:cxnSp>
      <p:cxnSp>
        <p:nvCxnSpPr>
          <p:cNvPr id="84" name="Straight Connector 83"/>
          <p:cNvCxnSpPr/>
          <p:nvPr/>
        </p:nvCxnSpPr>
        <p:spPr>
          <a:xfrm flipH="1" flipV="1">
            <a:off x="2442191" y="2592199"/>
            <a:ext cx="368" cy="2077482"/>
          </a:xfrm>
          <a:prstGeom prst="line">
            <a:avLst/>
          </a:prstGeom>
          <a:noFill/>
          <a:ln w="9525" cap="flat" cmpd="sng" algn="ctr">
            <a:solidFill>
              <a:sysClr val="windowText" lastClr="000000"/>
            </a:solidFill>
            <a:prstDash val="dash"/>
          </a:ln>
          <a:effectLst/>
        </p:spPr>
      </p:cxnSp>
      <p:sp>
        <p:nvSpPr>
          <p:cNvPr id="85" name="TextBox 84"/>
          <p:cNvSpPr txBox="1"/>
          <p:nvPr/>
        </p:nvSpPr>
        <p:spPr>
          <a:xfrm>
            <a:off x="1716158" y="2261484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rPr>
              <a:t>w</a:t>
            </a:r>
            <a:r>
              <a:rPr kumimoji="0" lang="en-US" sz="1800" b="1" i="0" u="none" strike="noStrike" kern="1200" cap="none" spc="0" normalizeH="0" baseline="-25000" noProof="0" dirty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2278133" y="2248784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F8804"/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rPr>
              <a:t>w</a:t>
            </a:r>
            <a:r>
              <a:rPr kumimoji="0" lang="en-US" sz="1800" b="1" i="0" u="none" strike="noStrike" kern="1200" cap="none" spc="0" normalizeH="0" baseline="-25000" noProof="0" dirty="0">
                <a:ln>
                  <a:noFill/>
                </a:ln>
                <a:solidFill>
                  <a:srgbClr val="5F8804"/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87" name="Right Arrow 86"/>
          <p:cNvSpPr/>
          <p:nvPr/>
        </p:nvSpPr>
        <p:spPr>
          <a:xfrm>
            <a:off x="3946171" y="3014083"/>
            <a:ext cx="704850" cy="441962"/>
          </a:xfrm>
          <a:prstGeom prst="rightArrow">
            <a:avLst/>
          </a:prstGeom>
          <a:solidFill>
            <a:srgbClr val="4F81BD">
              <a:lumMod val="75000"/>
              <a:alpha val="34000"/>
            </a:srgbClr>
          </a:solidFill>
          <a:ln w="25400" cap="flat" cmpd="sng" algn="ctr">
            <a:solidFill>
              <a:srgbClr val="4F81BD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-2500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Palatino" charset="0"/>
              <a:cs typeface="Arial" panose="020B0604020202020204" pitchFamily="34" charset="0"/>
            </a:endParaRPr>
          </a:p>
        </p:txBody>
      </p:sp>
      <p:sp>
        <p:nvSpPr>
          <p:cNvPr id="88" name="Right Arrow 87"/>
          <p:cNvSpPr/>
          <p:nvPr/>
        </p:nvSpPr>
        <p:spPr>
          <a:xfrm>
            <a:off x="3946172" y="3495673"/>
            <a:ext cx="342900" cy="450335"/>
          </a:xfrm>
          <a:prstGeom prst="rightArrow">
            <a:avLst/>
          </a:prstGeom>
          <a:solidFill>
            <a:srgbClr val="4F81BD">
              <a:lumMod val="75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Palatino" charset="0"/>
              <a:cs typeface="Arial" panose="020B0604020202020204" pitchFamily="34" charset="0"/>
            </a:endParaRPr>
          </a:p>
        </p:txBody>
      </p:sp>
      <p:sp>
        <p:nvSpPr>
          <p:cNvPr id="89" name="Right Arrow 88"/>
          <p:cNvSpPr/>
          <p:nvPr/>
        </p:nvSpPr>
        <p:spPr>
          <a:xfrm>
            <a:off x="3948352" y="4002403"/>
            <a:ext cx="576589" cy="444499"/>
          </a:xfrm>
          <a:prstGeom prst="rightArrow">
            <a:avLst/>
          </a:prstGeom>
          <a:solidFill>
            <a:srgbClr val="4F81BD">
              <a:lumMod val="75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Palatino" charset="0"/>
              <a:cs typeface="Arial" panose="020B0604020202020204" pitchFamily="34" charset="0"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3443566" y="2962512"/>
            <a:ext cx="397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rPr>
              <a:t>L</a:t>
            </a:r>
            <a:r>
              <a:rPr kumimoji="0" lang="en-US" sz="18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3443566" y="3482458"/>
            <a:ext cx="397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rPr>
              <a:t>L</a:t>
            </a:r>
            <a:r>
              <a:rPr kumimoji="0" lang="en-US" sz="18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3443566" y="3964542"/>
            <a:ext cx="397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rPr>
              <a:t>L</a:t>
            </a:r>
            <a:r>
              <a:rPr kumimoji="0" lang="en-US" sz="18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3441886" y="2558652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rPr>
              <a:t>PS</a:t>
            </a:r>
            <a:endParaRPr kumimoji="0" lang="en-US" sz="1800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Palatino" charset="0"/>
              <a:cs typeface="Arial" panose="020B0604020202020204" pitchFamily="34" charset="0"/>
            </a:endParaRPr>
          </a:p>
        </p:txBody>
      </p:sp>
      <p:cxnSp>
        <p:nvCxnSpPr>
          <p:cNvPr id="94" name="Straight Connector 93"/>
          <p:cNvCxnSpPr>
            <a:stCxn id="93" idx="3"/>
          </p:cNvCxnSpPr>
          <p:nvPr/>
        </p:nvCxnSpPr>
        <p:spPr>
          <a:xfrm>
            <a:off x="3934329" y="2743318"/>
            <a:ext cx="1319465" cy="26224"/>
          </a:xfrm>
          <a:prstGeom prst="line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headEnd type="none" w="med" len="med"/>
            <a:tailEnd type="arrow" w="med" len="med"/>
          </a:ln>
          <a:effectLst/>
        </p:spPr>
      </p:cxnSp>
      <p:cxnSp>
        <p:nvCxnSpPr>
          <p:cNvPr id="95" name="Straight Connector 94"/>
          <p:cNvCxnSpPr/>
          <p:nvPr/>
        </p:nvCxnSpPr>
        <p:spPr>
          <a:xfrm flipH="1" flipV="1">
            <a:off x="3930056" y="2558651"/>
            <a:ext cx="368" cy="2077482"/>
          </a:xfrm>
          <a:prstGeom prst="line">
            <a:avLst/>
          </a:prstGeom>
          <a:noFill/>
          <a:ln w="9525" cap="flat" cmpd="sng" algn="ctr">
            <a:solidFill>
              <a:sysClr val="windowText" lastClr="000000"/>
            </a:solidFill>
            <a:prstDash val="dash"/>
          </a:ln>
          <a:effectLst/>
        </p:spPr>
      </p:cxnSp>
      <p:sp>
        <p:nvSpPr>
          <p:cNvPr id="96" name="Right Arrow 95"/>
          <p:cNvSpPr/>
          <p:nvPr/>
        </p:nvSpPr>
        <p:spPr>
          <a:xfrm>
            <a:off x="4536721" y="3001643"/>
            <a:ext cx="462915" cy="480814"/>
          </a:xfrm>
          <a:prstGeom prst="rightArrow">
            <a:avLst/>
          </a:prstGeom>
          <a:solidFill>
            <a:srgbClr val="F79646">
              <a:lumMod val="75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Palatino" charset="0"/>
              <a:cs typeface="Arial" panose="020B0604020202020204" pitchFamily="34" charset="0"/>
            </a:endParaRPr>
          </a:p>
        </p:txBody>
      </p:sp>
      <p:sp>
        <p:nvSpPr>
          <p:cNvPr id="97" name="Right Arrow 96"/>
          <p:cNvSpPr/>
          <p:nvPr/>
        </p:nvSpPr>
        <p:spPr>
          <a:xfrm>
            <a:off x="4537675" y="3531233"/>
            <a:ext cx="313372" cy="433308"/>
          </a:xfrm>
          <a:prstGeom prst="rightArrow">
            <a:avLst/>
          </a:prstGeom>
          <a:solidFill>
            <a:srgbClr val="F79646">
              <a:lumMod val="75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Palatino" charset="0"/>
              <a:cs typeface="Arial" panose="020B0604020202020204" pitchFamily="34" charset="0"/>
            </a:endParaRPr>
          </a:p>
        </p:txBody>
      </p:sp>
      <p:sp>
        <p:nvSpPr>
          <p:cNvPr id="98" name="Right Arrow 97"/>
          <p:cNvSpPr/>
          <p:nvPr/>
        </p:nvSpPr>
        <p:spPr>
          <a:xfrm>
            <a:off x="4529356" y="3990971"/>
            <a:ext cx="561975" cy="467361"/>
          </a:xfrm>
          <a:prstGeom prst="rightArrow">
            <a:avLst/>
          </a:prstGeom>
          <a:solidFill>
            <a:srgbClr val="F79646">
              <a:lumMod val="75000"/>
              <a:alpha val="45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Palatino" charset="0"/>
              <a:cs typeface="Arial" panose="020B0604020202020204" pitchFamily="34" charset="0"/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3816287" y="2249526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F81BD">
                    <a:lumMod val="75000"/>
                  </a:srgbClr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rPr>
              <a:t>w</a:t>
            </a:r>
            <a:r>
              <a:rPr kumimoji="0" lang="en-US" sz="1800" b="1" i="0" u="none" strike="noStrike" kern="1200" cap="none" spc="0" normalizeH="0" baseline="-25000" noProof="0" dirty="0">
                <a:ln>
                  <a:noFill/>
                </a:ln>
                <a:solidFill>
                  <a:srgbClr val="4F81BD">
                    <a:lumMod val="75000"/>
                  </a:srgbClr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rPr>
              <a:t>0</a:t>
            </a:r>
          </a:p>
        </p:txBody>
      </p:sp>
      <p:cxnSp>
        <p:nvCxnSpPr>
          <p:cNvPr id="100" name="Straight Connector 99"/>
          <p:cNvCxnSpPr/>
          <p:nvPr/>
        </p:nvCxnSpPr>
        <p:spPr>
          <a:xfrm flipH="1" flipV="1">
            <a:off x="4530386" y="2590401"/>
            <a:ext cx="368" cy="2077482"/>
          </a:xfrm>
          <a:prstGeom prst="line">
            <a:avLst/>
          </a:prstGeom>
          <a:noFill/>
          <a:ln w="9525" cap="flat" cmpd="sng" algn="ctr">
            <a:solidFill>
              <a:sysClr val="windowText" lastClr="000000"/>
            </a:solidFill>
            <a:prstDash val="dash"/>
          </a:ln>
          <a:effectLst/>
        </p:spPr>
      </p:cxnSp>
      <p:cxnSp>
        <p:nvCxnSpPr>
          <p:cNvPr id="101" name="Straight Connector 100"/>
          <p:cNvCxnSpPr/>
          <p:nvPr/>
        </p:nvCxnSpPr>
        <p:spPr>
          <a:xfrm flipH="1" flipV="1">
            <a:off x="5009045" y="2592941"/>
            <a:ext cx="368" cy="2077482"/>
          </a:xfrm>
          <a:prstGeom prst="line">
            <a:avLst/>
          </a:prstGeom>
          <a:noFill/>
          <a:ln w="9525" cap="flat" cmpd="sng" algn="ctr">
            <a:solidFill>
              <a:sysClr val="windowText" lastClr="000000"/>
            </a:solidFill>
            <a:prstDash val="dash"/>
          </a:ln>
          <a:effectLst/>
        </p:spPr>
      </p:cxnSp>
      <p:sp>
        <p:nvSpPr>
          <p:cNvPr id="102" name="TextBox 101"/>
          <p:cNvSpPr txBox="1"/>
          <p:nvPr/>
        </p:nvSpPr>
        <p:spPr>
          <a:xfrm>
            <a:off x="4368737" y="2262226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rPr>
              <a:t>w</a:t>
            </a:r>
            <a:r>
              <a:rPr kumimoji="0" lang="en-US" sz="1800" b="1" i="0" u="none" strike="noStrike" kern="1200" cap="none" spc="0" normalizeH="0" baseline="-25000" noProof="0" dirty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103" name="TextBox 102"/>
          <p:cNvSpPr txBox="1"/>
          <p:nvPr/>
        </p:nvSpPr>
        <p:spPr>
          <a:xfrm>
            <a:off x="4864037" y="2249526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F8804"/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rPr>
              <a:t>w</a:t>
            </a:r>
            <a:r>
              <a:rPr kumimoji="0" lang="en-US" sz="1800" b="1" i="0" u="none" strike="noStrike" kern="1200" cap="none" spc="0" normalizeH="0" baseline="-25000" noProof="0" dirty="0">
                <a:ln>
                  <a:noFill/>
                </a:ln>
                <a:solidFill>
                  <a:srgbClr val="5F8804"/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104" name="TextBox 103"/>
          <p:cNvSpPr txBox="1"/>
          <p:nvPr/>
        </p:nvSpPr>
        <p:spPr>
          <a:xfrm>
            <a:off x="957771" y="1841472"/>
            <a:ext cx="1826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rPr>
              <a:t>Fully Sync-SGD</a:t>
            </a:r>
          </a:p>
        </p:txBody>
      </p:sp>
      <p:sp>
        <p:nvSpPr>
          <p:cNvPr id="105" name="TextBox 104"/>
          <p:cNvSpPr txBox="1"/>
          <p:nvPr/>
        </p:nvSpPr>
        <p:spPr>
          <a:xfrm>
            <a:off x="3898226" y="1842214"/>
            <a:ext cx="15953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rPr>
              <a:t>K-sync SGD</a:t>
            </a:r>
          </a:p>
        </p:txBody>
      </p:sp>
      <p:sp>
        <p:nvSpPr>
          <p:cNvPr id="106" name="Right Arrow 105"/>
          <p:cNvSpPr/>
          <p:nvPr/>
        </p:nvSpPr>
        <p:spPr>
          <a:xfrm>
            <a:off x="6363450" y="3051811"/>
            <a:ext cx="939800" cy="441962"/>
          </a:xfrm>
          <a:prstGeom prst="rightArrow">
            <a:avLst/>
          </a:prstGeom>
          <a:solidFill>
            <a:srgbClr val="4F81BD">
              <a:lumMod val="75000"/>
              <a:alpha val="34000"/>
            </a:srgbClr>
          </a:solidFill>
          <a:ln w="25400" cap="flat" cmpd="sng" algn="ctr">
            <a:solidFill>
              <a:srgbClr val="4F81BD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-2500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Palatino" charset="0"/>
              <a:cs typeface="Arial" panose="020B0604020202020204" pitchFamily="34" charset="0"/>
            </a:endParaRPr>
          </a:p>
        </p:txBody>
      </p:sp>
      <p:sp>
        <p:nvSpPr>
          <p:cNvPr id="107" name="Right Arrow 106"/>
          <p:cNvSpPr/>
          <p:nvPr/>
        </p:nvSpPr>
        <p:spPr>
          <a:xfrm>
            <a:off x="6363451" y="3533400"/>
            <a:ext cx="428513" cy="450335"/>
          </a:xfrm>
          <a:prstGeom prst="rightArrow">
            <a:avLst/>
          </a:prstGeom>
          <a:solidFill>
            <a:srgbClr val="4F81BD">
              <a:lumMod val="75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Palatino" charset="0"/>
              <a:cs typeface="Arial" panose="020B0604020202020204" pitchFamily="34" charset="0"/>
            </a:endParaRPr>
          </a:p>
        </p:txBody>
      </p:sp>
      <p:sp>
        <p:nvSpPr>
          <p:cNvPr id="108" name="Right Arrow 107"/>
          <p:cNvSpPr/>
          <p:nvPr/>
        </p:nvSpPr>
        <p:spPr>
          <a:xfrm>
            <a:off x="6366357" y="4040130"/>
            <a:ext cx="936893" cy="444499"/>
          </a:xfrm>
          <a:prstGeom prst="rightArrow">
            <a:avLst/>
          </a:prstGeom>
          <a:solidFill>
            <a:srgbClr val="4F81BD">
              <a:lumMod val="75000"/>
              <a:alpha val="50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Palatino" charset="0"/>
              <a:cs typeface="Arial" panose="020B0604020202020204" pitchFamily="34" charset="0"/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5791950" y="3000239"/>
            <a:ext cx="397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rPr>
              <a:t>L</a:t>
            </a:r>
            <a:r>
              <a:rPr kumimoji="0" lang="en-US" sz="18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110" name="TextBox 109"/>
          <p:cNvSpPr txBox="1"/>
          <p:nvPr/>
        </p:nvSpPr>
        <p:spPr>
          <a:xfrm>
            <a:off x="5791950" y="3520185"/>
            <a:ext cx="397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rPr>
              <a:t>L</a:t>
            </a:r>
            <a:r>
              <a:rPr kumimoji="0" lang="en-US" sz="18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111" name="TextBox 110"/>
          <p:cNvSpPr txBox="1"/>
          <p:nvPr/>
        </p:nvSpPr>
        <p:spPr>
          <a:xfrm>
            <a:off x="5791950" y="4002269"/>
            <a:ext cx="397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rPr>
              <a:t>L</a:t>
            </a:r>
            <a:r>
              <a:rPr kumimoji="0" lang="en-US" sz="18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112" name="TextBox 111"/>
          <p:cNvSpPr txBox="1"/>
          <p:nvPr/>
        </p:nvSpPr>
        <p:spPr>
          <a:xfrm>
            <a:off x="5789709" y="2596379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rPr>
              <a:t>PS</a:t>
            </a:r>
            <a:endParaRPr kumimoji="0" lang="en-US" sz="1800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Palatino" charset="0"/>
              <a:cs typeface="Arial" panose="020B0604020202020204" pitchFamily="34" charset="0"/>
            </a:endParaRPr>
          </a:p>
        </p:txBody>
      </p:sp>
      <p:cxnSp>
        <p:nvCxnSpPr>
          <p:cNvPr id="113" name="Straight Connector 112"/>
          <p:cNvCxnSpPr>
            <a:stCxn id="114" idx="3"/>
          </p:cNvCxnSpPr>
          <p:nvPr/>
        </p:nvCxnSpPr>
        <p:spPr>
          <a:xfrm>
            <a:off x="6198795" y="2781045"/>
            <a:ext cx="2476055" cy="0"/>
          </a:xfrm>
          <a:prstGeom prst="line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headEnd type="none" w="med" len="med"/>
            <a:tailEnd type="arrow" w="med" len="med"/>
          </a:ln>
          <a:effectLst/>
        </p:spPr>
      </p:cxnSp>
      <p:cxnSp>
        <p:nvCxnSpPr>
          <p:cNvPr id="114" name="Straight Connector 113"/>
          <p:cNvCxnSpPr/>
          <p:nvPr/>
        </p:nvCxnSpPr>
        <p:spPr>
          <a:xfrm flipH="1" flipV="1">
            <a:off x="6358402" y="2596379"/>
            <a:ext cx="491" cy="2077482"/>
          </a:xfrm>
          <a:prstGeom prst="line">
            <a:avLst/>
          </a:prstGeom>
          <a:noFill/>
          <a:ln w="9525" cap="flat" cmpd="sng" algn="ctr">
            <a:solidFill>
              <a:sysClr val="windowText" lastClr="000000"/>
            </a:solidFill>
            <a:prstDash val="dash"/>
          </a:ln>
          <a:effectLst/>
        </p:spPr>
      </p:cxnSp>
      <p:sp>
        <p:nvSpPr>
          <p:cNvPr id="115" name="Right Arrow 114"/>
          <p:cNvSpPr/>
          <p:nvPr/>
        </p:nvSpPr>
        <p:spPr>
          <a:xfrm>
            <a:off x="7138150" y="3039371"/>
            <a:ext cx="617220" cy="480814"/>
          </a:xfrm>
          <a:prstGeom prst="rightArrow">
            <a:avLst/>
          </a:prstGeom>
          <a:solidFill>
            <a:srgbClr val="F79646">
              <a:lumMod val="75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Palatino" charset="0"/>
              <a:cs typeface="Arial" panose="020B0604020202020204" pitchFamily="34" charset="0"/>
            </a:endParaRPr>
          </a:p>
        </p:txBody>
      </p:sp>
      <p:sp>
        <p:nvSpPr>
          <p:cNvPr id="116" name="Right Arrow 115"/>
          <p:cNvSpPr/>
          <p:nvPr/>
        </p:nvSpPr>
        <p:spPr>
          <a:xfrm>
            <a:off x="7139421" y="3568961"/>
            <a:ext cx="417829" cy="433308"/>
          </a:xfrm>
          <a:prstGeom prst="rightArrow">
            <a:avLst/>
          </a:prstGeom>
          <a:solidFill>
            <a:srgbClr val="F79646">
              <a:lumMod val="75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Palatino" charset="0"/>
              <a:cs typeface="Arial" panose="020B0604020202020204" pitchFamily="34" charset="0"/>
            </a:endParaRPr>
          </a:p>
        </p:txBody>
      </p:sp>
      <p:sp>
        <p:nvSpPr>
          <p:cNvPr id="117" name="Right Arrow 116"/>
          <p:cNvSpPr/>
          <p:nvPr/>
        </p:nvSpPr>
        <p:spPr>
          <a:xfrm>
            <a:off x="7128330" y="4028698"/>
            <a:ext cx="749300" cy="467361"/>
          </a:xfrm>
          <a:prstGeom prst="rightArrow">
            <a:avLst/>
          </a:prstGeom>
          <a:solidFill>
            <a:srgbClr val="F79646">
              <a:lumMod val="75000"/>
              <a:alpha val="45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Palatino" charset="0"/>
              <a:cs typeface="Arial" panose="020B0604020202020204" pitchFamily="34" charset="0"/>
            </a:endParaRPr>
          </a:p>
        </p:txBody>
      </p:sp>
      <p:cxnSp>
        <p:nvCxnSpPr>
          <p:cNvPr id="118" name="Straight Connector 117"/>
          <p:cNvCxnSpPr/>
          <p:nvPr/>
        </p:nvCxnSpPr>
        <p:spPr>
          <a:xfrm flipH="1" flipV="1">
            <a:off x="7129629" y="2650665"/>
            <a:ext cx="491" cy="2077482"/>
          </a:xfrm>
          <a:prstGeom prst="line">
            <a:avLst/>
          </a:prstGeom>
          <a:noFill/>
          <a:ln w="9525" cap="flat" cmpd="sng" algn="ctr">
            <a:solidFill>
              <a:sysClr val="windowText" lastClr="000000"/>
            </a:solidFill>
            <a:prstDash val="dash"/>
          </a:ln>
          <a:effectLst/>
        </p:spPr>
      </p:cxnSp>
      <p:cxnSp>
        <p:nvCxnSpPr>
          <p:cNvPr id="119" name="Straight Connector 118"/>
          <p:cNvCxnSpPr/>
          <p:nvPr/>
        </p:nvCxnSpPr>
        <p:spPr>
          <a:xfrm flipH="1" flipV="1">
            <a:off x="7766752" y="2629397"/>
            <a:ext cx="491" cy="2077482"/>
          </a:xfrm>
          <a:prstGeom prst="line">
            <a:avLst/>
          </a:prstGeom>
          <a:noFill/>
          <a:ln w="9525" cap="flat" cmpd="sng" algn="ctr">
            <a:solidFill>
              <a:sysClr val="windowText" lastClr="000000"/>
            </a:solidFill>
            <a:prstDash val="dash"/>
          </a:ln>
          <a:effectLst/>
        </p:spPr>
      </p:cxnSp>
      <p:sp>
        <p:nvSpPr>
          <p:cNvPr id="120" name="Right Arrow 119"/>
          <p:cNvSpPr/>
          <p:nvPr/>
        </p:nvSpPr>
        <p:spPr>
          <a:xfrm>
            <a:off x="6799003" y="3553202"/>
            <a:ext cx="323634" cy="450335"/>
          </a:xfrm>
          <a:prstGeom prst="rightArrow">
            <a:avLst/>
          </a:prstGeom>
          <a:solidFill>
            <a:srgbClr val="4F81BD">
              <a:lumMod val="75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Palatino" charset="0"/>
              <a:cs typeface="Arial" panose="020B0604020202020204" pitchFamily="34" charset="0"/>
            </a:endParaRPr>
          </a:p>
        </p:txBody>
      </p:sp>
      <p:sp>
        <p:nvSpPr>
          <p:cNvPr id="121" name="TextBox 120"/>
          <p:cNvSpPr txBox="1"/>
          <p:nvPr/>
        </p:nvSpPr>
        <p:spPr>
          <a:xfrm>
            <a:off x="6164416" y="1841488"/>
            <a:ext cx="23070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rPr>
              <a:t>K-batch-sync SGD</a:t>
            </a:r>
          </a:p>
        </p:txBody>
      </p:sp>
      <p:sp>
        <p:nvSpPr>
          <p:cNvPr id="122" name="TextBox 121"/>
          <p:cNvSpPr txBox="1"/>
          <p:nvPr/>
        </p:nvSpPr>
        <p:spPr>
          <a:xfrm>
            <a:off x="6126771" y="2339321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F81BD">
                    <a:lumMod val="75000"/>
                  </a:srgbClr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rPr>
              <a:t>w</a:t>
            </a:r>
            <a:r>
              <a:rPr kumimoji="0" lang="en-US" sz="1800" b="1" i="0" u="none" strike="noStrike" kern="1200" cap="none" spc="0" normalizeH="0" baseline="-25000" noProof="0" dirty="0">
                <a:ln>
                  <a:noFill/>
                </a:ln>
                <a:solidFill>
                  <a:srgbClr val="4F81BD">
                    <a:lumMod val="75000"/>
                  </a:srgbClr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rPr>
              <a:t>0</a:t>
            </a:r>
          </a:p>
        </p:txBody>
      </p:sp>
      <p:sp>
        <p:nvSpPr>
          <p:cNvPr id="123" name="TextBox 122"/>
          <p:cNvSpPr txBox="1"/>
          <p:nvPr/>
        </p:nvSpPr>
        <p:spPr>
          <a:xfrm>
            <a:off x="6990371" y="2326621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rPr>
              <a:t>w</a:t>
            </a:r>
            <a:r>
              <a:rPr kumimoji="0" lang="en-US" sz="1800" b="1" i="0" u="none" strike="noStrike" kern="1200" cap="none" spc="0" normalizeH="0" baseline="-25000" noProof="0" dirty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124" name="TextBox 123"/>
          <p:cNvSpPr txBox="1"/>
          <p:nvPr/>
        </p:nvSpPr>
        <p:spPr>
          <a:xfrm>
            <a:off x="7561871" y="2339321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F8804"/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rPr>
              <a:t>w</a:t>
            </a:r>
            <a:r>
              <a:rPr kumimoji="0" lang="en-US" sz="1800" b="1" i="0" u="none" strike="noStrike" kern="1200" cap="none" spc="0" normalizeH="0" baseline="-25000" noProof="0" dirty="0">
                <a:ln>
                  <a:noFill/>
                </a:ln>
                <a:solidFill>
                  <a:srgbClr val="5F8804"/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125" name="Right Arrow 124"/>
          <p:cNvSpPr/>
          <p:nvPr/>
        </p:nvSpPr>
        <p:spPr>
          <a:xfrm>
            <a:off x="7572466" y="3561337"/>
            <a:ext cx="561000" cy="467361"/>
          </a:xfrm>
          <a:prstGeom prst="rightArrow">
            <a:avLst/>
          </a:prstGeom>
          <a:solidFill>
            <a:srgbClr val="F79646">
              <a:lumMod val="75000"/>
              <a:alpha val="45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Palatino" charset="0"/>
              <a:cs typeface="Arial" panose="020B0604020202020204" pitchFamily="34" charset="0"/>
            </a:endParaRPr>
          </a:p>
        </p:txBody>
      </p:sp>
      <p:sp>
        <p:nvSpPr>
          <p:cNvPr id="126" name="Right Arrow 125"/>
          <p:cNvSpPr/>
          <p:nvPr/>
        </p:nvSpPr>
        <p:spPr>
          <a:xfrm>
            <a:off x="7776032" y="3053732"/>
            <a:ext cx="357434" cy="486523"/>
          </a:xfrm>
          <a:prstGeom prst="rightArrow">
            <a:avLst/>
          </a:prstGeom>
          <a:solidFill>
            <a:srgbClr val="4BACC6">
              <a:lumMod val="75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Palatino" charset="0"/>
              <a:cs typeface="Arial" panose="020B0604020202020204" pitchFamily="34" charset="0"/>
            </a:endParaRPr>
          </a:p>
        </p:txBody>
      </p:sp>
      <p:sp>
        <p:nvSpPr>
          <p:cNvPr id="127" name="Right Arrow 126"/>
          <p:cNvSpPr/>
          <p:nvPr/>
        </p:nvSpPr>
        <p:spPr>
          <a:xfrm>
            <a:off x="7789367" y="3536559"/>
            <a:ext cx="746204" cy="508135"/>
          </a:xfrm>
          <a:prstGeom prst="rightArrow">
            <a:avLst/>
          </a:prstGeom>
          <a:solidFill>
            <a:srgbClr val="4BACC6">
              <a:lumMod val="75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Palatino" charset="0"/>
              <a:cs typeface="Arial" panose="020B0604020202020204" pitchFamily="34" charset="0"/>
            </a:endParaRPr>
          </a:p>
        </p:txBody>
      </p:sp>
      <p:sp>
        <p:nvSpPr>
          <p:cNvPr id="128" name="Rectangle 127"/>
          <p:cNvSpPr/>
          <p:nvPr/>
        </p:nvSpPr>
        <p:spPr>
          <a:xfrm>
            <a:off x="3035300" y="1951369"/>
            <a:ext cx="5887636" cy="2776777"/>
          </a:xfrm>
          <a:prstGeom prst="rect">
            <a:avLst/>
          </a:prstGeom>
          <a:solidFill>
            <a:srgbClr val="FFFFFF">
              <a:alpha val="83000"/>
            </a:srgbClr>
          </a:solidFill>
          <a:ln w="9525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Arial" panose="020B0604020202020204" pitchFamily="34" charset="0"/>
            </a:endParaRPr>
          </a:p>
        </p:txBody>
      </p:sp>
      <p:sp>
        <p:nvSpPr>
          <p:cNvPr id="129" name="Content Placeholder 2"/>
          <p:cNvSpPr txBox="1">
            <a:spLocks/>
          </p:cNvSpPr>
          <p:nvPr/>
        </p:nvSpPr>
        <p:spPr>
          <a:xfrm>
            <a:off x="-268019" y="5013176"/>
            <a:ext cx="9322637" cy="64807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Fully Sync-SGD: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we wait for all learners to complete computation. 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Once one step is complete, model weights are then combined and distributed to all learners, and the next batch of training begins. 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Inefficient: learners are idle for most of the time</a:t>
            </a:r>
          </a:p>
        </p:txBody>
      </p:sp>
      <p:sp>
        <p:nvSpPr>
          <p:cNvPr id="130" name="TextBox 129"/>
          <p:cNvSpPr txBox="1"/>
          <p:nvPr/>
        </p:nvSpPr>
        <p:spPr>
          <a:xfrm>
            <a:off x="7164288" y="6021288"/>
            <a:ext cx="22322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75000"/>
                  </a:srgbClr>
                </a:solidFill>
                <a:effectLst/>
                <a:uLnTx/>
                <a:uFillTx/>
                <a:cs typeface="Arial" panose="020B0604020202020204" pitchFamily="34" charset="0"/>
              </a:rPr>
              <a:t>https://arxiv.org/abs/1803.01113</a:t>
            </a:r>
          </a:p>
        </p:txBody>
      </p:sp>
    </p:spTree>
    <p:extLst>
      <p:ext uri="{BB962C8B-B14F-4D97-AF65-F5344CB8AC3E}">
        <p14:creationId xmlns:p14="http://schemas.microsoft.com/office/powerpoint/2010/main" val="2957630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 animBg="1"/>
      <p:bldP spid="71" grpId="0" animBg="1"/>
      <p:bldP spid="72" grpId="0" animBg="1"/>
      <p:bldP spid="79" grpId="0" animBg="1"/>
      <p:bldP spid="80" grpId="0" animBg="1"/>
      <p:bldP spid="81" grpId="0" animBg="1"/>
      <p:bldP spid="85" grpId="0"/>
      <p:bldP spid="8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/>
          <p:cNvSpPr txBox="1">
            <a:spLocks/>
          </p:cNvSpPr>
          <p:nvPr/>
        </p:nvSpPr>
        <p:spPr>
          <a:xfrm>
            <a:off x="179512" y="216694"/>
            <a:ext cx="8569325" cy="647700"/>
          </a:xfrm>
          <a:prstGeom prst="rect">
            <a:avLst/>
          </a:prstGeom>
        </p:spPr>
        <p:txBody>
          <a:bodyPr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0" cap="none" spc="0" normalizeH="0" baseline="0" noProof="0" dirty="0">
                <a:ln>
                  <a:noFill/>
                </a:ln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Expected Runtime of SGD Variants</a:t>
            </a:r>
          </a:p>
        </p:txBody>
      </p:sp>
      <p:sp>
        <p:nvSpPr>
          <p:cNvPr id="16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8DB6C6F-0628-4C19-B82B-0A70C98E2BD2}" type="datetime1">
              <a:rPr kumimoji="0" lang="fr-FR" sz="8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27/05/2024</a:t>
            </a:fld>
            <a:endParaRPr kumimoji="0" lang="fr-FR" sz="800" b="0" i="0" u="none" strike="noStrike" kern="1200" cap="none" spc="0" normalizeH="0" baseline="0" noProof="0" dirty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4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Eurostile LT Std"/>
              </a:defRPr>
            </a:lvl1pPr>
            <a:lvl2pPr marL="742950" indent="-28575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Eurostile LT Std"/>
              </a:defRPr>
            </a:lvl2pPr>
            <a:lvl3pPr marL="1143000" indent="-22860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Eurostile LT Std"/>
              </a:defRPr>
            </a:lvl3pPr>
            <a:lvl4pPr marL="1600200" indent="-228600">
              <a:spcBef>
                <a:spcPct val="20000"/>
              </a:spcBef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Eurostile LT Std"/>
              </a:defRPr>
            </a:lvl4pPr>
            <a:lvl5pPr marL="2057400" indent="-228600">
              <a:spcBef>
                <a:spcPct val="20000"/>
              </a:spcBef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- p </a:t>
            </a:r>
            <a:fld id="{F3B5A460-63E2-4D8D-9EC8-3099D4BDFCB9}" type="slidenum">
              <a:rPr kumimoji="0" lang="fr-FR" alt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r>
              <a:rPr kumimoji="0" lang="fr-F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8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MALCOM Course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3545783" y="1222823"/>
            <a:ext cx="21868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 panose="020B0604020202020204" pitchFamily="34" charset="0"/>
              </a:rPr>
              <a:t>Sync variants</a:t>
            </a:r>
          </a:p>
        </p:txBody>
      </p:sp>
      <p:sp>
        <p:nvSpPr>
          <p:cNvPr id="63" name="Right Arrow 62"/>
          <p:cNvSpPr/>
          <p:nvPr/>
        </p:nvSpPr>
        <p:spPr>
          <a:xfrm>
            <a:off x="1169767" y="3013341"/>
            <a:ext cx="704850" cy="441962"/>
          </a:xfrm>
          <a:prstGeom prst="rightArrow">
            <a:avLst/>
          </a:prstGeom>
          <a:solidFill>
            <a:srgbClr val="4F81BD">
              <a:lumMod val="75000"/>
            </a:srgbClr>
          </a:solidFill>
          <a:ln w="25400" cap="flat" cmpd="sng" algn="ctr">
            <a:solidFill>
              <a:srgbClr val="4F81BD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-2500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Palatino" charset="0"/>
              <a:cs typeface="Arial" panose="020B0604020202020204" pitchFamily="34" charset="0"/>
            </a:endParaRPr>
          </a:p>
        </p:txBody>
      </p:sp>
      <p:sp>
        <p:nvSpPr>
          <p:cNvPr id="64" name="Right Arrow 63"/>
          <p:cNvSpPr/>
          <p:nvPr/>
        </p:nvSpPr>
        <p:spPr>
          <a:xfrm>
            <a:off x="1169768" y="3494931"/>
            <a:ext cx="342900" cy="450335"/>
          </a:xfrm>
          <a:prstGeom prst="rightArrow">
            <a:avLst/>
          </a:prstGeom>
          <a:solidFill>
            <a:srgbClr val="4F81BD">
              <a:lumMod val="75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Palatino" charset="0"/>
              <a:cs typeface="Arial" panose="020B0604020202020204" pitchFamily="34" charset="0"/>
            </a:endParaRPr>
          </a:p>
        </p:txBody>
      </p:sp>
      <p:sp>
        <p:nvSpPr>
          <p:cNvPr id="65" name="Right Arrow 64"/>
          <p:cNvSpPr/>
          <p:nvPr/>
        </p:nvSpPr>
        <p:spPr>
          <a:xfrm>
            <a:off x="1171948" y="4001661"/>
            <a:ext cx="576589" cy="444499"/>
          </a:xfrm>
          <a:prstGeom prst="rightArrow">
            <a:avLst/>
          </a:prstGeom>
          <a:solidFill>
            <a:srgbClr val="4F81BD">
              <a:lumMod val="75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Palatino" charset="0"/>
              <a:cs typeface="Arial" panose="020B0604020202020204" pitchFamily="34" charset="0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741142" y="2961769"/>
            <a:ext cx="397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rPr>
              <a:t>L</a:t>
            </a:r>
            <a:r>
              <a:rPr kumimoji="0" lang="en-US" sz="18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741142" y="3481715"/>
            <a:ext cx="397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rPr>
              <a:t>L</a:t>
            </a:r>
            <a:r>
              <a:rPr kumimoji="0" lang="en-US" sz="18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741142" y="3963800"/>
            <a:ext cx="397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rPr>
              <a:t>L</a:t>
            </a:r>
            <a:r>
              <a:rPr kumimoji="0" lang="en-US" sz="18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739461" y="2557910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 panose="020B0604020202020204" pitchFamily="34" charset="0"/>
              </a:rPr>
              <a:t>PS</a:t>
            </a:r>
            <a:endParaRPr kumimoji="0" lang="en-US" sz="1800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Arial" panose="020B0604020202020204" pitchFamily="34" charset="0"/>
            </a:endParaRPr>
          </a:p>
        </p:txBody>
      </p:sp>
      <p:cxnSp>
        <p:nvCxnSpPr>
          <p:cNvPr id="70" name="Straight Connector 69"/>
          <p:cNvCxnSpPr>
            <a:stCxn id="69" idx="3"/>
          </p:cNvCxnSpPr>
          <p:nvPr/>
        </p:nvCxnSpPr>
        <p:spPr>
          <a:xfrm>
            <a:off x="1231904" y="2742576"/>
            <a:ext cx="1478903" cy="24984"/>
          </a:xfrm>
          <a:prstGeom prst="line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headEnd type="none" w="med" len="med"/>
            <a:tailEnd type="arrow" w="med" len="med"/>
          </a:ln>
          <a:effectLst/>
        </p:spPr>
      </p:cxnSp>
      <p:cxnSp>
        <p:nvCxnSpPr>
          <p:cNvPr id="71" name="Straight Connector 70"/>
          <p:cNvCxnSpPr/>
          <p:nvPr/>
        </p:nvCxnSpPr>
        <p:spPr>
          <a:xfrm flipH="1" flipV="1">
            <a:off x="1165982" y="2557909"/>
            <a:ext cx="368" cy="2077482"/>
          </a:xfrm>
          <a:prstGeom prst="line">
            <a:avLst/>
          </a:prstGeom>
          <a:noFill/>
          <a:ln w="9525" cap="flat" cmpd="sng" algn="ctr">
            <a:solidFill>
              <a:sysClr val="windowText" lastClr="000000"/>
            </a:solidFill>
            <a:prstDash val="dash"/>
          </a:ln>
          <a:effectLst/>
        </p:spPr>
      </p:cxnSp>
      <p:sp>
        <p:nvSpPr>
          <p:cNvPr id="72" name="Right Arrow 71"/>
          <p:cNvSpPr/>
          <p:nvPr/>
        </p:nvSpPr>
        <p:spPr>
          <a:xfrm>
            <a:off x="1884474" y="3000901"/>
            <a:ext cx="462915" cy="480814"/>
          </a:xfrm>
          <a:prstGeom prst="rightArrow">
            <a:avLst/>
          </a:prstGeom>
          <a:solidFill>
            <a:srgbClr val="F79646">
              <a:lumMod val="75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Palatino" charset="0"/>
              <a:cs typeface="Arial" panose="020B0604020202020204" pitchFamily="34" charset="0"/>
            </a:endParaRPr>
          </a:p>
        </p:txBody>
      </p:sp>
      <p:sp>
        <p:nvSpPr>
          <p:cNvPr id="73" name="Right Arrow 72"/>
          <p:cNvSpPr/>
          <p:nvPr/>
        </p:nvSpPr>
        <p:spPr>
          <a:xfrm>
            <a:off x="1866046" y="3530491"/>
            <a:ext cx="313372" cy="433308"/>
          </a:xfrm>
          <a:prstGeom prst="rightArrow">
            <a:avLst/>
          </a:prstGeom>
          <a:solidFill>
            <a:srgbClr val="F79646">
              <a:lumMod val="75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Palatino" charset="0"/>
              <a:cs typeface="Arial" panose="020B0604020202020204" pitchFamily="34" charset="0"/>
            </a:endParaRPr>
          </a:p>
        </p:txBody>
      </p:sp>
      <p:sp>
        <p:nvSpPr>
          <p:cNvPr id="74" name="Right Arrow 73"/>
          <p:cNvSpPr/>
          <p:nvPr/>
        </p:nvSpPr>
        <p:spPr>
          <a:xfrm>
            <a:off x="1876777" y="3990229"/>
            <a:ext cx="561975" cy="467361"/>
          </a:xfrm>
          <a:prstGeom prst="rightArrow">
            <a:avLst/>
          </a:prstGeom>
          <a:solidFill>
            <a:srgbClr val="F79646">
              <a:lumMod val="75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Palatino" charset="0"/>
              <a:cs typeface="Arial" panose="020B0604020202020204" pitchFamily="34" charset="0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1039883" y="2248784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F81BD">
                    <a:lumMod val="75000"/>
                  </a:srgbClr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rPr>
              <a:t>w</a:t>
            </a:r>
            <a:r>
              <a:rPr kumimoji="0" lang="en-US" sz="1800" b="1" i="0" u="none" strike="noStrike" kern="1200" cap="none" spc="0" normalizeH="0" baseline="-25000" noProof="0" dirty="0">
                <a:ln>
                  <a:noFill/>
                </a:ln>
                <a:solidFill>
                  <a:srgbClr val="4F81BD">
                    <a:lumMod val="75000"/>
                  </a:srgbClr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rPr>
              <a:t>0</a:t>
            </a:r>
          </a:p>
        </p:txBody>
      </p:sp>
      <p:cxnSp>
        <p:nvCxnSpPr>
          <p:cNvPr id="76" name="Straight Connector 75"/>
          <p:cNvCxnSpPr/>
          <p:nvPr/>
        </p:nvCxnSpPr>
        <p:spPr>
          <a:xfrm flipH="1" flipV="1">
            <a:off x="1877807" y="2589659"/>
            <a:ext cx="368" cy="2077482"/>
          </a:xfrm>
          <a:prstGeom prst="line">
            <a:avLst/>
          </a:prstGeom>
          <a:noFill/>
          <a:ln w="9525" cap="flat" cmpd="sng" algn="ctr">
            <a:solidFill>
              <a:sysClr val="windowText" lastClr="000000"/>
            </a:solidFill>
            <a:prstDash val="dash"/>
          </a:ln>
          <a:effectLst/>
        </p:spPr>
      </p:cxnSp>
      <p:cxnSp>
        <p:nvCxnSpPr>
          <p:cNvPr id="77" name="Straight Connector 76"/>
          <p:cNvCxnSpPr/>
          <p:nvPr/>
        </p:nvCxnSpPr>
        <p:spPr>
          <a:xfrm flipH="1" flipV="1">
            <a:off x="2442191" y="2592199"/>
            <a:ext cx="368" cy="2077482"/>
          </a:xfrm>
          <a:prstGeom prst="line">
            <a:avLst/>
          </a:prstGeom>
          <a:noFill/>
          <a:ln w="9525" cap="flat" cmpd="sng" algn="ctr">
            <a:solidFill>
              <a:sysClr val="windowText" lastClr="000000"/>
            </a:solidFill>
            <a:prstDash val="dash"/>
          </a:ln>
          <a:effectLst/>
        </p:spPr>
      </p:cxnSp>
      <p:sp>
        <p:nvSpPr>
          <p:cNvPr id="78" name="TextBox 77"/>
          <p:cNvSpPr txBox="1"/>
          <p:nvPr/>
        </p:nvSpPr>
        <p:spPr>
          <a:xfrm>
            <a:off x="1716158" y="2261484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rPr>
              <a:t>w</a:t>
            </a:r>
            <a:r>
              <a:rPr kumimoji="0" lang="en-US" sz="1800" b="1" i="0" u="none" strike="noStrike" kern="1200" cap="none" spc="0" normalizeH="0" baseline="-25000" noProof="0" dirty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2278133" y="2248784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F8804"/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rPr>
              <a:t>w</a:t>
            </a:r>
            <a:r>
              <a:rPr kumimoji="0" lang="en-US" sz="1800" b="1" i="0" u="none" strike="noStrike" kern="1200" cap="none" spc="0" normalizeH="0" baseline="-25000" noProof="0" dirty="0">
                <a:ln>
                  <a:noFill/>
                </a:ln>
                <a:solidFill>
                  <a:srgbClr val="5F8804"/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80" name="Right Arrow 79"/>
          <p:cNvSpPr/>
          <p:nvPr/>
        </p:nvSpPr>
        <p:spPr>
          <a:xfrm>
            <a:off x="3946171" y="3014083"/>
            <a:ext cx="704850" cy="441962"/>
          </a:xfrm>
          <a:prstGeom prst="rightArrow">
            <a:avLst/>
          </a:prstGeom>
          <a:solidFill>
            <a:srgbClr val="4F81BD">
              <a:lumMod val="75000"/>
            </a:srgbClr>
          </a:solidFill>
          <a:ln w="25400" cap="flat" cmpd="sng" algn="ctr">
            <a:solidFill>
              <a:srgbClr val="4F81BD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-2500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Palatino" charset="0"/>
              <a:cs typeface="Arial" panose="020B0604020202020204" pitchFamily="34" charset="0"/>
            </a:endParaRPr>
          </a:p>
        </p:txBody>
      </p:sp>
      <p:sp>
        <p:nvSpPr>
          <p:cNvPr id="81" name="Right Arrow 80"/>
          <p:cNvSpPr/>
          <p:nvPr/>
        </p:nvSpPr>
        <p:spPr>
          <a:xfrm>
            <a:off x="3946172" y="3495673"/>
            <a:ext cx="342900" cy="450335"/>
          </a:xfrm>
          <a:prstGeom prst="rightArrow">
            <a:avLst/>
          </a:prstGeom>
          <a:solidFill>
            <a:srgbClr val="4F81BD">
              <a:lumMod val="75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Palatino" charset="0"/>
              <a:cs typeface="Arial" panose="020B0604020202020204" pitchFamily="34" charset="0"/>
            </a:endParaRPr>
          </a:p>
        </p:txBody>
      </p:sp>
      <p:sp>
        <p:nvSpPr>
          <p:cNvPr id="82" name="Right Arrow 81"/>
          <p:cNvSpPr/>
          <p:nvPr/>
        </p:nvSpPr>
        <p:spPr>
          <a:xfrm>
            <a:off x="3948352" y="4002403"/>
            <a:ext cx="576589" cy="444499"/>
          </a:xfrm>
          <a:prstGeom prst="rightArrow">
            <a:avLst/>
          </a:prstGeom>
          <a:solidFill>
            <a:srgbClr val="4F81BD">
              <a:lumMod val="75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Palatino" charset="0"/>
              <a:cs typeface="Arial" panose="020B0604020202020204" pitchFamily="34" charset="0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3443566" y="2962512"/>
            <a:ext cx="397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rPr>
              <a:t>L</a:t>
            </a:r>
            <a:r>
              <a:rPr kumimoji="0" lang="en-US" sz="18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3443566" y="3482458"/>
            <a:ext cx="397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rPr>
              <a:t>L</a:t>
            </a:r>
            <a:r>
              <a:rPr kumimoji="0" lang="en-US" sz="18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85" name="TextBox 84"/>
          <p:cNvSpPr txBox="1"/>
          <p:nvPr/>
        </p:nvSpPr>
        <p:spPr>
          <a:xfrm>
            <a:off x="3443566" y="3964542"/>
            <a:ext cx="397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rPr>
              <a:t>L</a:t>
            </a:r>
            <a:r>
              <a:rPr kumimoji="0" lang="en-US" sz="18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3441886" y="2558652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rPr>
              <a:t>PS</a:t>
            </a:r>
            <a:endParaRPr kumimoji="0" lang="en-US" sz="1800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Palatino" charset="0"/>
              <a:cs typeface="Arial" panose="020B0604020202020204" pitchFamily="34" charset="0"/>
            </a:endParaRPr>
          </a:p>
        </p:txBody>
      </p:sp>
      <p:cxnSp>
        <p:nvCxnSpPr>
          <p:cNvPr id="87" name="Straight Connector 86"/>
          <p:cNvCxnSpPr>
            <a:stCxn id="86" idx="3"/>
          </p:cNvCxnSpPr>
          <p:nvPr/>
        </p:nvCxnSpPr>
        <p:spPr>
          <a:xfrm>
            <a:off x="3934329" y="2743318"/>
            <a:ext cx="1319465" cy="26224"/>
          </a:xfrm>
          <a:prstGeom prst="line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headEnd type="none" w="med" len="med"/>
            <a:tailEnd type="arrow" w="med" len="med"/>
          </a:ln>
          <a:effectLst/>
        </p:spPr>
      </p:cxnSp>
      <p:cxnSp>
        <p:nvCxnSpPr>
          <p:cNvPr id="88" name="Straight Connector 87"/>
          <p:cNvCxnSpPr/>
          <p:nvPr/>
        </p:nvCxnSpPr>
        <p:spPr>
          <a:xfrm flipH="1" flipV="1">
            <a:off x="3930056" y="2558651"/>
            <a:ext cx="368" cy="2077482"/>
          </a:xfrm>
          <a:prstGeom prst="line">
            <a:avLst/>
          </a:prstGeom>
          <a:noFill/>
          <a:ln w="9525" cap="flat" cmpd="sng" algn="ctr">
            <a:solidFill>
              <a:sysClr val="windowText" lastClr="000000"/>
            </a:solidFill>
            <a:prstDash val="dash"/>
          </a:ln>
          <a:effectLst/>
        </p:spPr>
      </p:cxnSp>
      <p:sp>
        <p:nvSpPr>
          <p:cNvPr id="89" name="TextBox 88"/>
          <p:cNvSpPr txBox="1"/>
          <p:nvPr/>
        </p:nvSpPr>
        <p:spPr>
          <a:xfrm>
            <a:off x="3816287" y="2249526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F81BD">
                    <a:lumMod val="75000"/>
                  </a:srgbClr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rPr>
              <a:t>w</a:t>
            </a:r>
            <a:r>
              <a:rPr kumimoji="0" lang="en-US" sz="1800" b="1" i="0" u="none" strike="noStrike" kern="1200" cap="none" spc="0" normalizeH="0" baseline="-25000" noProof="0" dirty="0">
                <a:ln>
                  <a:noFill/>
                </a:ln>
                <a:solidFill>
                  <a:srgbClr val="4F81BD">
                    <a:lumMod val="75000"/>
                  </a:srgbClr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rPr>
              <a:t>0</a:t>
            </a:r>
          </a:p>
        </p:txBody>
      </p:sp>
      <p:sp>
        <p:nvSpPr>
          <p:cNvPr id="90" name="TextBox 89"/>
          <p:cNvSpPr txBox="1"/>
          <p:nvPr/>
        </p:nvSpPr>
        <p:spPr>
          <a:xfrm>
            <a:off x="957771" y="1841472"/>
            <a:ext cx="20104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rPr>
              <a:t>Fully Sync-SGD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3898226" y="1842214"/>
            <a:ext cx="15953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rPr>
              <a:t>K-sync SGD</a:t>
            </a:r>
          </a:p>
        </p:txBody>
      </p:sp>
      <p:sp>
        <p:nvSpPr>
          <p:cNvPr id="92" name="Right Arrow 91"/>
          <p:cNvSpPr/>
          <p:nvPr/>
        </p:nvSpPr>
        <p:spPr>
          <a:xfrm>
            <a:off x="6363450" y="3051811"/>
            <a:ext cx="939800" cy="441962"/>
          </a:xfrm>
          <a:prstGeom prst="rightArrow">
            <a:avLst/>
          </a:prstGeom>
          <a:solidFill>
            <a:srgbClr val="4F81BD">
              <a:lumMod val="75000"/>
              <a:alpha val="34000"/>
            </a:srgbClr>
          </a:solidFill>
          <a:ln w="25400" cap="flat" cmpd="sng" algn="ctr">
            <a:solidFill>
              <a:srgbClr val="4F81BD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-2500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Palatino" charset="0"/>
              <a:cs typeface="Arial" panose="020B0604020202020204" pitchFamily="34" charset="0"/>
            </a:endParaRPr>
          </a:p>
        </p:txBody>
      </p:sp>
      <p:sp>
        <p:nvSpPr>
          <p:cNvPr id="93" name="Right Arrow 92"/>
          <p:cNvSpPr/>
          <p:nvPr/>
        </p:nvSpPr>
        <p:spPr>
          <a:xfrm>
            <a:off x="6363451" y="3533400"/>
            <a:ext cx="428513" cy="450335"/>
          </a:xfrm>
          <a:prstGeom prst="rightArrow">
            <a:avLst/>
          </a:prstGeom>
          <a:solidFill>
            <a:srgbClr val="4F81BD">
              <a:lumMod val="75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Palatino" charset="0"/>
              <a:cs typeface="Arial" panose="020B0604020202020204" pitchFamily="34" charset="0"/>
            </a:endParaRPr>
          </a:p>
        </p:txBody>
      </p:sp>
      <p:sp>
        <p:nvSpPr>
          <p:cNvPr id="94" name="Right Arrow 93"/>
          <p:cNvSpPr/>
          <p:nvPr/>
        </p:nvSpPr>
        <p:spPr>
          <a:xfrm>
            <a:off x="6366357" y="4040130"/>
            <a:ext cx="936893" cy="444499"/>
          </a:xfrm>
          <a:prstGeom prst="rightArrow">
            <a:avLst/>
          </a:prstGeom>
          <a:solidFill>
            <a:srgbClr val="4F81BD">
              <a:lumMod val="75000"/>
              <a:alpha val="50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Palatino" charset="0"/>
              <a:cs typeface="Arial" panose="020B0604020202020204" pitchFamily="34" charset="0"/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5791950" y="3000239"/>
            <a:ext cx="397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rPr>
              <a:t>L</a:t>
            </a:r>
            <a:r>
              <a:rPr kumimoji="0" lang="en-US" sz="18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5791950" y="3520185"/>
            <a:ext cx="397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rPr>
              <a:t>L</a:t>
            </a:r>
            <a:r>
              <a:rPr kumimoji="0" lang="en-US" sz="18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97" name="TextBox 96"/>
          <p:cNvSpPr txBox="1"/>
          <p:nvPr/>
        </p:nvSpPr>
        <p:spPr>
          <a:xfrm>
            <a:off x="5791950" y="4002269"/>
            <a:ext cx="397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rPr>
              <a:t>L</a:t>
            </a:r>
            <a:r>
              <a:rPr kumimoji="0" lang="en-US" sz="18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98" name="TextBox 97"/>
          <p:cNvSpPr txBox="1"/>
          <p:nvPr/>
        </p:nvSpPr>
        <p:spPr>
          <a:xfrm>
            <a:off x="5789709" y="2596379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rPr>
              <a:t>PS</a:t>
            </a:r>
            <a:endParaRPr kumimoji="0" lang="en-US" sz="1800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Palatino" charset="0"/>
              <a:cs typeface="Arial" panose="020B0604020202020204" pitchFamily="34" charset="0"/>
            </a:endParaRPr>
          </a:p>
        </p:txBody>
      </p:sp>
      <p:cxnSp>
        <p:nvCxnSpPr>
          <p:cNvPr id="99" name="Straight Connector 98"/>
          <p:cNvCxnSpPr>
            <a:stCxn id="100" idx="3"/>
          </p:cNvCxnSpPr>
          <p:nvPr/>
        </p:nvCxnSpPr>
        <p:spPr>
          <a:xfrm>
            <a:off x="6198795" y="2781045"/>
            <a:ext cx="2476055" cy="0"/>
          </a:xfrm>
          <a:prstGeom prst="line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headEnd type="none" w="med" len="med"/>
            <a:tailEnd type="arrow" w="med" len="med"/>
          </a:ln>
          <a:effectLst/>
        </p:spPr>
      </p:cxnSp>
      <p:cxnSp>
        <p:nvCxnSpPr>
          <p:cNvPr id="100" name="Straight Connector 99"/>
          <p:cNvCxnSpPr/>
          <p:nvPr/>
        </p:nvCxnSpPr>
        <p:spPr>
          <a:xfrm flipH="1" flipV="1">
            <a:off x="6358402" y="2596379"/>
            <a:ext cx="491" cy="2077482"/>
          </a:xfrm>
          <a:prstGeom prst="line">
            <a:avLst/>
          </a:prstGeom>
          <a:noFill/>
          <a:ln w="9525" cap="flat" cmpd="sng" algn="ctr">
            <a:solidFill>
              <a:sysClr val="windowText" lastClr="000000"/>
            </a:solidFill>
            <a:prstDash val="dash"/>
          </a:ln>
          <a:effectLst/>
        </p:spPr>
      </p:cxnSp>
      <p:sp>
        <p:nvSpPr>
          <p:cNvPr id="101" name="Right Arrow 100"/>
          <p:cNvSpPr/>
          <p:nvPr/>
        </p:nvSpPr>
        <p:spPr>
          <a:xfrm>
            <a:off x="7138150" y="3039371"/>
            <a:ext cx="617220" cy="480814"/>
          </a:xfrm>
          <a:prstGeom prst="rightArrow">
            <a:avLst/>
          </a:prstGeom>
          <a:solidFill>
            <a:srgbClr val="F79646">
              <a:lumMod val="75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Palatino" charset="0"/>
              <a:cs typeface="Arial" panose="020B0604020202020204" pitchFamily="34" charset="0"/>
            </a:endParaRPr>
          </a:p>
        </p:txBody>
      </p:sp>
      <p:sp>
        <p:nvSpPr>
          <p:cNvPr id="102" name="Right Arrow 101"/>
          <p:cNvSpPr/>
          <p:nvPr/>
        </p:nvSpPr>
        <p:spPr>
          <a:xfrm>
            <a:off x="7139421" y="3568961"/>
            <a:ext cx="417829" cy="433308"/>
          </a:xfrm>
          <a:prstGeom prst="rightArrow">
            <a:avLst/>
          </a:prstGeom>
          <a:solidFill>
            <a:srgbClr val="F79646">
              <a:lumMod val="75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Palatino" charset="0"/>
              <a:cs typeface="Arial" panose="020B0604020202020204" pitchFamily="34" charset="0"/>
            </a:endParaRPr>
          </a:p>
        </p:txBody>
      </p:sp>
      <p:sp>
        <p:nvSpPr>
          <p:cNvPr id="103" name="Right Arrow 102"/>
          <p:cNvSpPr/>
          <p:nvPr/>
        </p:nvSpPr>
        <p:spPr>
          <a:xfrm>
            <a:off x="7128330" y="4028698"/>
            <a:ext cx="749300" cy="467361"/>
          </a:xfrm>
          <a:prstGeom prst="rightArrow">
            <a:avLst/>
          </a:prstGeom>
          <a:solidFill>
            <a:srgbClr val="F79646">
              <a:lumMod val="75000"/>
              <a:alpha val="45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Palatino" charset="0"/>
              <a:cs typeface="Arial" panose="020B0604020202020204" pitchFamily="34" charset="0"/>
            </a:endParaRPr>
          </a:p>
        </p:txBody>
      </p:sp>
      <p:cxnSp>
        <p:nvCxnSpPr>
          <p:cNvPr id="104" name="Straight Connector 103"/>
          <p:cNvCxnSpPr/>
          <p:nvPr/>
        </p:nvCxnSpPr>
        <p:spPr>
          <a:xfrm flipH="1" flipV="1">
            <a:off x="7129629" y="2650665"/>
            <a:ext cx="491" cy="2077482"/>
          </a:xfrm>
          <a:prstGeom prst="line">
            <a:avLst/>
          </a:prstGeom>
          <a:noFill/>
          <a:ln w="9525" cap="flat" cmpd="sng" algn="ctr">
            <a:solidFill>
              <a:sysClr val="windowText" lastClr="000000"/>
            </a:solidFill>
            <a:prstDash val="dash"/>
          </a:ln>
          <a:effectLst/>
        </p:spPr>
      </p:cxnSp>
      <p:cxnSp>
        <p:nvCxnSpPr>
          <p:cNvPr id="105" name="Straight Connector 104"/>
          <p:cNvCxnSpPr/>
          <p:nvPr/>
        </p:nvCxnSpPr>
        <p:spPr>
          <a:xfrm flipH="1" flipV="1">
            <a:off x="7766752" y="2629397"/>
            <a:ext cx="491" cy="2077482"/>
          </a:xfrm>
          <a:prstGeom prst="line">
            <a:avLst/>
          </a:prstGeom>
          <a:noFill/>
          <a:ln w="9525" cap="flat" cmpd="sng" algn="ctr">
            <a:solidFill>
              <a:sysClr val="windowText" lastClr="000000"/>
            </a:solidFill>
            <a:prstDash val="dash"/>
          </a:ln>
          <a:effectLst/>
        </p:spPr>
      </p:cxnSp>
      <p:sp>
        <p:nvSpPr>
          <p:cNvPr id="106" name="Right Arrow 105"/>
          <p:cNvSpPr/>
          <p:nvPr/>
        </p:nvSpPr>
        <p:spPr>
          <a:xfrm>
            <a:off x="6799003" y="3553202"/>
            <a:ext cx="323634" cy="450335"/>
          </a:xfrm>
          <a:prstGeom prst="rightArrow">
            <a:avLst/>
          </a:prstGeom>
          <a:solidFill>
            <a:srgbClr val="4F81BD">
              <a:lumMod val="75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Palatino" charset="0"/>
              <a:cs typeface="Arial" panose="020B0604020202020204" pitchFamily="34" charset="0"/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6164416" y="1841488"/>
            <a:ext cx="23070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rPr>
              <a:t>K-batch-sync SGD</a:t>
            </a:r>
          </a:p>
        </p:txBody>
      </p:sp>
      <p:sp>
        <p:nvSpPr>
          <p:cNvPr id="108" name="TextBox 107"/>
          <p:cNvSpPr txBox="1"/>
          <p:nvPr/>
        </p:nvSpPr>
        <p:spPr>
          <a:xfrm>
            <a:off x="6126771" y="2339321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F81BD">
                    <a:lumMod val="75000"/>
                  </a:srgbClr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rPr>
              <a:t>w</a:t>
            </a:r>
            <a:r>
              <a:rPr kumimoji="0" lang="en-US" sz="1800" b="1" i="0" u="none" strike="noStrike" kern="1200" cap="none" spc="0" normalizeH="0" baseline="-25000" noProof="0" dirty="0">
                <a:ln>
                  <a:noFill/>
                </a:ln>
                <a:solidFill>
                  <a:srgbClr val="4F81BD">
                    <a:lumMod val="75000"/>
                  </a:srgbClr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rPr>
              <a:t>0</a:t>
            </a:r>
          </a:p>
        </p:txBody>
      </p:sp>
      <p:sp>
        <p:nvSpPr>
          <p:cNvPr id="109" name="TextBox 108"/>
          <p:cNvSpPr txBox="1"/>
          <p:nvPr/>
        </p:nvSpPr>
        <p:spPr>
          <a:xfrm>
            <a:off x="6990371" y="2326621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rPr>
              <a:t>w</a:t>
            </a:r>
            <a:r>
              <a:rPr kumimoji="0" lang="en-US" sz="1800" b="1" i="0" u="none" strike="noStrike" kern="1200" cap="none" spc="0" normalizeH="0" baseline="-25000" noProof="0" dirty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110" name="TextBox 109"/>
          <p:cNvSpPr txBox="1"/>
          <p:nvPr/>
        </p:nvSpPr>
        <p:spPr>
          <a:xfrm>
            <a:off x="7561871" y="2339321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F8804"/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rPr>
              <a:t>w</a:t>
            </a:r>
            <a:r>
              <a:rPr kumimoji="0" lang="en-US" sz="1800" b="1" i="0" u="none" strike="noStrike" kern="1200" cap="none" spc="0" normalizeH="0" baseline="-25000" noProof="0" dirty="0">
                <a:ln>
                  <a:noFill/>
                </a:ln>
                <a:solidFill>
                  <a:srgbClr val="5F8804"/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111" name="Right Arrow 110"/>
          <p:cNvSpPr/>
          <p:nvPr/>
        </p:nvSpPr>
        <p:spPr>
          <a:xfrm>
            <a:off x="7572466" y="3561337"/>
            <a:ext cx="561000" cy="467361"/>
          </a:xfrm>
          <a:prstGeom prst="rightArrow">
            <a:avLst/>
          </a:prstGeom>
          <a:solidFill>
            <a:srgbClr val="F79646">
              <a:lumMod val="75000"/>
              <a:alpha val="45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Palatino" charset="0"/>
              <a:cs typeface="Arial" panose="020B0604020202020204" pitchFamily="34" charset="0"/>
            </a:endParaRPr>
          </a:p>
        </p:txBody>
      </p:sp>
      <p:sp>
        <p:nvSpPr>
          <p:cNvPr id="112" name="Right Arrow 111"/>
          <p:cNvSpPr/>
          <p:nvPr/>
        </p:nvSpPr>
        <p:spPr>
          <a:xfrm>
            <a:off x="7776032" y="3053732"/>
            <a:ext cx="357434" cy="486523"/>
          </a:xfrm>
          <a:prstGeom prst="rightArrow">
            <a:avLst/>
          </a:prstGeom>
          <a:solidFill>
            <a:srgbClr val="4BACC6">
              <a:lumMod val="75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Palatino" charset="0"/>
              <a:cs typeface="Arial" panose="020B0604020202020204" pitchFamily="34" charset="0"/>
            </a:endParaRPr>
          </a:p>
        </p:txBody>
      </p:sp>
      <p:sp>
        <p:nvSpPr>
          <p:cNvPr id="113" name="Right Arrow 112"/>
          <p:cNvSpPr/>
          <p:nvPr/>
        </p:nvSpPr>
        <p:spPr>
          <a:xfrm>
            <a:off x="7789367" y="3536559"/>
            <a:ext cx="746204" cy="508135"/>
          </a:xfrm>
          <a:prstGeom prst="rightArrow">
            <a:avLst/>
          </a:prstGeom>
          <a:solidFill>
            <a:srgbClr val="4BACC6">
              <a:lumMod val="75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Palatino" charset="0"/>
              <a:cs typeface="Arial" panose="020B0604020202020204" pitchFamily="34" charset="0"/>
            </a:endParaRPr>
          </a:p>
        </p:txBody>
      </p:sp>
      <p:sp>
        <p:nvSpPr>
          <p:cNvPr id="114" name="Rectangle 113"/>
          <p:cNvSpPr/>
          <p:nvPr/>
        </p:nvSpPr>
        <p:spPr>
          <a:xfrm>
            <a:off x="5506025" y="1951369"/>
            <a:ext cx="3416910" cy="2776777"/>
          </a:xfrm>
          <a:prstGeom prst="rect">
            <a:avLst/>
          </a:prstGeom>
          <a:solidFill>
            <a:srgbClr val="FFFFFF">
              <a:alpha val="83000"/>
            </a:srgbClr>
          </a:solidFill>
          <a:ln w="9525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Arial" panose="020B0604020202020204" pitchFamily="34" charset="0"/>
            </a:endParaRPr>
          </a:p>
        </p:txBody>
      </p:sp>
      <p:sp>
        <p:nvSpPr>
          <p:cNvPr id="115" name="Content Placeholder 2"/>
          <p:cNvSpPr txBox="1">
            <a:spLocks/>
          </p:cNvSpPr>
          <p:nvPr/>
        </p:nvSpPr>
        <p:spPr>
          <a:xfrm>
            <a:off x="-268019" y="5013176"/>
            <a:ext cx="9322637" cy="64807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K Sync-SGD: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we can wait for “K” of them. 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51279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/>
          <p:cNvSpPr txBox="1">
            <a:spLocks/>
          </p:cNvSpPr>
          <p:nvPr/>
        </p:nvSpPr>
        <p:spPr>
          <a:xfrm>
            <a:off x="179512" y="216694"/>
            <a:ext cx="8569325" cy="647700"/>
          </a:xfrm>
          <a:prstGeom prst="rect">
            <a:avLst/>
          </a:prstGeom>
        </p:spPr>
        <p:txBody>
          <a:bodyPr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0" cap="none" spc="0" normalizeH="0" baseline="0" noProof="0" dirty="0">
                <a:ln>
                  <a:noFill/>
                </a:ln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Expected Runtime of SGD Variants</a:t>
            </a:r>
          </a:p>
        </p:txBody>
      </p:sp>
      <p:sp>
        <p:nvSpPr>
          <p:cNvPr id="16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8DB6C6F-0628-4C19-B82B-0A70C98E2BD2}" type="datetime1">
              <a:rPr kumimoji="0" lang="fr-FR" sz="8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27/05/2024</a:t>
            </a:fld>
            <a:endParaRPr kumimoji="0" lang="fr-FR" sz="800" b="0" i="0" u="none" strike="noStrike" kern="1200" cap="none" spc="0" normalizeH="0" baseline="0" noProof="0" dirty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4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Eurostile LT Std"/>
              </a:defRPr>
            </a:lvl1pPr>
            <a:lvl2pPr marL="742950" indent="-28575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Eurostile LT Std"/>
              </a:defRPr>
            </a:lvl2pPr>
            <a:lvl3pPr marL="1143000" indent="-22860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Eurostile LT Std"/>
              </a:defRPr>
            </a:lvl3pPr>
            <a:lvl4pPr marL="1600200" indent="-228600">
              <a:spcBef>
                <a:spcPct val="20000"/>
              </a:spcBef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Eurostile LT Std"/>
              </a:defRPr>
            </a:lvl4pPr>
            <a:lvl5pPr marL="2057400" indent="-228600">
              <a:spcBef>
                <a:spcPct val="20000"/>
              </a:spcBef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- p </a:t>
            </a:r>
            <a:fld id="{F3B5A460-63E2-4D8D-9EC8-3099D4BDFCB9}" type="slidenum">
              <a:rPr kumimoji="0" lang="fr-FR" alt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r>
              <a:rPr kumimoji="0" lang="fr-F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8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MALCOM Course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3545783" y="1222823"/>
            <a:ext cx="21868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 panose="020B0604020202020204" pitchFamily="34" charset="0"/>
              </a:rPr>
              <a:t>Sync variants</a:t>
            </a:r>
          </a:p>
        </p:txBody>
      </p:sp>
      <p:sp>
        <p:nvSpPr>
          <p:cNvPr id="65" name="Right Arrow 64"/>
          <p:cNvSpPr/>
          <p:nvPr/>
        </p:nvSpPr>
        <p:spPr>
          <a:xfrm>
            <a:off x="1169767" y="3013341"/>
            <a:ext cx="704850" cy="441962"/>
          </a:xfrm>
          <a:prstGeom prst="rightArrow">
            <a:avLst/>
          </a:prstGeom>
          <a:solidFill>
            <a:srgbClr val="4F81BD">
              <a:lumMod val="75000"/>
            </a:srgbClr>
          </a:solidFill>
          <a:ln w="25400" cap="flat" cmpd="sng" algn="ctr">
            <a:solidFill>
              <a:srgbClr val="4F81BD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-2500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Palatino" charset="0"/>
              <a:cs typeface="Arial" panose="020B0604020202020204" pitchFamily="34" charset="0"/>
            </a:endParaRPr>
          </a:p>
        </p:txBody>
      </p:sp>
      <p:sp>
        <p:nvSpPr>
          <p:cNvPr id="66" name="Right Arrow 65"/>
          <p:cNvSpPr/>
          <p:nvPr/>
        </p:nvSpPr>
        <p:spPr>
          <a:xfrm>
            <a:off x="1169768" y="3494931"/>
            <a:ext cx="342900" cy="450335"/>
          </a:xfrm>
          <a:prstGeom prst="rightArrow">
            <a:avLst/>
          </a:prstGeom>
          <a:solidFill>
            <a:srgbClr val="4F81BD">
              <a:lumMod val="75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Palatino" charset="0"/>
              <a:cs typeface="Arial" panose="020B0604020202020204" pitchFamily="34" charset="0"/>
            </a:endParaRPr>
          </a:p>
        </p:txBody>
      </p:sp>
      <p:sp>
        <p:nvSpPr>
          <p:cNvPr id="67" name="Right Arrow 66"/>
          <p:cNvSpPr/>
          <p:nvPr/>
        </p:nvSpPr>
        <p:spPr>
          <a:xfrm>
            <a:off x="1171948" y="4001661"/>
            <a:ext cx="576589" cy="444499"/>
          </a:xfrm>
          <a:prstGeom prst="rightArrow">
            <a:avLst/>
          </a:prstGeom>
          <a:solidFill>
            <a:srgbClr val="4F81BD">
              <a:lumMod val="75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Palatino" charset="0"/>
              <a:cs typeface="Arial" panose="020B0604020202020204" pitchFamily="34" charset="0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741142" y="2961769"/>
            <a:ext cx="397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rPr>
              <a:t>L</a:t>
            </a:r>
            <a:r>
              <a:rPr kumimoji="0" lang="en-US" sz="18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741142" y="3481715"/>
            <a:ext cx="397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rPr>
              <a:t>L</a:t>
            </a:r>
            <a:r>
              <a:rPr kumimoji="0" lang="en-US" sz="18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741142" y="3963800"/>
            <a:ext cx="397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rPr>
              <a:t>L</a:t>
            </a:r>
            <a:r>
              <a:rPr kumimoji="0" lang="en-US" sz="18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739461" y="2557910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 panose="020B0604020202020204" pitchFamily="34" charset="0"/>
              </a:rPr>
              <a:t>PS</a:t>
            </a:r>
            <a:endParaRPr kumimoji="0" lang="en-US" sz="1800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Arial" panose="020B0604020202020204" pitchFamily="34" charset="0"/>
            </a:endParaRPr>
          </a:p>
        </p:txBody>
      </p:sp>
      <p:cxnSp>
        <p:nvCxnSpPr>
          <p:cNvPr id="72" name="Straight Connector 71"/>
          <p:cNvCxnSpPr>
            <a:stCxn id="71" idx="3"/>
          </p:cNvCxnSpPr>
          <p:nvPr/>
        </p:nvCxnSpPr>
        <p:spPr>
          <a:xfrm>
            <a:off x="1231904" y="2742576"/>
            <a:ext cx="1478903" cy="24984"/>
          </a:xfrm>
          <a:prstGeom prst="line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headEnd type="none" w="med" len="med"/>
            <a:tailEnd type="arrow" w="med" len="med"/>
          </a:ln>
          <a:effectLst/>
        </p:spPr>
      </p:cxnSp>
      <p:cxnSp>
        <p:nvCxnSpPr>
          <p:cNvPr id="73" name="Straight Connector 72"/>
          <p:cNvCxnSpPr/>
          <p:nvPr/>
        </p:nvCxnSpPr>
        <p:spPr>
          <a:xfrm flipH="1" flipV="1">
            <a:off x="1165982" y="2557909"/>
            <a:ext cx="368" cy="2077482"/>
          </a:xfrm>
          <a:prstGeom prst="line">
            <a:avLst/>
          </a:prstGeom>
          <a:noFill/>
          <a:ln w="9525" cap="flat" cmpd="sng" algn="ctr">
            <a:solidFill>
              <a:sysClr val="windowText" lastClr="000000"/>
            </a:solidFill>
            <a:prstDash val="dash"/>
          </a:ln>
          <a:effectLst/>
        </p:spPr>
      </p:cxnSp>
      <p:sp>
        <p:nvSpPr>
          <p:cNvPr id="74" name="Right Arrow 73"/>
          <p:cNvSpPr/>
          <p:nvPr/>
        </p:nvSpPr>
        <p:spPr>
          <a:xfrm>
            <a:off x="1884474" y="3000901"/>
            <a:ext cx="462915" cy="480814"/>
          </a:xfrm>
          <a:prstGeom prst="rightArrow">
            <a:avLst/>
          </a:prstGeom>
          <a:solidFill>
            <a:srgbClr val="F79646">
              <a:lumMod val="75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Palatino" charset="0"/>
              <a:cs typeface="Arial" panose="020B0604020202020204" pitchFamily="34" charset="0"/>
            </a:endParaRPr>
          </a:p>
        </p:txBody>
      </p:sp>
      <p:sp>
        <p:nvSpPr>
          <p:cNvPr id="75" name="Right Arrow 74"/>
          <p:cNvSpPr/>
          <p:nvPr/>
        </p:nvSpPr>
        <p:spPr>
          <a:xfrm>
            <a:off x="1866046" y="3530491"/>
            <a:ext cx="313372" cy="433308"/>
          </a:xfrm>
          <a:prstGeom prst="rightArrow">
            <a:avLst/>
          </a:prstGeom>
          <a:solidFill>
            <a:srgbClr val="F79646">
              <a:lumMod val="75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Palatino" charset="0"/>
              <a:cs typeface="Arial" panose="020B0604020202020204" pitchFamily="34" charset="0"/>
            </a:endParaRPr>
          </a:p>
        </p:txBody>
      </p:sp>
      <p:sp>
        <p:nvSpPr>
          <p:cNvPr id="76" name="Right Arrow 75"/>
          <p:cNvSpPr/>
          <p:nvPr/>
        </p:nvSpPr>
        <p:spPr>
          <a:xfrm>
            <a:off x="1876777" y="3990229"/>
            <a:ext cx="561975" cy="467361"/>
          </a:xfrm>
          <a:prstGeom prst="rightArrow">
            <a:avLst/>
          </a:prstGeom>
          <a:solidFill>
            <a:srgbClr val="F79646">
              <a:lumMod val="75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Palatino" charset="0"/>
              <a:cs typeface="Arial" panose="020B0604020202020204" pitchFamily="34" charset="0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1039883" y="2248784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F81BD">
                    <a:lumMod val="75000"/>
                  </a:srgbClr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rPr>
              <a:t>w</a:t>
            </a:r>
            <a:r>
              <a:rPr kumimoji="0" lang="en-US" sz="1800" b="1" i="0" u="none" strike="noStrike" kern="1200" cap="none" spc="0" normalizeH="0" baseline="-25000" noProof="0" dirty="0">
                <a:ln>
                  <a:noFill/>
                </a:ln>
                <a:solidFill>
                  <a:srgbClr val="4F81BD">
                    <a:lumMod val="75000"/>
                  </a:srgbClr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rPr>
              <a:t>0</a:t>
            </a:r>
          </a:p>
        </p:txBody>
      </p:sp>
      <p:cxnSp>
        <p:nvCxnSpPr>
          <p:cNvPr id="78" name="Straight Connector 77"/>
          <p:cNvCxnSpPr/>
          <p:nvPr/>
        </p:nvCxnSpPr>
        <p:spPr>
          <a:xfrm flipH="1" flipV="1">
            <a:off x="1877807" y="2589659"/>
            <a:ext cx="368" cy="2077482"/>
          </a:xfrm>
          <a:prstGeom prst="line">
            <a:avLst/>
          </a:prstGeom>
          <a:noFill/>
          <a:ln w="9525" cap="flat" cmpd="sng" algn="ctr">
            <a:solidFill>
              <a:sysClr val="windowText" lastClr="000000"/>
            </a:solidFill>
            <a:prstDash val="dash"/>
          </a:ln>
          <a:effectLst/>
        </p:spPr>
      </p:cxnSp>
      <p:cxnSp>
        <p:nvCxnSpPr>
          <p:cNvPr id="79" name="Straight Connector 78"/>
          <p:cNvCxnSpPr/>
          <p:nvPr/>
        </p:nvCxnSpPr>
        <p:spPr>
          <a:xfrm flipH="1" flipV="1">
            <a:off x="2442191" y="2592199"/>
            <a:ext cx="368" cy="2077482"/>
          </a:xfrm>
          <a:prstGeom prst="line">
            <a:avLst/>
          </a:prstGeom>
          <a:noFill/>
          <a:ln w="9525" cap="flat" cmpd="sng" algn="ctr">
            <a:solidFill>
              <a:sysClr val="windowText" lastClr="000000"/>
            </a:solidFill>
            <a:prstDash val="dash"/>
          </a:ln>
          <a:effectLst/>
        </p:spPr>
      </p:cxnSp>
      <p:sp>
        <p:nvSpPr>
          <p:cNvPr id="80" name="TextBox 79"/>
          <p:cNvSpPr txBox="1"/>
          <p:nvPr/>
        </p:nvSpPr>
        <p:spPr>
          <a:xfrm>
            <a:off x="1716158" y="2261484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rPr>
              <a:t>w</a:t>
            </a:r>
            <a:r>
              <a:rPr kumimoji="0" lang="en-US" sz="1800" b="1" i="0" u="none" strike="noStrike" kern="1200" cap="none" spc="0" normalizeH="0" baseline="-25000" noProof="0" dirty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2278133" y="2248784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F8804"/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rPr>
              <a:t>w</a:t>
            </a:r>
            <a:r>
              <a:rPr kumimoji="0" lang="en-US" sz="1800" b="1" i="0" u="none" strike="noStrike" kern="1200" cap="none" spc="0" normalizeH="0" baseline="-25000" noProof="0" dirty="0">
                <a:ln>
                  <a:noFill/>
                </a:ln>
                <a:solidFill>
                  <a:srgbClr val="5F8804"/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82" name="Right Arrow 81"/>
          <p:cNvSpPr/>
          <p:nvPr/>
        </p:nvSpPr>
        <p:spPr>
          <a:xfrm>
            <a:off x="3946171" y="3014083"/>
            <a:ext cx="704850" cy="441962"/>
          </a:xfrm>
          <a:prstGeom prst="rightArrow">
            <a:avLst/>
          </a:prstGeom>
          <a:solidFill>
            <a:srgbClr val="4F81BD">
              <a:lumMod val="75000"/>
              <a:alpha val="34000"/>
            </a:srgbClr>
          </a:solidFill>
          <a:ln w="25400" cap="flat" cmpd="sng" algn="ctr">
            <a:solidFill>
              <a:srgbClr val="4F81BD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-2500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Palatino" charset="0"/>
              <a:cs typeface="Arial" panose="020B0604020202020204" pitchFamily="34" charset="0"/>
            </a:endParaRPr>
          </a:p>
        </p:txBody>
      </p:sp>
      <p:sp>
        <p:nvSpPr>
          <p:cNvPr id="83" name="Right Arrow 82"/>
          <p:cNvSpPr/>
          <p:nvPr/>
        </p:nvSpPr>
        <p:spPr>
          <a:xfrm>
            <a:off x="3946172" y="3495673"/>
            <a:ext cx="342900" cy="450335"/>
          </a:xfrm>
          <a:prstGeom prst="rightArrow">
            <a:avLst/>
          </a:prstGeom>
          <a:solidFill>
            <a:srgbClr val="4F81BD">
              <a:lumMod val="75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Palatino" charset="0"/>
              <a:cs typeface="Arial" panose="020B0604020202020204" pitchFamily="34" charset="0"/>
            </a:endParaRPr>
          </a:p>
        </p:txBody>
      </p:sp>
      <p:sp>
        <p:nvSpPr>
          <p:cNvPr id="84" name="Right Arrow 83"/>
          <p:cNvSpPr/>
          <p:nvPr/>
        </p:nvSpPr>
        <p:spPr>
          <a:xfrm>
            <a:off x="3948352" y="4002403"/>
            <a:ext cx="576589" cy="444499"/>
          </a:xfrm>
          <a:prstGeom prst="rightArrow">
            <a:avLst/>
          </a:prstGeom>
          <a:solidFill>
            <a:srgbClr val="4F81BD">
              <a:lumMod val="75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Palatino" charset="0"/>
              <a:cs typeface="Arial" panose="020B0604020202020204" pitchFamily="34" charset="0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3443566" y="2962512"/>
            <a:ext cx="397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rPr>
              <a:t>L</a:t>
            </a:r>
            <a:r>
              <a:rPr kumimoji="0" lang="en-US" sz="18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3443566" y="3482458"/>
            <a:ext cx="397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rPr>
              <a:t>L</a:t>
            </a:r>
            <a:r>
              <a:rPr kumimoji="0" lang="en-US" sz="18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3443566" y="3964542"/>
            <a:ext cx="397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rPr>
              <a:t>L</a:t>
            </a:r>
            <a:r>
              <a:rPr kumimoji="0" lang="en-US" sz="18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88" name="TextBox 87"/>
          <p:cNvSpPr txBox="1"/>
          <p:nvPr/>
        </p:nvSpPr>
        <p:spPr>
          <a:xfrm>
            <a:off x="3441886" y="2558652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rPr>
              <a:t>PS</a:t>
            </a:r>
            <a:endParaRPr kumimoji="0" lang="en-US" sz="1800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Palatino" charset="0"/>
              <a:cs typeface="Arial" panose="020B0604020202020204" pitchFamily="34" charset="0"/>
            </a:endParaRPr>
          </a:p>
        </p:txBody>
      </p:sp>
      <p:cxnSp>
        <p:nvCxnSpPr>
          <p:cNvPr id="89" name="Straight Connector 88"/>
          <p:cNvCxnSpPr>
            <a:stCxn id="88" idx="3"/>
          </p:cNvCxnSpPr>
          <p:nvPr/>
        </p:nvCxnSpPr>
        <p:spPr>
          <a:xfrm>
            <a:off x="3934329" y="2743318"/>
            <a:ext cx="1319465" cy="26224"/>
          </a:xfrm>
          <a:prstGeom prst="line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headEnd type="none" w="med" len="med"/>
            <a:tailEnd type="arrow" w="med" len="med"/>
          </a:ln>
          <a:effectLst/>
        </p:spPr>
      </p:cxnSp>
      <p:cxnSp>
        <p:nvCxnSpPr>
          <p:cNvPr id="90" name="Straight Connector 89"/>
          <p:cNvCxnSpPr/>
          <p:nvPr/>
        </p:nvCxnSpPr>
        <p:spPr>
          <a:xfrm flipH="1" flipV="1">
            <a:off x="3930056" y="2558651"/>
            <a:ext cx="368" cy="2077482"/>
          </a:xfrm>
          <a:prstGeom prst="line">
            <a:avLst/>
          </a:prstGeom>
          <a:noFill/>
          <a:ln w="9525" cap="flat" cmpd="sng" algn="ctr">
            <a:solidFill>
              <a:sysClr val="windowText" lastClr="000000"/>
            </a:solidFill>
            <a:prstDash val="dash"/>
          </a:ln>
          <a:effectLst/>
        </p:spPr>
      </p:cxnSp>
      <p:sp>
        <p:nvSpPr>
          <p:cNvPr id="91" name="TextBox 90"/>
          <p:cNvSpPr txBox="1"/>
          <p:nvPr/>
        </p:nvSpPr>
        <p:spPr>
          <a:xfrm>
            <a:off x="3816287" y="2249526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F81BD">
                    <a:lumMod val="75000"/>
                  </a:srgbClr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rPr>
              <a:t>w</a:t>
            </a:r>
            <a:r>
              <a:rPr kumimoji="0" lang="en-US" sz="1800" b="1" i="0" u="none" strike="noStrike" kern="1200" cap="none" spc="0" normalizeH="0" baseline="-25000" noProof="0" dirty="0">
                <a:ln>
                  <a:noFill/>
                </a:ln>
                <a:solidFill>
                  <a:srgbClr val="4F81BD">
                    <a:lumMod val="75000"/>
                  </a:srgbClr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rPr>
              <a:t>0</a:t>
            </a:r>
          </a:p>
        </p:txBody>
      </p:sp>
      <p:cxnSp>
        <p:nvCxnSpPr>
          <p:cNvPr id="92" name="Straight Connector 91"/>
          <p:cNvCxnSpPr/>
          <p:nvPr/>
        </p:nvCxnSpPr>
        <p:spPr>
          <a:xfrm flipH="1" flipV="1">
            <a:off x="4530386" y="2590401"/>
            <a:ext cx="368" cy="2077482"/>
          </a:xfrm>
          <a:prstGeom prst="line">
            <a:avLst/>
          </a:prstGeom>
          <a:noFill/>
          <a:ln w="9525" cap="flat" cmpd="sng" algn="ctr">
            <a:solidFill>
              <a:sysClr val="windowText" lastClr="000000"/>
            </a:solidFill>
            <a:prstDash val="dash"/>
          </a:ln>
          <a:effectLst/>
        </p:spPr>
      </p:cxnSp>
      <p:sp>
        <p:nvSpPr>
          <p:cNvPr id="93" name="TextBox 92"/>
          <p:cNvSpPr txBox="1"/>
          <p:nvPr/>
        </p:nvSpPr>
        <p:spPr>
          <a:xfrm>
            <a:off x="4368737" y="2262226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rPr>
              <a:t>w</a:t>
            </a:r>
            <a:r>
              <a:rPr kumimoji="0" lang="en-US" sz="1800" b="1" i="0" u="none" strike="noStrike" kern="1200" cap="none" spc="0" normalizeH="0" baseline="-25000" noProof="0" dirty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94" name="TextBox 93"/>
          <p:cNvSpPr txBox="1"/>
          <p:nvPr/>
        </p:nvSpPr>
        <p:spPr>
          <a:xfrm>
            <a:off x="957771" y="1841472"/>
            <a:ext cx="20104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rPr>
              <a:t>Fully Sync-SGD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3898226" y="1842214"/>
            <a:ext cx="15953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rPr>
              <a:t>K-sync SGD</a:t>
            </a:r>
          </a:p>
        </p:txBody>
      </p:sp>
      <p:sp>
        <p:nvSpPr>
          <p:cNvPr id="96" name="Right Arrow 95"/>
          <p:cNvSpPr/>
          <p:nvPr/>
        </p:nvSpPr>
        <p:spPr>
          <a:xfrm>
            <a:off x="6363450" y="3051811"/>
            <a:ext cx="939800" cy="441962"/>
          </a:xfrm>
          <a:prstGeom prst="rightArrow">
            <a:avLst/>
          </a:prstGeom>
          <a:solidFill>
            <a:srgbClr val="4F81BD">
              <a:lumMod val="75000"/>
              <a:alpha val="34000"/>
            </a:srgbClr>
          </a:solidFill>
          <a:ln w="25400" cap="flat" cmpd="sng" algn="ctr">
            <a:solidFill>
              <a:srgbClr val="4F81BD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-2500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Palatino" charset="0"/>
              <a:cs typeface="Arial" panose="020B0604020202020204" pitchFamily="34" charset="0"/>
            </a:endParaRPr>
          </a:p>
        </p:txBody>
      </p:sp>
      <p:sp>
        <p:nvSpPr>
          <p:cNvPr id="97" name="Right Arrow 96"/>
          <p:cNvSpPr/>
          <p:nvPr/>
        </p:nvSpPr>
        <p:spPr>
          <a:xfrm>
            <a:off x="6363451" y="3533400"/>
            <a:ext cx="428513" cy="450335"/>
          </a:xfrm>
          <a:prstGeom prst="rightArrow">
            <a:avLst/>
          </a:prstGeom>
          <a:solidFill>
            <a:srgbClr val="4F81BD">
              <a:lumMod val="75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Palatino" charset="0"/>
              <a:cs typeface="Arial" panose="020B0604020202020204" pitchFamily="34" charset="0"/>
            </a:endParaRPr>
          </a:p>
        </p:txBody>
      </p:sp>
      <p:sp>
        <p:nvSpPr>
          <p:cNvPr id="98" name="Right Arrow 97"/>
          <p:cNvSpPr/>
          <p:nvPr/>
        </p:nvSpPr>
        <p:spPr>
          <a:xfrm>
            <a:off x="6366357" y="4040130"/>
            <a:ext cx="936893" cy="444499"/>
          </a:xfrm>
          <a:prstGeom prst="rightArrow">
            <a:avLst/>
          </a:prstGeom>
          <a:solidFill>
            <a:srgbClr val="4F81BD">
              <a:lumMod val="75000"/>
              <a:alpha val="50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Palatino" charset="0"/>
              <a:cs typeface="Arial" panose="020B0604020202020204" pitchFamily="34" charset="0"/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5791950" y="3000239"/>
            <a:ext cx="397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rPr>
              <a:t>L</a:t>
            </a:r>
            <a:r>
              <a:rPr kumimoji="0" lang="en-US" sz="18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100" name="TextBox 99"/>
          <p:cNvSpPr txBox="1"/>
          <p:nvPr/>
        </p:nvSpPr>
        <p:spPr>
          <a:xfrm>
            <a:off x="5791950" y="3520185"/>
            <a:ext cx="397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rPr>
              <a:t>L</a:t>
            </a:r>
            <a:r>
              <a:rPr kumimoji="0" lang="en-US" sz="18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101" name="TextBox 100"/>
          <p:cNvSpPr txBox="1"/>
          <p:nvPr/>
        </p:nvSpPr>
        <p:spPr>
          <a:xfrm>
            <a:off x="5791950" y="4002269"/>
            <a:ext cx="397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rPr>
              <a:t>L</a:t>
            </a:r>
            <a:r>
              <a:rPr kumimoji="0" lang="en-US" sz="18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102" name="TextBox 101"/>
          <p:cNvSpPr txBox="1"/>
          <p:nvPr/>
        </p:nvSpPr>
        <p:spPr>
          <a:xfrm>
            <a:off x="5789709" y="2596379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rPr>
              <a:t>PS</a:t>
            </a:r>
            <a:endParaRPr kumimoji="0" lang="en-US" sz="1800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Palatino" charset="0"/>
              <a:cs typeface="Arial" panose="020B0604020202020204" pitchFamily="34" charset="0"/>
            </a:endParaRPr>
          </a:p>
        </p:txBody>
      </p:sp>
      <p:cxnSp>
        <p:nvCxnSpPr>
          <p:cNvPr id="103" name="Straight Connector 102"/>
          <p:cNvCxnSpPr>
            <a:stCxn id="104" idx="3"/>
          </p:cNvCxnSpPr>
          <p:nvPr/>
        </p:nvCxnSpPr>
        <p:spPr>
          <a:xfrm>
            <a:off x="6198795" y="2781045"/>
            <a:ext cx="2476055" cy="0"/>
          </a:xfrm>
          <a:prstGeom prst="line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headEnd type="none" w="med" len="med"/>
            <a:tailEnd type="arrow" w="med" len="med"/>
          </a:ln>
          <a:effectLst/>
        </p:spPr>
      </p:cxnSp>
      <p:cxnSp>
        <p:nvCxnSpPr>
          <p:cNvPr id="104" name="Straight Connector 103"/>
          <p:cNvCxnSpPr/>
          <p:nvPr/>
        </p:nvCxnSpPr>
        <p:spPr>
          <a:xfrm flipH="1" flipV="1">
            <a:off x="6358402" y="2596379"/>
            <a:ext cx="491" cy="2077482"/>
          </a:xfrm>
          <a:prstGeom prst="line">
            <a:avLst/>
          </a:prstGeom>
          <a:noFill/>
          <a:ln w="9525" cap="flat" cmpd="sng" algn="ctr">
            <a:solidFill>
              <a:sysClr val="windowText" lastClr="000000"/>
            </a:solidFill>
            <a:prstDash val="dash"/>
          </a:ln>
          <a:effectLst/>
        </p:spPr>
      </p:cxnSp>
      <p:sp>
        <p:nvSpPr>
          <p:cNvPr id="105" name="Right Arrow 104"/>
          <p:cNvSpPr/>
          <p:nvPr/>
        </p:nvSpPr>
        <p:spPr>
          <a:xfrm>
            <a:off x="7138150" y="3039371"/>
            <a:ext cx="617220" cy="480814"/>
          </a:xfrm>
          <a:prstGeom prst="rightArrow">
            <a:avLst/>
          </a:prstGeom>
          <a:solidFill>
            <a:srgbClr val="F79646">
              <a:lumMod val="75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Palatino" charset="0"/>
              <a:cs typeface="Arial" panose="020B0604020202020204" pitchFamily="34" charset="0"/>
            </a:endParaRPr>
          </a:p>
        </p:txBody>
      </p:sp>
      <p:sp>
        <p:nvSpPr>
          <p:cNvPr id="106" name="Right Arrow 105"/>
          <p:cNvSpPr/>
          <p:nvPr/>
        </p:nvSpPr>
        <p:spPr>
          <a:xfrm>
            <a:off x="7139421" y="3568961"/>
            <a:ext cx="417829" cy="433308"/>
          </a:xfrm>
          <a:prstGeom prst="rightArrow">
            <a:avLst/>
          </a:prstGeom>
          <a:solidFill>
            <a:srgbClr val="F79646">
              <a:lumMod val="75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Palatino" charset="0"/>
              <a:cs typeface="Arial" panose="020B0604020202020204" pitchFamily="34" charset="0"/>
            </a:endParaRPr>
          </a:p>
        </p:txBody>
      </p:sp>
      <p:sp>
        <p:nvSpPr>
          <p:cNvPr id="107" name="Right Arrow 106"/>
          <p:cNvSpPr/>
          <p:nvPr/>
        </p:nvSpPr>
        <p:spPr>
          <a:xfrm>
            <a:off x="7128330" y="4028698"/>
            <a:ext cx="749300" cy="467361"/>
          </a:xfrm>
          <a:prstGeom prst="rightArrow">
            <a:avLst/>
          </a:prstGeom>
          <a:solidFill>
            <a:srgbClr val="F79646">
              <a:lumMod val="75000"/>
              <a:alpha val="45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Palatino" charset="0"/>
              <a:cs typeface="Arial" panose="020B0604020202020204" pitchFamily="34" charset="0"/>
            </a:endParaRPr>
          </a:p>
        </p:txBody>
      </p:sp>
      <p:cxnSp>
        <p:nvCxnSpPr>
          <p:cNvPr id="108" name="Straight Connector 107"/>
          <p:cNvCxnSpPr/>
          <p:nvPr/>
        </p:nvCxnSpPr>
        <p:spPr>
          <a:xfrm flipH="1" flipV="1">
            <a:off x="7129629" y="2650665"/>
            <a:ext cx="491" cy="2077482"/>
          </a:xfrm>
          <a:prstGeom prst="line">
            <a:avLst/>
          </a:prstGeom>
          <a:noFill/>
          <a:ln w="9525" cap="flat" cmpd="sng" algn="ctr">
            <a:solidFill>
              <a:sysClr val="windowText" lastClr="000000"/>
            </a:solidFill>
            <a:prstDash val="dash"/>
          </a:ln>
          <a:effectLst/>
        </p:spPr>
      </p:cxnSp>
      <p:cxnSp>
        <p:nvCxnSpPr>
          <p:cNvPr id="109" name="Straight Connector 108"/>
          <p:cNvCxnSpPr/>
          <p:nvPr/>
        </p:nvCxnSpPr>
        <p:spPr>
          <a:xfrm flipH="1" flipV="1">
            <a:off x="7766752" y="2629397"/>
            <a:ext cx="491" cy="2077482"/>
          </a:xfrm>
          <a:prstGeom prst="line">
            <a:avLst/>
          </a:prstGeom>
          <a:noFill/>
          <a:ln w="9525" cap="flat" cmpd="sng" algn="ctr">
            <a:solidFill>
              <a:sysClr val="windowText" lastClr="000000"/>
            </a:solidFill>
            <a:prstDash val="dash"/>
          </a:ln>
          <a:effectLst/>
        </p:spPr>
      </p:cxnSp>
      <p:sp>
        <p:nvSpPr>
          <p:cNvPr id="110" name="Right Arrow 109"/>
          <p:cNvSpPr/>
          <p:nvPr/>
        </p:nvSpPr>
        <p:spPr>
          <a:xfrm>
            <a:off x="6799003" y="3553202"/>
            <a:ext cx="323634" cy="450335"/>
          </a:xfrm>
          <a:prstGeom prst="rightArrow">
            <a:avLst/>
          </a:prstGeom>
          <a:solidFill>
            <a:srgbClr val="4F81BD">
              <a:lumMod val="75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Palatino" charset="0"/>
              <a:cs typeface="Arial" panose="020B0604020202020204" pitchFamily="34" charset="0"/>
            </a:endParaRPr>
          </a:p>
        </p:txBody>
      </p:sp>
      <p:sp>
        <p:nvSpPr>
          <p:cNvPr id="111" name="TextBox 110"/>
          <p:cNvSpPr txBox="1"/>
          <p:nvPr/>
        </p:nvSpPr>
        <p:spPr>
          <a:xfrm>
            <a:off x="6164416" y="1841488"/>
            <a:ext cx="23070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rPr>
              <a:t>K-batch-sync SGD</a:t>
            </a:r>
          </a:p>
        </p:txBody>
      </p:sp>
      <p:sp>
        <p:nvSpPr>
          <p:cNvPr id="112" name="TextBox 111"/>
          <p:cNvSpPr txBox="1"/>
          <p:nvPr/>
        </p:nvSpPr>
        <p:spPr>
          <a:xfrm>
            <a:off x="6126771" y="2339321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F81BD">
                    <a:lumMod val="75000"/>
                  </a:srgbClr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rPr>
              <a:t>w</a:t>
            </a:r>
            <a:r>
              <a:rPr kumimoji="0" lang="en-US" sz="1800" b="1" i="0" u="none" strike="noStrike" kern="1200" cap="none" spc="0" normalizeH="0" baseline="-25000" noProof="0" dirty="0">
                <a:ln>
                  <a:noFill/>
                </a:ln>
                <a:solidFill>
                  <a:srgbClr val="4F81BD">
                    <a:lumMod val="75000"/>
                  </a:srgbClr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rPr>
              <a:t>0</a:t>
            </a:r>
          </a:p>
        </p:txBody>
      </p:sp>
      <p:sp>
        <p:nvSpPr>
          <p:cNvPr id="113" name="TextBox 112"/>
          <p:cNvSpPr txBox="1"/>
          <p:nvPr/>
        </p:nvSpPr>
        <p:spPr>
          <a:xfrm>
            <a:off x="6990371" y="2326621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rPr>
              <a:t>w</a:t>
            </a:r>
            <a:r>
              <a:rPr kumimoji="0" lang="en-US" sz="1800" b="1" i="0" u="none" strike="noStrike" kern="1200" cap="none" spc="0" normalizeH="0" baseline="-25000" noProof="0" dirty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114" name="TextBox 113"/>
          <p:cNvSpPr txBox="1"/>
          <p:nvPr/>
        </p:nvSpPr>
        <p:spPr>
          <a:xfrm>
            <a:off x="7561871" y="2339321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F8804"/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rPr>
              <a:t>w</a:t>
            </a:r>
            <a:r>
              <a:rPr kumimoji="0" lang="en-US" sz="1800" b="1" i="0" u="none" strike="noStrike" kern="1200" cap="none" spc="0" normalizeH="0" baseline="-25000" noProof="0" dirty="0">
                <a:ln>
                  <a:noFill/>
                </a:ln>
                <a:solidFill>
                  <a:srgbClr val="5F8804"/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115" name="Right Arrow 114"/>
          <p:cNvSpPr/>
          <p:nvPr/>
        </p:nvSpPr>
        <p:spPr>
          <a:xfrm>
            <a:off x="7572466" y="3561337"/>
            <a:ext cx="561000" cy="467361"/>
          </a:xfrm>
          <a:prstGeom prst="rightArrow">
            <a:avLst/>
          </a:prstGeom>
          <a:solidFill>
            <a:srgbClr val="F79646">
              <a:lumMod val="75000"/>
              <a:alpha val="45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Palatino" charset="0"/>
              <a:cs typeface="Arial" panose="020B0604020202020204" pitchFamily="34" charset="0"/>
            </a:endParaRPr>
          </a:p>
        </p:txBody>
      </p:sp>
      <p:sp>
        <p:nvSpPr>
          <p:cNvPr id="116" name="Right Arrow 115"/>
          <p:cNvSpPr/>
          <p:nvPr/>
        </p:nvSpPr>
        <p:spPr>
          <a:xfrm>
            <a:off x="7776032" y="3053732"/>
            <a:ext cx="357434" cy="486523"/>
          </a:xfrm>
          <a:prstGeom prst="rightArrow">
            <a:avLst/>
          </a:prstGeom>
          <a:solidFill>
            <a:srgbClr val="4BACC6">
              <a:lumMod val="75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Palatino" charset="0"/>
              <a:cs typeface="Arial" panose="020B0604020202020204" pitchFamily="34" charset="0"/>
            </a:endParaRPr>
          </a:p>
        </p:txBody>
      </p:sp>
      <p:sp>
        <p:nvSpPr>
          <p:cNvPr id="117" name="Right Arrow 116"/>
          <p:cNvSpPr/>
          <p:nvPr/>
        </p:nvSpPr>
        <p:spPr>
          <a:xfrm>
            <a:off x="7789367" y="3536559"/>
            <a:ext cx="746204" cy="508135"/>
          </a:xfrm>
          <a:prstGeom prst="rightArrow">
            <a:avLst/>
          </a:prstGeom>
          <a:solidFill>
            <a:srgbClr val="4BACC6">
              <a:lumMod val="75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Palatino" charset="0"/>
              <a:cs typeface="Arial" panose="020B0604020202020204" pitchFamily="34" charset="0"/>
            </a:endParaRPr>
          </a:p>
        </p:txBody>
      </p:sp>
      <p:sp>
        <p:nvSpPr>
          <p:cNvPr id="118" name="Rectangle 117"/>
          <p:cNvSpPr/>
          <p:nvPr/>
        </p:nvSpPr>
        <p:spPr>
          <a:xfrm>
            <a:off x="5506025" y="1951369"/>
            <a:ext cx="3416910" cy="2776777"/>
          </a:xfrm>
          <a:prstGeom prst="rect">
            <a:avLst/>
          </a:prstGeom>
          <a:solidFill>
            <a:srgbClr val="FFFFFF">
              <a:alpha val="83000"/>
            </a:srgbClr>
          </a:solidFill>
          <a:ln w="9525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Arial" panose="020B0604020202020204" pitchFamily="34" charset="0"/>
            </a:endParaRPr>
          </a:p>
        </p:txBody>
      </p:sp>
      <p:sp>
        <p:nvSpPr>
          <p:cNvPr id="119" name="Content Placeholder 2"/>
          <p:cNvSpPr txBox="1">
            <a:spLocks/>
          </p:cNvSpPr>
          <p:nvPr/>
        </p:nvSpPr>
        <p:spPr>
          <a:xfrm>
            <a:off x="-268019" y="5013176"/>
            <a:ext cx="9322637" cy="64807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K Sync-SGD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: we can wait for “K” of them. </a:t>
            </a:r>
          </a:p>
        </p:txBody>
      </p:sp>
    </p:spTree>
    <p:extLst>
      <p:ext uri="{BB962C8B-B14F-4D97-AF65-F5344CB8AC3E}">
        <p14:creationId xmlns:p14="http://schemas.microsoft.com/office/powerpoint/2010/main" val="12643335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/>
          <p:cNvSpPr txBox="1">
            <a:spLocks/>
          </p:cNvSpPr>
          <p:nvPr/>
        </p:nvSpPr>
        <p:spPr>
          <a:xfrm>
            <a:off x="179512" y="216694"/>
            <a:ext cx="8569325" cy="647700"/>
          </a:xfrm>
          <a:prstGeom prst="rect">
            <a:avLst/>
          </a:prstGeom>
        </p:spPr>
        <p:txBody>
          <a:bodyPr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0" cap="none" spc="0" normalizeH="0" baseline="0" noProof="0" dirty="0">
                <a:ln>
                  <a:noFill/>
                </a:ln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Expected Runtime of SGD Variants</a:t>
            </a:r>
          </a:p>
        </p:txBody>
      </p:sp>
      <p:sp>
        <p:nvSpPr>
          <p:cNvPr id="16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8DB6C6F-0628-4C19-B82B-0A70C98E2BD2}" type="datetime1">
              <a:rPr kumimoji="0" lang="fr-FR" sz="8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27/05/2024</a:t>
            </a:fld>
            <a:endParaRPr kumimoji="0" lang="fr-FR" sz="800" b="0" i="0" u="none" strike="noStrike" kern="1200" cap="none" spc="0" normalizeH="0" baseline="0" noProof="0" dirty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4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Eurostile LT Std"/>
              </a:defRPr>
            </a:lvl1pPr>
            <a:lvl2pPr marL="742950" indent="-28575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Eurostile LT Std"/>
              </a:defRPr>
            </a:lvl2pPr>
            <a:lvl3pPr marL="1143000" indent="-22860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Eurostile LT Std"/>
              </a:defRPr>
            </a:lvl3pPr>
            <a:lvl4pPr marL="1600200" indent="-228600">
              <a:spcBef>
                <a:spcPct val="20000"/>
              </a:spcBef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Eurostile LT Std"/>
              </a:defRPr>
            </a:lvl4pPr>
            <a:lvl5pPr marL="2057400" indent="-228600">
              <a:spcBef>
                <a:spcPct val="20000"/>
              </a:spcBef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- p </a:t>
            </a:r>
            <a:fld id="{F3B5A460-63E2-4D8D-9EC8-3099D4BDFCB9}" type="slidenum">
              <a:rPr kumimoji="0" lang="fr-FR" alt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r>
              <a:rPr kumimoji="0" lang="fr-F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8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MALCOM Course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3545783" y="1222823"/>
            <a:ext cx="21868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 panose="020B0604020202020204" pitchFamily="34" charset="0"/>
              </a:rPr>
              <a:t>Sync variants</a:t>
            </a:r>
          </a:p>
        </p:txBody>
      </p:sp>
      <p:sp>
        <p:nvSpPr>
          <p:cNvPr id="68" name="Right Arrow 67"/>
          <p:cNvSpPr/>
          <p:nvPr/>
        </p:nvSpPr>
        <p:spPr>
          <a:xfrm>
            <a:off x="1169767" y="3013341"/>
            <a:ext cx="704850" cy="441962"/>
          </a:xfrm>
          <a:prstGeom prst="rightArrow">
            <a:avLst/>
          </a:prstGeom>
          <a:solidFill>
            <a:srgbClr val="4F81BD">
              <a:lumMod val="75000"/>
            </a:srgbClr>
          </a:solidFill>
          <a:ln w="25400" cap="flat" cmpd="sng" algn="ctr">
            <a:solidFill>
              <a:srgbClr val="4F81BD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-2500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Palatino" charset="0"/>
              <a:cs typeface="Arial" panose="020B0604020202020204" pitchFamily="34" charset="0"/>
            </a:endParaRPr>
          </a:p>
        </p:txBody>
      </p:sp>
      <p:sp>
        <p:nvSpPr>
          <p:cNvPr id="69" name="Right Arrow 68"/>
          <p:cNvSpPr/>
          <p:nvPr/>
        </p:nvSpPr>
        <p:spPr>
          <a:xfrm>
            <a:off x="1169768" y="3494931"/>
            <a:ext cx="342900" cy="450335"/>
          </a:xfrm>
          <a:prstGeom prst="rightArrow">
            <a:avLst/>
          </a:prstGeom>
          <a:solidFill>
            <a:srgbClr val="4F81BD">
              <a:lumMod val="75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Palatino" charset="0"/>
              <a:cs typeface="Arial" panose="020B0604020202020204" pitchFamily="34" charset="0"/>
            </a:endParaRPr>
          </a:p>
        </p:txBody>
      </p:sp>
      <p:sp>
        <p:nvSpPr>
          <p:cNvPr id="70" name="Right Arrow 69"/>
          <p:cNvSpPr/>
          <p:nvPr/>
        </p:nvSpPr>
        <p:spPr>
          <a:xfrm>
            <a:off x="1171948" y="4001661"/>
            <a:ext cx="576589" cy="444499"/>
          </a:xfrm>
          <a:prstGeom prst="rightArrow">
            <a:avLst/>
          </a:prstGeom>
          <a:solidFill>
            <a:srgbClr val="4F81BD">
              <a:lumMod val="75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Palatino" charset="0"/>
              <a:cs typeface="Arial" panose="020B0604020202020204" pitchFamily="34" charset="0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741142" y="2961769"/>
            <a:ext cx="397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rPr>
              <a:t>L</a:t>
            </a:r>
            <a:r>
              <a:rPr kumimoji="0" lang="en-US" sz="18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741142" y="3481715"/>
            <a:ext cx="397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rPr>
              <a:t>L</a:t>
            </a:r>
            <a:r>
              <a:rPr kumimoji="0" lang="en-US" sz="18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741142" y="3963800"/>
            <a:ext cx="397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rPr>
              <a:t>L</a:t>
            </a:r>
            <a:r>
              <a:rPr kumimoji="0" lang="en-US" sz="18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739461" y="2557910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 panose="020B0604020202020204" pitchFamily="34" charset="0"/>
              </a:rPr>
              <a:t>PS</a:t>
            </a:r>
            <a:endParaRPr kumimoji="0" lang="en-US" sz="1800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Arial" panose="020B0604020202020204" pitchFamily="34" charset="0"/>
            </a:endParaRPr>
          </a:p>
        </p:txBody>
      </p:sp>
      <p:cxnSp>
        <p:nvCxnSpPr>
          <p:cNvPr id="75" name="Straight Connector 74"/>
          <p:cNvCxnSpPr>
            <a:stCxn id="74" idx="3"/>
          </p:cNvCxnSpPr>
          <p:nvPr/>
        </p:nvCxnSpPr>
        <p:spPr>
          <a:xfrm>
            <a:off x="1231904" y="2742576"/>
            <a:ext cx="1478903" cy="24984"/>
          </a:xfrm>
          <a:prstGeom prst="line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headEnd type="none" w="med" len="med"/>
            <a:tailEnd type="arrow" w="med" len="med"/>
          </a:ln>
          <a:effectLst/>
        </p:spPr>
      </p:cxnSp>
      <p:cxnSp>
        <p:nvCxnSpPr>
          <p:cNvPr id="76" name="Straight Connector 75"/>
          <p:cNvCxnSpPr/>
          <p:nvPr/>
        </p:nvCxnSpPr>
        <p:spPr>
          <a:xfrm flipH="1" flipV="1">
            <a:off x="1165982" y="2557909"/>
            <a:ext cx="368" cy="2077482"/>
          </a:xfrm>
          <a:prstGeom prst="line">
            <a:avLst/>
          </a:prstGeom>
          <a:noFill/>
          <a:ln w="9525" cap="flat" cmpd="sng" algn="ctr">
            <a:solidFill>
              <a:sysClr val="windowText" lastClr="000000"/>
            </a:solidFill>
            <a:prstDash val="dash"/>
          </a:ln>
          <a:effectLst/>
        </p:spPr>
      </p:cxnSp>
      <p:sp>
        <p:nvSpPr>
          <p:cNvPr id="77" name="Right Arrow 76"/>
          <p:cNvSpPr/>
          <p:nvPr/>
        </p:nvSpPr>
        <p:spPr>
          <a:xfrm>
            <a:off x="1884474" y="3000901"/>
            <a:ext cx="462915" cy="480814"/>
          </a:xfrm>
          <a:prstGeom prst="rightArrow">
            <a:avLst/>
          </a:prstGeom>
          <a:solidFill>
            <a:srgbClr val="F79646">
              <a:lumMod val="75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Palatino" charset="0"/>
              <a:cs typeface="Arial" panose="020B0604020202020204" pitchFamily="34" charset="0"/>
            </a:endParaRPr>
          </a:p>
        </p:txBody>
      </p:sp>
      <p:sp>
        <p:nvSpPr>
          <p:cNvPr id="78" name="Right Arrow 77"/>
          <p:cNvSpPr/>
          <p:nvPr/>
        </p:nvSpPr>
        <p:spPr>
          <a:xfrm>
            <a:off x="1866046" y="3530491"/>
            <a:ext cx="313372" cy="433308"/>
          </a:xfrm>
          <a:prstGeom prst="rightArrow">
            <a:avLst/>
          </a:prstGeom>
          <a:solidFill>
            <a:srgbClr val="F79646">
              <a:lumMod val="75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Palatino" charset="0"/>
              <a:cs typeface="Arial" panose="020B0604020202020204" pitchFamily="34" charset="0"/>
            </a:endParaRPr>
          </a:p>
        </p:txBody>
      </p:sp>
      <p:sp>
        <p:nvSpPr>
          <p:cNvPr id="79" name="Right Arrow 78"/>
          <p:cNvSpPr/>
          <p:nvPr/>
        </p:nvSpPr>
        <p:spPr>
          <a:xfrm>
            <a:off x="1876777" y="3990229"/>
            <a:ext cx="561975" cy="467361"/>
          </a:xfrm>
          <a:prstGeom prst="rightArrow">
            <a:avLst/>
          </a:prstGeom>
          <a:solidFill>
            <a:srgbClr val="F79646">
              <a:lumMod val="75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Palatino" charset="0"/>
              <a:cs typeface="Arial" panose="020B0604020202020204" pitchFamily="34" charset="0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1039883" y="2248784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F81BD">
                    <a:lumMod val="75000"/>
                  </a:srgbClr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rPr>
              <a:t>w</a:t>
            </a:r>
            <a:r>
              <a:rPr kumimoji="0" lang="en-US" sz="1800" b="1" i="0" u="none" strike="noStrike" kern="1200" cap="none" spc="0" normalizeH="0" baseline="-25000" noProof="0" dirty="0">
                <a:ln>
                  <a:noFill/>
                </a:ln>
                <a:solidFill>
                  <a:srgbClr val="4F81BD">
                    <a:lumMod val="75000"/>
                  </a:srgbClr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rPr>
              <a:t>0</a:t>
            </a:r>
          </a:p>
        </p:txBody>
      </p:sp>
      <p:cxnSp>
        <p:nvCxnSpPr>
          <p:cNvPr id="81" name="Straight Connector 80"/>
          <p:cNvCxnSpPr/>
          <p:nvPr/>
        </p:nvCxnSpPr>
        <p:spPr>
          <a:xfrm flipH="1" flipV="1">
            <a:off x="1877807" y="2589659"/>
            <a:ext cx="368" cy="2077482"/>
          </a:xfrm>
          <a:prstGeom prst="line">
            <a:avLst/>
          </a:prstGeom>
          <a:noFill/>
          <a:ln w="9525" cap="flat" cmpd="sng" algn="ctr">
            <a:solidFill>
              <a:sysClr val="windowText" lastClr="000000"/>
            </a:solidFill>
            <a:prstDash val="dash"/>
          </a:ln>
          <a:effectLst/>
        </p:spPr>
      </p:cxnSp>
      <p:cxnSp>
        <p:nvCxnSpPr>
          <p:cNvPr id="82" name="Straight Connector 81"/>
          <p:cNvCxnSpPr/>
          <p:nvPr/>
        </p:nvCxnSpPr>
        <p:spPr>
          <a:xfrm flipH="1" flipV="1">
            <a:off x="2442191" y="2592199"/>
            <a:ext cx="368" cy="2077482"/>
          </a:xfrm>
          <a:prstGeom prst="line">
            <a:avLst/>
          </a:prstGeom>
          <a:noFill/>
          <a:ln w="9525" cap="flat" cmpd="sng" algn="ctr">
            <a:solidFill>
              <a:sysClr val="windowText" lastClr="000000"/>
            </a:solidFill>
            <a:prstDash val="dash"/>
          </a:ln>
          <a:effectLst/>
        </p:spPr>
      </p:cxnSp>
      <p:sp>
        <p:nvSpPr>
          <p:cNvPr id="83" name="TextBox 82"/>
          <p:cNvSpPr txBox="1"/>
          <p:nvPr/>
        </p:nvSpPr>
        <p:spPr>
          <a:xfrm>
            <a:off x="1716158" y="2261484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rPr>
              <a:t>w</a:t>
            </a:r>
            <a:r>
              <a:rPr kumimoji="0" lang="en-US" sz="1800" b="1" i="0" u="none" strike="noStrike" kern="1200" cap="none" spc="0" normalizeH="0" baseline="-25000" noProof="0" dirty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2278133" y="2248784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F8804"/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rPr>
              <a:t>w</a:t>
            </a:r>
            <a:r>
              <a:rPr kumimoji="0" lang="en-US" sz="1800" b="1" i="0" u="none" strike="noStrike" kern="1200" cap="none" spc="0" normalizeH="0" baseline="-25000" noProof="0" dirty="0">
                <a:ln>
                  <a:noFill/>
                </a:ln>
                <a:solidFill>
                  <a:srgbClr val="5F8804"/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85" name="Right Arrow 84"/>
          <p:cNvSpPr/>
          <p:nvPr/>
        </p:nvSpPr>
        <p:spPr>
          <a:xfrm>
            <a:off x="3946171" y="3014083"/>
            <a:ext cx="704850" cy="441962"/>
          </a:xfrm>
          <a:prstGeom prst="rightArrow">
            <a:avLst/>
          </a:prstGeom>
          <a:solidFill>
            <a:srgbClr val="4F81BD">
              <a:lumMod val="75000"/>
              <a:alpha val="34000"/>
            </a:srgbClr>
          </a:solidFill>
          <a:ln w="25400" cap="flat" cmpd="sng" algn="ctr">
            <a:solidFill>
              <a:srgbClr val="4F81BD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-2500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Palatino" charset="0"/>
              <a:cs typeface="Arial" panose="020B0604020202020204" pitchFamily="34" charset="0"/>
            </a:endParaRPr>
          </a:p>
        </p:txBody>
      </p:sp>
      <p:sp>
        <p:nvSpPr>
          <p:cNvPr id="86" name="Right Arrow 85"/>
          <p:cNvSpPr/>
          <p:nvPr/>
        </p:nvSpPr>
        <p:spPr>
          <a:xfrm>
            <a:off x="3946172" y="3495673"/>
            <a:ext cx="342900" cy="450335"/>
          </a:xfrm>
          <a:prstGeom prst="rightArrow">
            <a:avLst/>
          </a:prstGeom>
          <a:solidFill>
            <a:srgbClr val="4F81BD">
              <a:lumMod val="75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Palatino" charset="0"/>
              <a:cs typeface="Arial" panose="020B0604020202020204" pitchFamily="34" charset="0"/>
            </a:endParaRPr>
          </a:p>
        </p:txBody>
      </p:sp>
      <p:sp>
        <p:nvSpPr>
          <p:cNvPr id="87" name="Right Arrow 86"/>
          <p:cNvSpPr/>
          <p:nvPr/>
        </p:nvSpPr>
        <p:spPr>
          <a:xfrm>
            <a:off x="3948352" y="4002403"/>
            <a:ext cx="576589" cy="444499"/>
          </a:xfrm>
          <a:prstGeom prst="rightArrow">
            <a:avLst/>
          </a:prstGeom>
          <a:solidFill>
            <a:srgbClr val="4F81BD">
              <a:lumMod val="75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Palatino" charset="0"/>
              <a:cs typeface="Arial" panose="020B0604020202020204" pitchFamily="34" charset="0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3443566" y="2962512"/>
            <a:ext cx="397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rPr>
              <a:t>L</a:t>
            </a:r>
            <a:r>
              <a:rPr kumimoji="0" lang="en-US" sz="18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89" name="TextBox 88"/>
          <p:cNvSpPr txBox="1"/>
          <p:nvPr/>
        </p:nvSpPr>
        <p:spPr>
          <a:xfrm>
            <a:off x="3443566" y="3482458"/>
            <a:ext cx="397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rPr>
              <a:t>L</a:t>
            </a:r>
            <a:r>
              <a:rPr kumimoji="0" lang="en-US" sz="18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90" name="TextBox 89"/>
          <p:cNvSpPr txBox="1"/>
          <p:nvPr/>
        </p:nvSpPr>
        <p:spPr>
          <a:xfrm>
            <a:off x="3443566" y="3964542"/>
            <a:ext cx="397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rPr>
              <a:t>L</a:t>
            </a:r>
            <a:r>
              <a:rPr kumimoji="0" lang="en-US" sz="18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3441886" y="2558652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rPr>
              <a:t>PS</a:t>
            </a:r>
            <a:endParaRPr kumimoji="0" lang="en-US" sz="1800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Palatino" charset="0"/>
              <a:cs typeface="Arial" panose="020B0604020202020204" pitchFamily="34" charset="0"/>
            </a:endParaRPr>
          </a:p>
        </p:txBody>
      </p:sp>
      <p:cxnSp>
        <p:nvCxnSpPr>
          <p:cNvPr id="92" name="Straight Connector 91"/>
          <p:cNvCxnSpPr>
            <a:stCxn id="91" idx="3"/>
          </p:cNvCxnSpPr>
          <p:nvPr/>
        </p:nvCxnSpPr>
        <p:spPr>
          <a:xfrm>
            <a:off x="3934329" y="2743318"/>
            <a:ext cx="1319465" cy="26224"/>
          </a:xfrm>
          <a:prstGeom prst="line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headEnd type="none" w="med" len="med"/>
            <a:tailEnd type="arrow" w="med" len="med"/>
          </a:ln>
          <a:effectLst/>
        </p:spPr>
      </p:cxnSp>
      <p:cxnSp>
        <p:nvCxnSpPr>
          <p:cNvPr id="93" name="Straight Connector 92"/>
          <p:cNvCxnSpPr/>
          <p:nvPr/>
        </p:nvCxnSpPr>
        <p:spPr>
          <a:xfrm flipH="1" flipV="1">
            <a:off x="3930056" y="2558651"/>
            <a:ext cx="368" cy="2077482"/>
          </a:xfrm>
          <a:prstGeom prst="line">
            <a:avLst/>
          </a:prstGeom>
          <a:noFill/>
          <a:ln w="9525" cap="flat" cmpd="sng" algn="ctr">
            <a:solidFill>
              <a:sysClr val="windowText" lastClr="000000"/>
            </a:solidFill>
            <a:prstDash val="dash"/>
          </a:ln>
          <a:effectLst/>
        </p:spPr>
      </p:cxnSp>
      <p:sp>
        <p:nvSpPr>
          <p:cNvPr id="94" name="Right Arrow 93"/>
          <p:cNvSpPr/>
          <p:nvPr/>
        </p:nvSpPr>
        <p:spPr>
          <a:xfrm>
            <a:off x="4536721" y="3001643"/>
            <a:ext cx="462915" cy="480814"/>
          </a:xfrm>
          <a:prstGeom prst="rightArrow">
            <a:avLst/>
          </a:prstGeom>
          <a:solidFill>
            <a:srgbClr val="F79646">
              <a:lumMod val="75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Palatino" charset="0"/>
              <a:cs typeface="Arial" panose="020B0604020202020204" pitchFamily="34" charset="0"/>
            </a:endParaRPr>
          </a:p>
        </p:txBody>
      </p:sp>
      <p:sp>
        <p:nvSpPr>
          <p:cNvPr id="95" name="Right Arrow 94"/>
          <p:cNvSpPr/>
          <p:nvPr/>
        </p:nvSpPr>
        <p:spPr>
          <a:xfrm>
            <a:off x="4537675" y="3531233"/>
            <a:ext cx="313372" cy="433308"/>
          </a:xfrm>
          <a:prstGeom prst="rightArrow">
            <a:avLst/>
          </a:prstGeom>
          <a:solidFill>
            <a:srgbClr val="F79646">
              <a:lumMod val="75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Palatino" charset="0"/>
              <a:cs typeface="Arial" panose="020B0604020202020204" pitchFamily="34" charset="0"/>
            </a:endParaRPr>
          </a:p>
        </p:txBody>
      </p:sp>
      <p:sp>
        <p:nvSpPr>
          <p:cNvPr id="96" name="Right Arrow 95"/>
          <p:cNvSpPr/>
          <p:nvPr/>
        </p:nvSpPr>
        <p:spPr>
          <a:xfrm>
            <a:off x="4529356" y="3990971"/>
            <a:ext cx="561975" cy="467361"/>
          </a:xfrm>
          <a:prstGeom prst="rightArrow">
            <a:avLst/>
          </a:prstGeom>
          <a:solidFill>
            <a:srgbClr val="F79646">
              <a:lumMod val="75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Palatino" charset="0"/>
              <a:cs typeface="Arial" panose="020B0604020202020204" pitchFamily="34" charset="0"/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3816287" y="2249526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F81BD">
                    <a:lumMod val="75000"/>
                  </a:srgbClr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rPr>
              <a:t>w</a:t>
            </a:r>
            <a:r>
              <a:rPr kumimoji="0" lang="en-US" sz="1800" b="1" i="0" u="none" strike="noStrike" kern="1200" cap="none" spc="0" normalizeH="0" baseline="-25000" noProof="0" dirty="0">
                <a:ln>
                  <a:noFill/>
                </a:ln>
                <a:solidFill>
                  <a:srgbClr val="4F81BD">
                    <a:lumMod val="75000"/>
                  </a:srgbClr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rPr>
              <a:t>0</a:t>
            </a:r>
          </a:p>
        </p:txBody>
      </p:sp>
      <p:cxnSp>
        <p:nvCxnSpPr>
          <p:cNvPr id="98" name="Straight Connector 97"/>
          <p:cNvCxnSpPr/>
          <p:nvPr/>
        </p:nvCxnSpPr>
        <p:spPr>
          <a:xfrm flipH="1" flipV="1">
            <a:off x="4530386" y="2590401"/>
            <a:ext cx="368" cy="2077482"/>
          </a:xfrm>
          <a:prstGeom prst="line">
            <a:avLst/>
          </a:prstGeom>
          <a:noFill/>
          <a:ln w="9525" cap="flat" cmpd="sng" algn="ctr">
            <a:solidFill>
              <a:sysClr val="windowText" lastClr="000000"/>
            </a:solidFill>
            <a:prstDash val="dash"/>
          </a:ln>
          <a:effectLst/>
        </p:spPr>
      </p:cxnSp>
      <p:sp>
        <p:nvSpPr>
          <p:cNvPr id="99" name="TextBox 98"/>
          <p:cNvSpPr txBox="1"/>
          <p:nvPr/>
        </p:nvSpPr>
        <p:spPr>
          <a:xfrm>
            <a:off x="4368737" y="2262226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rPr>
              <a:t>w</a:t>
            </a:r>
            <a:r>
              <a:rPr kumimoji="0" lang="en-US" sz="1800" b="1" i="0" u="none" strike="noStrike" kern="1200" cap="none" spc="0" normalizeH="0" baseline="-25000" noProof="0" dirty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100" name="TextBox 99"/>
          <p:cNvSpPr txBox="1"/>
          <p:nvPr/>
        </p:nvSpPr>
        <p:spPr>
          <a:xfrm>
            <a:off x="957771" y="1841472"/>
            <a:ext cx="20104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rPr>
              <a:t>Fully Sync-SGD</a:t>
            </a:r>
          </a:p>
        </p:txBody>
      </p:sp>
      <p:sp>
        <p:nvSpPr>
          <p:cNvPr id="101" name="TextBox 100"/>
          <p:cNvSpPr txBox="1"/>
          <p:nvPr/>
        </p:nvSpPr>
        <p:spPr>
          <a:xfrm>
            <a:off x="3898226" y="1842214"/>
            <a:ext cx="15953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rPr>
              <a:t>K-sync SGD</a:t>
            </a:r>
          </a:p>
        </p:txBody>
      </p:sp>
      <p:sp>
        <p:nvSpPr>
          <p:cNvPr id="102" name="Right Arrow 101"/>
          <p:cNvSpPr/>
          <p:nvPr/>
        </p:nvSpPr>
        <p:spPr>
          <a:xfrm>
            <a:off x="6363450" y="3051811"/>
            <a:ext cx="939800" cy="441962"/>
          </a:xfrm>
          <a:prstGeom prst="rightArrow">
            <a:avLst/>
          </a:prstGeom>
          <a:solidFill>
            <a:srgbClr val="4F81BD">
              <a:lumMod val="75000"/>
              <a:alpha val="34000"/>
            </a:srgbClr>
          </a:solidFill>
          <a:ln w="25400" cap="flat" cmpd="sng" algn="ctr">
            <a:solidFill>
              <a:srgbClr val="4F81BD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-2500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Palatino" charset="0"/>
              <a:cs typeface="Arial" panose="020B0604020202020204" pitchFamily="34" charset="0"/>
            </a:endParaRPr>
          </a:p>
        </p:txBody>
      </p:sp>
      <p:sp>
        <p:nvSpPr>
          <p:cNvPr id="103" name="Right Arrow 102"/>
          <p:cNvSpPr/>
          <p:nvPr/>
        </p:nvSpPr>
        <p:spPr>
          <a:xfrm>
            <a:off x="6363451" y="3533400"/>
            <a:ext cx="428513" cy="450335"/>
          </a:xfrm>
          <a:prstGeom prst="rightArrow">
            <a:avLst/>
          </a:prstGeom>
          <a:solidFill>
            <a:srgbClr val="4F81BD">
              <a:lumMod val="75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Palatino" charset="0"/>
              <a:cs typeface="Arial" panose="020B0604020202020204" pitchFamily="34" charset="0"/>
            </a:endParaRPr>
          </a:p>
        </p:txBody>
      </p:sp>
      <p:sp>
        <p:nvSpPr>
          <p:cNvPr id="104" name="Right Arrow 103"/>
          <p:cNvSpPr/>
          <p:nvPr/>
        </p:nvSpPr>
        <p:spPr>
          <a:xfrm>
            <a:off x="6366357" y="4040130"/>
            <a:ext cx="936893" cy="444499"/>
          </a:xfrm>
          <a:prstGeom prst="rightArrow">
            <a:avLst/>
          </a:prstGeom>
          <a:solidFill>
            <a:srgbClr val="4F81BD">
              <a:lumMod val="75000"/>
              <a:alpha val="50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Palatino" charset="0"/>
              <a:cs typeface="Arial" panose="020B0604020202020204" pitchFamily="34" charset="0"/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5791950" y="3000239"/>
            <a:ext cx="397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rPr>
              <a:t>L</a:t>
            </a:r>
            <a:r>
              <a:rPr kumimoji="0" lang="en-US" sz="18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106" name="TextBox 105"/>
          <p:cNvSpPr txBox="1"/>
          <p:nvPr/>
        </p:nvSpPr>
        <p:spPr>
          <a:xfrm>
            <a:off x="5791950" y="3520185"/>
            <a:ext cx="397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rPr>
              <a:t>L</a:t>
            </a:r>
            <a:r>
              <a:rPr kumimoji="0" lang="en-US" sz="18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107" name="TextBox 106"/>
          <p:cNvSpPr txBox="1"/>
          <p:nvPr/>
        </p:nvSpPr>
        <p:spPr>
          <a:xfrm>
            <a:off x="5791950" y="4002269"/>
            <a:ext cx="397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rPr>
              <a:t>L</a:t>
            </a:r>
            <a:r>
              <a:rPr kumimoji="0" lang="en-US" sz="18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108" name="TextBox 107"/>
          <p:cNvSpPr txBox="1"/>
          <p:nvPr/>
        </p:nvSpPr>
        <p:spPr>
          <a:xfrm>
            <a:off x="5789709" y="2596379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rPr>
              <a:t>PS</a:t>
            </a:r>
            <a:endParaRPr kumimoji="0" lang="en-US" sz="1800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Palatino" charset="0"/>
              <a:cs typeface="Arial" panose="020B0604020202020204" pitchFamily="34" charset="0"/>
            </a:endParaRPr>
          </a:p>
        </p:txBody>
      </p:sp>
      <p:cxnSp>
        <p:nvCxnSpPr>
          <p:cNvPr id="109" name="Straight Connector 108"/>
          <p:cNvCxnSpPr>
            <a:stCxn id="110" idx="3"/>
          </p:cNvCxnSpPr>
          <p:nvPr/>
        </p:nvCxnSpPr>
        <p:spPr>
          <a:xfrm>
            <a:off x="6198795" y="2781045"/>
            <a:ext cx="2476055" cy="0"/>
          </a:xfrm>
          <a:prstGeom prst="line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headEnd type="none" w="med" len="med"/>
            <a:tailEnd type="arrow" w="med" len="med"/>
          </a:ln>
          <a:effectLst/>
        </p:spPr>
      </p:cxnSp>
      <p:cxnSp>
        <p:nvCxnSpPr>
          <p:cNvPr id="110" name="Straight Connector 109"/>
          <p:cNvCxnSpPr/>
          <p:nvPr/>
        </p:nvCxnSpPr>
        <p:spPr>
          <a:xfrm flipH="1" flipV="1">
            <a:off x="6358402" y="2596379"/>
            <a:ext cx="491" cy="2077482"/>
          </a:xfrm>
          <a:prstGeom prst="line">
            <a:avLst/>
          </a:prstGeom>
          <a:noFill/>
          <a:ln w="9525" cap="flat" cmpd="sng" algn="ctr">
            <a:solidFill>
              <a:sysClr val="windowText" lastClr="000000"/>
            </a:solidFill>
            <a:prstDash val="dash"/>
          </a:ln>
          <a:effectLst/>
        </p:spPr>
      </p:cxnSp>
      <p:sp>
        <p:nvSpPr>
          <p:cNvPr id="111" name="Right Arrow 110"/>
          <p:cNvSpPr/>
          <p:nvPr/>
        </p:nvSpPr>
        <p:spPr>
          <a:xfrm>
            <a:off x="7138150" y="3039371"/>
            <a:ext cx="617220" cy="480814"/>
          </a:xfrm>
          <a:prstGeom prst="rightArrow">
            <a:avLst/>
          </a:prstGeom>
          <a:solidFill>
            <a:srgbClr val="F79646">
              <a:lumMod val="75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Palatino" charset="0"/>
              <a:cs typeface="Arial" panose="020B0604020202020204" pitchFamily="34" charset="0"/>
            </a:endParaRPr>
          </a:p>
        </p:txBody>
      </p:sp>
      <p:sp>
        <p:nvSpPr>
          <p:cNvPr id="112" name="Right Arrow 111"/>
          <p:cNvSpPr/>
          <p:nvPr/>
        </p:nvSpPr>
        <p:spPr>
          <a:xfrm>
            <a:off x="7139421" y="3568961"/>
            <a:ext cx="417829" cy="433308"/>
          </a:xfrm>
          <a:prstGeom prst="rightArrow">
            <a:avLst/>
          </a:prstGeom>
          <a:solidFill>
            <a:srgbClr val="F79646">
              <a:lumMod val="75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Palatino" charset="0"/>
              <a:cs typeface="Arial" panose="020B0604020202020204" pitchFamily="34" charset="0"/>
            </a:endParaRPr>
          </a:p>
        </p:txBody>
      </p:sp>
      <p:sp>
        <p:nvSpPr>
          <p:cNvPr id="113" name="Right Arrow 112"/>
          <p:cNvSpPr/>
          <p:nvPr/>
        </p:nvSpPr>
        <p:spPr>
          <a:xfrm>
            <a:off x="7128330" y="4028698"/>
            <a:ext cx="749300" cy="467361"/>
          </a:xfrm>
          <a:prstGeom prst="rightArrow">
            <a:avLst/>
          </a:prstGeom>
          <a:solidFill>
            <a:srgbClr val="F79646">
              <a:lumMod val="75000"/>
              <a:alpha val="45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Palatino" charset="0"/>
              <a:cs typeface="Arial" panose="020B0604020202020204" pitchFamily="34" charset="0"/>
            </a:endParaRPr>
          </a:p>
        </p:txBody>
      </p:sp>
      <p:cxnSp>
        <p:nvCxnSpPr>
          <p:cNvPr id="114" name="Straight Connector 113"/>
          <p:cNvCxnSpPr/>
          <p:nvPr/>
        </p:nvCxnSpPr>
        <p:spPr>
          <a:xfrm flipH="1" flipV="1">
            <a:off x="7129629" y="2650665"/>
            <a:ext cx="491" cy="2077482"/>
          </a:xfrm>
          <a:prstGeom prst="line">
            <a:avLst/>
          </a:prstGeom>
          <a:noFill/>
          <a:ln w="9525" cap="flat" cmpd="sng" algn="ctr">
            <a:solidFill>
              <a:sysClr val="windowText" lastClr="000000"/>
            </a:solidFill>
            <a:prstDash val="dash"/>
          </a:ln>
          <a:effectLst/>
        </p:spPr>
      </p:cxnSp>
      <p:cxnSp>
        <p:nvCxnSpPr>
          <p:cNvPr id="115" name="Straight Connector 114"/>
          <p:cNvCxnSpPr/>
          <p:nvPr/>
        </p:nvCxnSpPr>
        <p:spPr>
          <a:xfrm flipH="1" flipV="1">
            <a:off x="7766752" y="2629397"/>
            <a:ext cx="491" cy="2077482"/>
          </a:xfrm>
          <a:prstGeom prst="line">
            <a:avLst/>
          </a:prstGeom>
          <a:noFill/>
          <a:ln w="9525" cap="flat" cmpd="sng" algn="ctr">
            <a:solidFill>
              <a:sysClr val="windowText" lastClr="000000"/>
            </a:solidFill>
            <a:prstDash val="dash"/>
          </a:ln>
          <a:effectLst/>
        </p:spPr>
      </p:cxnSp>
      <p:sp>
        <p:nvSpPr>
          <p:cNvPr id="116" name="Right Arrow 115"/>
          <p:cNvSpPr/>
          <p:nvPr/>
        </p:nvSpPr>
        <p:spPr>
          <a:xfrm>
            <a:off x="6799003" y="3553202"/>
            <a:ext cx="323634" cy="450335"/>
          </a:xfrm>
          <a:prstGeom prst="rightArrow">
            <a:avLst/>
          </a:prstGeom>
          <a:solidFill>
            <a:srgbClr val="4F81BD">
              <a:lumMod val="75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Palatino" charset="0"/>
              <a:cs typeface="Arial" panose="020B0604020202020204" pitchFamily="34" charset="0"/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6164416" y="1841488"/>
            <a:ext cx="23070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rPr>
              <a:t>K-batch-sync SGD</a:t>
            </a:r>
          </a:p>
        </p:txBody>
      </p:sp>
      <p:sp>
        <p:nvSpPr>
          <p:cNvPr id="118" name="TextBox 117"/>
          <p:cNvSpPr txBox="1"/>
          <p:nvPr/>
        </p:nvSpPr>
        <p:spPr>
          <a:xfrm>
            <a:off x="6126771" y="2339321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F81BD">
                    <a:lumMod val="75000"/>
                  </a:srgbClr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rPr>
              <a:t>w</a:t>
            </a:r>
            <a:r>
              <a:rPr kumimoji="0" lang="en-US" sz="1800" b="1" i="0" u="none" strike="noStrike" kern="1200" cap="none" spc="0" normalizeH="0" baseline="-25000" noProof="0" dirty="0">
                <a:ln>
                  <a:noFill/>
                </a:ln>
                <a:solidFill>
                  <a:srgbClr val="4F81BD">
                    <a:lumMod val="75000"/>
                  </a:srgbClr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rPr>
              <a:t>0</a:t>
            </a:r>
          </a:p>
        </p:txBody>
      </p:sp>
      <p:sp>
        <p:nvSpPr>
          <p:cNvPr id="119" name="TextBox 118"/>
          <p:cNvSpPr txBox="1"/>
          <p:nvPr/>
        </p:nvSpPr>
        <p:spPr>
          <a:xfrm>
            <a:off x="6990371" y="2326621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rPr>
              <a:t>w</a:t>
            </a:r>
            <a:r>
              <a:rPr kumimoji="0" lang="en-US" sz="1800" b="1" i="0" u="none" strike="noStrike" kern="1200" cap="none" spc="0" normalizeH="0" baseline="-25000" noProof="0" dirty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120" name="TextBox 119"/>
          <p:cNvSpPr txBox="1"/>
          <p:nvPr/>
        </p:nvSpPr>
        <p:spPr>
          <a:xfrm>
            <a:off x="7561871" y="2339321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F8804"/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rPr>
              <a:t>w</a:t>
            </a:r>
            <a:r>
              <a:rPr kumimoji="0" lang="en-US" sz="1800" b="1" i="0" u="none" strike="noStrike" kern="1200" cap="none" spc="0" normalizeH="0" baseline="-25000" noProof="0" dirty="0">
                <a:ln>
                  <a:noFill/>
                </a:ln>
                <a:solidFill>
                  <a:srgbClr val="5F8804"/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121" name="Right Arrow 120"/>
          <p:cNvSpPr/>
          <p:nvPr/>
        </p:nvSpPr>
        <p:spPr>
          <a:xfrm>
            <a:off x="7572466" y="3561337"/>
            <a:ext cx="561000" cy="467361"/>
          </a:xfrm>
          <a:prstGeom prst="rightArrow">
            <a:avLst/>
          </a:prstGeom>
          <a:solidFill>
            <a:srgbClr val="F79646">
              <a:lumMod val="75000"/>
              <a:alpha val="45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Palatino" charset="0"/>
              <a:cs typeface="Arial" panose="020B0604020202020204" pitchFamily="34" charset="0"/>
            </a:endParaRPr>
          </a:p>
        </p:txBody>
      </p:sp>
      <p:sp>
        <p:nvSpPr>
          <p:cNvPr id="122" name="Right Arrow 121"/>
          <p:cNvSpPr/>
          <p:nvPr/>
        </p:nvSpPr>
        <p:spPr>
          <a:xfrm>
            <a:off x="7776032" y="3053732"/>
            <a:ext cx="357434" cy="486523"/>
          </a:xfrm>
          <a:prstGeom prst="rightArrow">
            <a:avLst/>
          </a:prstGeom>
          <a:solidFill>
            <a:srgbClr val="4BACC6">
              <a:lumMod val="75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Palatino" charset="0"/>
              <a:cs typeface="Arial" panose="020B0604020202020204" pitchFamily="34" charset="0"/>
            </a:endParaRPr>
          </a:p>
        </p:txBody>
      </p:sp>
      <p:sp>
        <p:nvSpPr>
          <p:cNvPr id="123" name="Right Arrow 122"/>
          <p:cNvSpPr/>
          <p:nvPr/>
        </p:nvSpPr>
        <p:spPr>
          <a:xfrm>
            <a:off x="7789367" y="3536559"/>
            <a:ext cx="746204" cy="508135"/>
          </a:xfrm>
          <a:prstGeom prst="rightArrow">
            <a:avLst/>
          </a:prstGeom>
          <a:solidFill>
            <a:srgbClr val="4BACC6">
              <a:lumMod val="75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Palatino" charset="0"/>
              <a:cs typeface="Arial" panose="020B0604020202020204" pitchFamily="34" charset="0"/>
            </a:endParaRPr>
          </a:p>
        </p:txBody>
      </p:sp>
      <p:sp>
        <p:nvSpPr>
          <p:cNvPr id="124" name="Rectangle 123"/>
          <p:cNvSpPr/>
          <p:nvPr/>
        </p:nvSpPr>
        <p:spPr>
          <a:xfrm>
            <a:off x="5506025" y="1951369"/>
            <a:ext cx="3416910" cy="2776777"/>
          </a:xfrm>
          <a:prstGeom prst="rect">
            <a:avLst/>
          </a:prstGeom>
          <a:solidFill>
            <a:srgbClr val="FFFFFF">
              <a:alpha val="83000"/>
            </a:srgbClr>
          </a:solidFill>
          <a:ln w="9525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Arial" panose="020B0604020202020204" pitchFamily="34" charset="0"/>
            </a:endParaRPr>
          </a:p>
        </p:txBody>
      </p:sp>
      <p:sp>
        <p:nvSpPr>
          <p:cNvPr id="125" name="Content Placeholder 2"/>
          <p:cNvSpPr txBox="1">
            <a:spLocks/>
          </p:cNvSpPr>
          <p:nvPr/>
        </p:nvSpPr>
        <p:spPr>
          <a:xfrm>
            <a:off x="-268019" y="5013176"/>
            <a:ext cx="9322637" cy="64807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K Sync-SGD: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we can wait for “K” of them. </a:t>
            </a:r>
          </a:p>
        </p:txBody>
      </p:sp>
    </p:spTree>
    <p:extLst>
      <p:ext uri="{BB962C8B-B14F-4D97-AF65-F5344CB8AC3E}">
        <p14:creationId xmlns:p14="http://schemas.microsoft.com/office/powerpoint/2010/main" val="10974202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/>
          <p:cNvSpPr txBox="1">
            <a:spLocks/>
          </p:cNvSpPr>
          <p:nvPr/>
        </p:nvSpPr>
        <p:spPr>
          <a:xfrm>
            <a:off x="179512" y="216694"/>
            <a:ext cx="8569325" cy="647700"/>
          </a:xfrm>
          <a:prstGeom prst="rect">
            <a:avLst/>
          </a:prstGeom>
        </p:spPr>
        <p:txBody>
          <a:bodyPr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0" cap="none" spc="0" normalizeH="0" baseline="0" noProof="0" dirty="0">
                <a:ln>
                  <a:noFill/>
                </a:ln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Expected Runtime of SGD Variants</a:t>
            </a:r>
          </a:p>
        </p:txBody>
      </p:sp>
      <p:sp>
        <p:nvSpPr>
          <p:cNvPr id="16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8DB6C6F-0628-4C19-B82B-0A70C98E2BD2}" type="datetime1">
              <a:rPr kumimoji="0" lang="fr-FR" sz="8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27/05/2024</a:t>
            </a:fld>
            <a:endParaRPr kumimoji="0" lang="fr-FR" sz="800" b="0" i="0" u="none" strike="noStrike" kern="1200" cap="none" spc="0" normalizeH="0" baseline="0" noProof="0" dirty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4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Eurostile LT Std"/>
              </a:defRPr>
            </a:lvl1pPr>
            <a:lvl2pPr marL="742950" indent="-28575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Eurostile LT Std"/>
              </a:defRPr>
            </a:lvl2pPr>
            <a:lvl3pPr marL="1143000" indent="-22860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Eurostile LT Std"/>
              </a:defRPr>
            </a:lvl3pPr>
            <a:lvl4pPr marL="1600200" indent="-228600">
              <a:spcBef>
                <a:spcPct val="20000"/>
              </a:spcBef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Eurostile LT Std"/>
              </a:defRPr>
            </a:lvl4pPr>
            <a:lvl5pPr marL="2057400" indent="-228600">
              <a:spcBef>
                <a:spcPct val="20000"/>
              </a:spcBef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- p </a:t>
            </a:r>
            <a:fld id="{F3B5A460-63E2-4D8D-9EC8-3099D4BDFCB9}" type="slidenum">
              <a:rPr kumimoji="0" lang="fr-FR" alt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r>
              <a:rPr kumimoji="0" lang="fr-F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8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MALCOM Course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3545783" y="1222823"/>
            <a:ext cx="21868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 panose="020B0604020202020204" pitchFamily="34" charset="0"/>
              </a:rPr>
              <a:t>Sync variants</a:t>
            </a:r>
          </a:p>
        </p:txBody>
      </p:sp>
      <p:sp>
        <p:nvSpPr>
          <p:cNvPr id="70" name="Right Arrow 69"/>
          <p:cNvSpPr/>
          <p:nvPr/>
        </p:nvSpPr>
        <p:spPr>
          <a:xfrm>
            <a:off x="1169767" y="3013341"/>
            <a:ext cx="704850" cy="441962"/>
          </a:xfrm>
          <a:prstGeom prst="rightArrow">
            <a:avLst/>
          </a:prstGeom>
          <a:solidFill>
            <a:srgbClr val="4F81BD">
              <a:lumMod val="75000"/>
            </a:srgbClr>
          </a:solidFill>
          <a:ln w="25400" cap="flat" cmpd="sng" algn="ctr">
            <a:solidFill>
              <a:srgbClr val="4F81BD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-2500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Palatino" charset="0"/>
              <a:cs typeface="Arial" panose="020B0604020202020204" pitchFamily="34" charset="0"/>
            </a:endParaRPr>
          </a:p>
        </p:txBody>
      </p:sp>
      <p:sp>
        <p:nvSpPr>
          <p:cNvPr id="71" name="Right Arrow 70"/>
          <p:cNvSpPr/>
          <p:nvPr/>
        </p:nvSpPr>
        <p:spPr>
          <a:xfrm>
            <a:off x="1169768" y="3494931"/>
            <a:ext cx="342900" cy="450335"/>
          </a:xfrm>
          <a:prstGeom prst="rightArrow">
            <a:avLst/>
          </a:prstGeom>
          <a:solidFill>
            <a:srgbClr val="4F81BD">
              <a:lumMod val="75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Palatino" charset="0"/>
              <a:cs typeface="Arial" panose="020B0604020202020204" pitchFamily="34" charset="0"/>
            </a:endParaRPr>
          </a:p>
        </p:txBody>
      </p:sp>
      <p:sp>
        <p:nvSpPr>
          <p:cNvPr id="72" name="Right Arrow 71"/>
          <p:cNvSpPr/>
          <p:nvPr/>
        </p:nvSpPr>
        <p:spPr>
          <a:xfrm>
            <a:off x="1171948" y="4001661"/>
            <a:ext cx="576589" cy="444499"/>
          </a:xfrm>
          <a:prstGeom prst="rightArrow">
            <a:avLst/>
          </a:prstGeom>
          <a:solidFill>
            <a:srgbClr val="4F81BD">
              <a:lumMod val="75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Palatino" charset="0"/>
              <a:cs typeface="Arial" panose="020B0604020202020204" pitchFamily="34" charset="0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741142" y="2961769"/>
            <a:ext cx="397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rPr>
              <a:t>L</a:t>
            </a:r>
            <a:r>
              <a:rPr kumimoji="0" lang="en-US" sz="18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741142" y="3481715"/>
            <a:ext cx="397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rPr>
              <a:t>L</a:t>
            </a:r>
            <a:r>
              <a:rPr kumimoji="0" lang="en-US" sz="18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741142" y="3963800"/>
            <a:ext cx="397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rPr>
              <a:t>L</a:t>
            </a:r>
            <a:r>
              <a:rPr kumimoji="0" lang="en-US" sz="18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739461" y="2557910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 panose="020B0604020202020204" pitchFamily="34" charset="0"/>
              </a:rPr>
              <a:t>PS</a:t>
            </a:r>
            <a:endParaRPr kumimoji="0" lang="en-US" sz="1800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Arial" panose="020B0604020202020204" pitchFamily="34" charset="0"/>
            </a:endParaRPr>
          </a:p>
        </p:txBody>
      </p:sp>
      <p:cxnSp>
        <p:nvCxnSpPr>
          <p:cNvPr id="77" name="Straight Connector 76"/>
          <p:cNvCxnSpPr>
            <a:stCxn id="76" idx="3"/>
          </p:cNvCxnSpPr>
          <p:nvPr/>
        </p:nvCxnSpPr>
        <p:spPr>
          <a:xfrm>
            <a:off x="1231904" y="2742576"/>
            <a:ext cx="1478903" cy="24984"/>
          </a:xfrm>
          <a:prstGeom prst="line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headEnd type="none" w="med" len="med"/>
            <a:tailEnd type="arrow" w="med" len="med"/>
          </a:ln>
          <a:effectLst/>
        </p:spPr>
      </p:cxnSp>
      <p:cxnSp>
        <p:nvCxnSpPr>
          <p:cNvPr id="78" name="Straight Connector 77"/>
          <p:cNvCxnSpPr/>
          <p:nvPr/>
        </p:nvCxnSpPr>
        <p:spPr>
          <a:xfrm flipH="1" flipV="1">
            <a:off x="1165982" y="2557909"/>
            <a:ext cx="368" cy="2077482"/>
          </a:xfrm>
          <a:prstGeom prst="line">
            <a:avLst/>
          </a:prstGeom>
          <a:noFill/>
          <a:ln w="9525" cap="flat" cmpd="sng" algn="ctr">
            <a:solidFill>
              <a:sysClr val="windowText" lastClr="000000"/>
            </a:solidFill>
            <a:prstDash val="dash"/>
          </a:ln>
          <a:effectLst/>
        </p:spPr>
      </p:cxnSp>
      <p:sp>
        <p:nvSpPr>
          <p:cNvPr id="79" name="Right Arrow 78"/>
          <p:cNvSpPr/>
          <p:nvPr/>
        </p:nvSpPr>
        <p:spPr>
          <a:xfrm>
            <a:off x="1884474" y="3000901"/>
            <a:ext cx="462915" cy="480814"/>
          </a:xfrm>
          <a:prstGeom prst="rightArrow">
            <a:avLst/>
          </a:prstGeom>
          <a:solidFill>
            <a:srgbClr val="F79646">
              <a:lumMod val="75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Palatino" charset="0"/>
              <a:cs typeface="Arial" panose="020B0604020202020204" pitchFamily="34" charset="0"/>
            </a:endParaRPr>
          </a:p>
        </p:txBody>
      </p:sp>
      <p:sp>
        <p:nvSpPr>
          <p:cNvPr id="80" name="Right Arrow 79"/>
          <p:cNvSpPr/>
          <p:nvPr/>
        </p:nvSpPr>
        <p:spPr>
          <a:xfrm>
            <a:off x="1866046" y="3530491"/>
            <a:ext cx="313372" cy="433308"/>
          </a:xfrm>
          <a:prstGeom prst="rightArrow">
            <a:avLst/>
          </a:prstGeom>
          <a:solidFill>
            <a:srgbClr val="F79646">
              <a:lumMod val="75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Palatino" charset="0"/>
              <a:cs typeface="Arial" panose="020B0604020202020204" pitchFamily="34" charset="0"/>
            </a:endParaRPr>
          </a:p>
        </p:txBody>
      </p:sp>
      <p:sp>
        <p:nvSpPr>
          <p:cNvPr id="81" name="Right Arrow 80"/>
          <p:cNvSpPr/>
          <p:nvPr/>
        </p:nvSpPr>
        <p:spPr>
          <a:xfrm>
            <a:off x="1876777" y="3990229"/>
            <a:ext cx="561975" cy="467361"/>
          </a:xfrm>
          <a:prstGeom prst="rightArrow">
            <a:avLst/>
          </a:prstGeom>
          <a:solidFill>
            <a:srgbClr val="F79646">
              <a:lumMod val="75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Palatino" charset="0"/>
              <a:cs typeface="Arial" panose="020B0604020202020204" pitchFamily="34" charset="0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1039883" y="2248784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F81BD">
                    <a:lumMod val="75000"/>
                  </a:srgbClr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rPr>
              <a:t>w</a:t>
            </a:r>
            <a:r>
              <a:rPr kumimoji="0" lang="en-US" sz="1800" b="1" i="0" u="none" strike="noStrike" kern="1200" cap="none" spc="0" normalizeH="0" baseline="-25000" noProof="0" dirty="0">
                <a:ln>
                  <a:noFill/>
                </a:ln>
                <a:solidFill>
                  <a:srgbClr val="4F81BD">
                    <a:lumMod val="75000"/>
                  </a:srgbClr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rPr>
              <a:t>0</a:t>
            </a:r>
          </a:p>
        </p:txBody>
      </p:sp>
      <p:cxnSp>
        <p:nvCxnSpPr>
          <p:cNvPr id="83" name="Straight Connector 82"/>
          <p:cNvCxnSpPr/>
          <p:nvPr/>
        </p:nvCxnSpPr>
        <p:spPr>
          <a:xfrm flipH="1" flipV="1">
            <a:off x="1877807" y="2589659"/>
            <a:ext cx="368" cy="2077482"/>
          </a:xfrm>
          <a:prstGeom prst="line">
            <a:avLst/>
          </a:prstGeom>
          <a:noFill/>
          <a:ln w="9525" cap="flat" cmpd="sng" algn="ctr">
            <a:solidFill>
              <a:sysClr val="windowText" lastClr="000000"/>
            </a:solidFill>
            <a:prstDash val="dash"/>
          </a:ln>
          <a:effectLst/>
        </p:spPr>
      </p:cxnSp>
      <p:cxnSp>
        <p:nvCxnSpPr>
          <p:cNvPr id="84" name="Straight Connector 83"/>
          <p:cNvCxnSpPr/>
          <p:nvPr/>
        </p:nvCxnSpPr>
        <p:spPr>
          <a:xfrm flipH="1" flipV="1">
            <a:off x="2442191" y="2592199"/>
            <a:ext cx="368" cy="2077482"/>
          </a:xfrm>
          <a:prstGeom prst="line">
            <a:avLst/>
          </a:prstGeom>
          <a:noFill/>
          <a:ln w="9525" cap="flat" cmpd="sng" algn="ctr">
            <a:solidFill>
              <a:sysClr val="windowText" lastClr="000000"/>
            </a:solidFill>
            <a:prstDash val="dash"/>
          </a:ln>
          <a:effectLst/>
        </p:spPr>
      </p:cxnSp>
      <p:sp>
        <p:nvSpPr>
          <p:cNvPr id="85" name="TextBox 84"/>
          <p:cNvSpPr txBox="1"/>
          <p:nvPr/>
        </p:nvSpPr>
        <p:spPr>
          <a:xfrm>
            <a:off x="1716158" y="2261484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rPr>
              <a:t>w</a:t>
            </a:r>
            <a:r>
              <a:rPr kumimoji="0" lang="en-US" sz="1800" b="1" i="0" u="none" strike="noStrike" kern="1200" cap="none" spc="0" normalizeH="0" baseline="-25000" noProof="0" dirty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2278133" y="2248784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F8804"/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rPr>
              <a:t>w</a:t>
            </a:r>
            <a:r>
              <a:rPr kumimoji="0" lang="en-US" sz="1800" b="1" i="0" u="none" strike="noStrike" kern="1200" cap="none" spc="0" normalizeH="0" baseline="-25000" noProof="0" dirty="0">
                <a:ln>
                  <a:noFill/>
                </a:ln>
                <a:solidFill>
                  <a:srgbClr val="5F8804"/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87" name="Right Arrow 86"/>
          <p:cNvSpPr/>
          <p:nvPr/>
        </p:nvSpPr>
        <p:spPr>
          <a:xfrm>
            <a:off x="3946171" y="3014083"/>
            <a:ext cx="704850" cy="441962"/>
          </a:xfrm>
          <a:prstGeom prst="rightArrow">
            <a:avLst/>
          </a:prstGeom>
          <a:solidFill>
            <a:srgbClr val="4F81BD">
              <a:lumMod val="75000"/>
              <a:alpha val="34000"/>
            </a:srgbClr>
          </a:solidFill>
          <a:ln w="25400" cap="flat" cmpd="sng" algn="ctr">
            <a:solidFill>
              <a:srgbClr val="4F81BD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-2500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Palatino" charset="0"/>
              <a:cs typeface="Arial" panose="020B0604020202020204" pitchFamily="34" charset="0"/>
            </a:endParaRPr>
          </a:p>
        </p:txBody>
      </p:sp>
      <p:sp>
        <p:nvSpPr>
          <p:cNvPr id="88" name="Right Arrow 87"/>
          <p:cNvSpPr/>
          <p:nvPr/>
        </p:nvSpPr>
        <p:spPr>
          <a:xfrm>
            <a:off x="3946172" y="3495673"/>
            <a:ext cx="342900" cy="450335"/>
          </a:xfrm>
          <a:prstGeom prst="rightArrow">
            <a:avLst/>
          </a:prstGeom>
          <a:solidFill>
            <a:srgbClr val="4F81BD">
              <a:lumMod val="75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Palatino" charset="0"/>
              <a:cs typeface="Arial" panose="020B0604020202020204" pitchFamily="34" charset="0"/>
            </a:endParaRPr>
          </a:p>
        </p:txBody>
      </p:sp>
      <p:sp>
        <p:nvSpPr>
          <p:cNvPr id="89" name="Right Arrow 88"/>
          <p:cNvSpPr/>
          <p:nvPr/>
        </p:nvSpPr>
        <p:spPr>
          <a:xfrm>
            <a:off x="3948352" y="4002403"/>
            <a:ext cx="576589" cy="444499"/>
          </a:xfrm>
          <a:prstGeom prst="rightArrow">
            <a:avLst/>
          </a:prstGeom>
          <a:solidFill>
            <a:srgbClr val="4F81BD">
              <a:lumMod val="75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Palatino" charset="0"/>
              <a:cs typeface="Arial" panose="020B0604020202020204" pitchFamily="34" charset="0"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3443566" y="2962512"/>
            <a:ext cx="397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rPr>
              <a:t>L</a:t>
            </a:r>
            <a:r>
              <a:rPr kumimoji="0" lang="en-US" sz="18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3443566" y="3482458"/>
            <a:ext cx="397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rPr>
              <a:t>L</a:t>
            </a:r>
            <a:r>
              <a:rPr kumimoji="0" lang="en-US" sz="18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3443566" y="3964542"/>
            <a:ext cx="397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rPr>
              <a:t>L</a:t>
            </a:r>
            <a:r>
              <a:rPr kumimoji="0" lang="en-US" sz="18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3441886" y="2558652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rPr>
              <a:t>PS</a:t>
            </a:r>
            <a:endParaRPr kumimoji="0" lang="en-US" sz="1800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Palatino" charset="0"/>
              <a:cs typeface="Arial" panose="020B0604020202020204" pitchFamily="34" charset="0"/>
            </a:endParaRPr>
          </a:p>
        </p:txBody>
      </p:sp>
      <p:cxnSp>
        <p:nvCxnSpPr>
          <p:cNvPr id="94" name="Straight Connector 93"/>
          <p:cNvCxnSpPr>
            <a:stCxn id="93" idx="3"/>
          </p:cNvCxnSpPr>
          <p:nvPr/>
        </p:nvCxnSpPr>
        <p:spPr>
          <a:xfrm>
            <a:off x="3934329" y="2743318"/>
            <a:ext cx="1319465" cy="26224"/>
          </a:xfrm>
          <a:prstGeom prst="line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headEnd type="none" w="med" len="med"/>
            <a:tailEnd type="arrow" w="med" len="med"/>
          </a:ln>
          <a:effectLst/>
        </p:spPr>
      </p:cxnSp>
      <p:cxnSp>
        <p:nvCxnSpPr>
          <p:cNvPr id="95" name="Straight Connector 94"/>
          <p:cNvCxnSpPr/>
          <p:nvPr/>
        </p:nvCxnSpPr>
        <p:spPr>
          <a:xfrm flipH="1" flipV="1">
            <a:off x="3930056" y="2558651"/>
            <a:ext cx="368" cy="2077482"/>
          </a:xfrm>
          <a:prstGeom prst="line">
            <a:avLst/>
          </a:prstGeom>
          <a:noFill/>
          <a:ln w="9525" cap="flat" cmpd="sng" algn="ctr">
            <a:solidFill>
              <a:sysClr val="windowText" lastClr="000000"/>
            </a:solidFill>
            <a:prstDash val="dash"/>
          </a:ln>
          <a:effectLst/>
        </p:spPr>
      </p:cxnSp>
      <p:sp>
        <p:nvSpPr>
          <p:cNvPr id="96" name="Right Arrow 95"/>
          <p:cNvSpPr/>
          <p:nvPr/>
        </p:nvSpPr>
        <p:spPr>
          <a:xfrm>
            <a:off x="4536721" y="3001643"/>
            <a:ext cx="462915" cy="480814"/>
          </a:xfrm>
          <a:prstGeom prst="rightArrow">
            <a:avLst/>
          </a:prstGeom>
          <a:solidFill>
            <a:srgbClr val="F79646">
              <a:lumMod val="75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Palatino" charset="0"/>
              <a:cs typeface="Arial" panose="020B0604020202020204" pitchFamily="34" charset="0"/>
            </a:endParaRPr>
          </a:p>
        </p:txBody>
      </p:sp>
      <p:sp>
        <p:nvSpPr>
          <p:cNvPr id="97" name="Right Arrow 96"/>
          <p:cNvSpPr/>
          <p:nvPr/>
        </p:nvSpPr>
        <p:spPr>
          <a:xfrm>
            <a:off x="4537675" y="3531233"/>
            <a:ext cx="313372" cy="433308"/>
          </a:xfrm>
          <a:prstGeom prst="rightArrow">
            <a:avLst/>
          </a:prstGeom>
          <a:solidFill>
            <a:srgbClr val="F79646">
              <a:lumMod val="75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Palatino" charset="0"/>
              <a:cs typeface="Arial" panose="020B0604020202020204" pitchFamily="34" charset="0"/>
            </a:endParaRPr>
          </a:p>
        </p:txBody>
      </p:sp>
      <p:sp>
        <p:nvSpPr>
          <p:cNvPr id="98" name="Right Arrow 97"/>
          <p:cNvSpPr/>
          <p:nvPr/>
        </p:nvSpPr>
        <p:spPr>
          <a:xfrm>
            <a:off x="4529356" y="3990971"/>
            <a:ext cx="561975" cy="467361"/>
          </a:xfrm>
          <a:prstGeom prst="rightArrow">
            <a:avLst/>
          </a:prstGeom>
          <a:solidFill>
            <a:srgbClr val="F79646">
              <a:lumMod val="75000"/>
              <a:alpha val="45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Palatino" charset="0"/>
              <a:cs typeface="Arial" panose="020B0604020202020204" pitchFamily="34" charset="0"/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3816287" y="2249526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F81BD">
                    <a:lumMod val="75000"/>
                  </a:srgbClr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rPr>
              <a:t>w</a:t>
            </a:r>
            <a:r>
              <a:rPr kumimoji="0" lang="en-US" sz="1800" b="1" i="0" u="none" strike="noStrike" kern="1200" cap="none" spc="0" normalizeH="0" baseline="-25000" noProof="0" dirty="0">
                <a:ln>
                  <a:noFill/>
                </a:ln>
                <a:solidFill>
                  <a:srgbClr val="4F81BD">
                    <a:lumMod val="75000"/>
                  </a:srgbClr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rPr>
              <a:t>0</a:t>
            </a:r>
          </a:p>
        </p:txBody>
      </p:sp>
      <p:cxnSp>
        <p:nvCxnSpPr>
          <p:cNvPr id="100" name="Straight Connector 99"/>
          <p:cNvCxnSpPr/>
          <p:nvPr/>
        </p:nvCxnSpPr>
        <p:spPr>
          <a:xfrm flipH="1" flipV="1">
            <a:off x="4530386" y="2590401"/>
            <a:ext cx="368" cy="2077482"/>
          </a:xfrm>
          <a:prstGeom prst="line">
            <a:avLst/>
          </a:prstGeom>
          <a:noFill/>
          <a:ln w="9525" cap="flat" cmpd="sng" algn="ctr">
            <a:solidFill>
              <a:sysClr val="windowText" lastClr="000000"/>
            </a:solidFill>
            <a:prstDash val="dash"/>
          </a:ln>
          <a:effectLst/>
        </p:spPr>
      </p:cxnSp>
      <p:cxnSp>
        <p:nvCxnSpPr>
          <p:cNvPr id="101" name="Straight Connector 100"/>
          <p:cNvCxnSpPr/>
          <p:nvPr/>
        </p:nvCxnSpPr>
        <p:spPr>
          <a:xfrm flipH="1" flipV="1">
            <a:off x="5009045" y="2592941"/>
            <a:ext cx="368" cy="2077482"/>
          </a:xfrm>
          <a:prstGeom prst="line">
            <a:avLst/>
          </a:prstGeom>
          <a:noFill/>
          <a:ln w="9525" cap="flat" cmpd="sng" algn="ctr">
            <a:solidFill>
              <a:sysClr val="windowText" lastClr="000000"/>
            </a:solidFill>
            <a:prstDash val="dash"/>
          </a:ln>
          <a:effectLst/>
        </p:spPr>
      </p:cxnSp>
      <p:sp>
        <p:nvSpPr>
          <p:cNvPr id="102" name="TextBox 101"/>
          <p:cNvSpPr txBox="1"/>
          <p:nvPr/>
        </p:nvSpPr>
        <p:spPr>
          <a:xfrm>
            <a:off x="4368737" y="2262226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rPr>
              <a:t>w</a:t>
            </a:r>
            <a:r>
              <a:rPr kumimoji="0" lang="en-US" sz="1800" b="1" i="0" u="none" strike="noStrike" kern="1200" cap="none" spc="0" normalizeH="0" baseline="-25000" noProof="0" dirty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103" name="TextBox 102"/>
          <p:cNvSpPr txBox="1"/>
          <p:nvPr/>
        </p:nvSpPr>
        <p:spPr>
          <a:xfrm>
            <a:off x="4864037" y="2249526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F8804"/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rPr>
              <a:t>w</a:t>
            </a:r>
            <a:r>
              <a:rPr kumimoji="0" lang="en-US" sz="1800" b="1" i="0" u="none" strike="noStrike" kern="1200" cap="none" spc="0" normalizeH="0" baseline="-25000" noProof="0" dirty="0">
                <a:ln>
                  <a:noFill/>
                </a:ln>
                <a:solidFill>
                  <a:srgbClr val="5F8804"/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104" name="TextBox 103"/>
          <p:cNvSpPr txBox="1"/>
          <p:nvPr/>
        </p:nvSpPr>
        <p:spPr>
          <a:xfrm>
            <a:off x="957771" y="1841472"/>
            <a:ext cx="20104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rPr>
              <a:t>Fully Sync-SGD</a:t>
            </a:r>
          </a:p>
        </p:txBody>
      </p:sp>
      <p:sp>
        <p:nvSpPr>
          <p:cNvPr id="105" name="TextBox 104"/>
          <p:cNvSpPr txBox="1"/>
          <p:nvPr/>
        </p:nvSpPr>
        <p:spPr>
          <a:xfrm>
            <a:off x="3898226" y="1842214"/>
            <a:ext cx="15953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rPr>
              <a:t>K-sync SGD</a:t>
            </a:r>
          </a:p>
        </p:txBody>
      </p:sp>
      <p:sp>
        <p:nvSpPr>
          <p:cNvPr id="106" name="Right Arrow 105"/>
          <p:cNvSpPr/>
          <p:nvPr/>
        </p:nvSpPr>
        <p:spPr>
          <a:xfrm>
            <a:off x="6363450" y="3051811"/>
            <a:ext cx="939800" cy="441962"/>
          </a:xfrm>
          <a:prstGeom prst="rightArrow">
            <a:avLst/>
          </a:prstGeom>
          <a:solidFill>
            <a:srgbClr val="4F81BD">
              <a:lumMod val="75000"/>
              <a:alpha val="34000"/>
            </a:srgbClr>
          </a:solidFill>
          <a:ln w="25400" cap="flat" cmpd="sng" algn="ctr">
            <a:solidFill>
              <a:srgbClr val="4F81BD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-2500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Palatino" charset="0"/>
              <a:cs typeface="Arial" panose="020B0604020202020204" pitchFamily="34" charset="0"/>
            </a:endParaRPr>
          </a:p>
        </p:txBody>
      </p:sp>
      <p:sp>
        <p:nvSpPr>
          <p:cNvPr id="107" name="Right Arrow 106"/>
          <p:cNvSpPr/>
          <p:nvPr/>
        </p:nvSpPr>
        <p:spPr>
          <a:xfrm>
            <a:off x="6363451" y="3533400"/>
            <a:ext cx="428513" cy="450335"/>
          </a:xfrm>
          <a:prstGeom prst="rightArrow">
            <a:avLst/>
          </a:prstGeom>
          <a:solidFill>
            <a:srgbClr val="4F81BD">
              <a:lumMod val="75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Palatino" charset="0"/>
              <a:cs typeface="Arial" panose="020B0604020202020204" pitchFamily="34" charset="0"/>
            </a:endParaRPr>
          </a:p>
        </p:txBody>
      </p:sp>
      <p:sp>
        <p:nvSpPr>
          <p:cNvPr id="108" name="Right Arrow 107"/>
          <p:cNvSpPr/>
          <p:nvPr/>
        </p:nvSpPr>
        <p:spPr>
          <a:xfrm>
            <a:off x="6366357" y="4040130"/>
            <a:ext cx="936893" cy="444499"/>
          </a:xfrm>
          <a:prstGeom prst="rightArrow">
            <a:avLst/>
          </a:prstGeom>
          <a:solidFill>
            <a:srgbClr val="4F81BD">
              <a:lumMod val="75000"/>
              <a:alpha val="50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Palatino" charset="0"/>
              <a:cs typeface="Arial" panose="020B0604020202020204" pitchFamily="34" charset="0"/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5791950" y="3000239"/>
            <a:ext cx="397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rPr>
              <a:t>L</a:t>
            </a:r>
            <a:r>
              <a:rPr kumimoji="0" lang="en-US" sz="18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110" name="TextBox 109"/>
          <p:cNvSpPr txBox="1"/>
          <p:nvPr/>
        </p:nvSpPr>
        <p:spPr>
          <a:xfrm>
            <a:off x="5791950" y="3520185"/>
            <a:ext cx="397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rPr>
              <a:t>L</a:t>
            </a:r>
            <a:r>
              <a:rPr kumimoji="0" lang="en-US" sz="18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111" name="TextBox 110"/>
          <p:cNvSpPr txBox="1"/>
          <p:nvPr/>
        </p:nvSpPr>
        <p:spPr>
          <a:xfrm>
            <a:off x="5791950" y="4002269"/>
            <a:ext cx="397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rPr>
              <a:t>L</a:t>
            </a:r>
            <a:r>
              <a:rPr kumimoji="0" lang="en-US" sz="18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112" name="TextBox 111"/>
          <p:cNvSpPr txBox="1"/>
          <p:nvPr/>
        </p:nvSpPr>
        <p:spPr>
          <a:xfrm>
            <a:off x="5789709" y="2596379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rPr>
              <a:t>PS</a:t>
            </a:r>
            <a:endParaRPr kumimoji="0" lang="en-US" sz="1800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Palatino" charset="0"/>
              <a:cs typeface="Arial" panose="020B0604020202020204" pitchFamily="34" charset="0"/>
            </a:endParaRPr>
          </a:p>
        </p:txBody>
      </p:sp>
      <p:cxnSp>
        <p:nvCxnSpPr>
          <p:cNvPr id="113" name="Straight Connector 112"/>
          <p:cNvCxnSpPr>
            <a:stCxn id="114" idx="3"/>
          </p:cNvCxnSpPr>
          <p:nvPr/>
        </p:nvCxnSpPr>
        <p:spPr>
          <a:xfrm>
            <a:off x="6198795" y="2781045"/>
            <a:ext cx="2476055" cy="0"/>
          </a:xfrm>
          <a:prstGeom prst="line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headEnd type="none" w="med" len="med"/>
            <a:tailEnd type="arrow" w="med" len="med"/>
          </a:ln>
          <a:effectLst/>
        </p:spPr>
      </p:cxnSp>
      <p:cxnSp>
        <p:nvCxnSpPr>
          <p:cNvPr id="114" name="Straight Connector 113"/>
          <p:cNvCxnSpPr/>
          <p:nvPr/>
        </p:nvCxnSpPr>
        <p:spPr>
          <a:xfrm flipH="1" flipV="1">
            <a:off x="6358402" y="2596379"/>
            <a:ext cx="491" cy="2077482"/>
          </a:xfrm>
          <a:prstGeom prst="line">
            <a:avLst/>
          </a:prstGeom>
          <a:noFill/>
          <a:ln w="9525" cap="flat" cmpd="sng" algn="ctr">
            <a:solidFill>
              <a:sysClr val="windowText" lastClr="000000"/>
            </a:solidFill>
            <a:prstDash val="dash"/>
          </a:ln>
          <a:effectLst/>
        </p:spPr>
      </p:cxnSp>
      <p:sp>
        <p:nvSpPr>
          <p:cNvPr id="115" name="Right Arrow 114"/>
          <p:cNvSpPr/>
          <p:nvPr/>
        </p:nvSpPr>
        <p:spPr>
          <a:xfrm>
            <a:off x="7138150" y="3039371"/>
            <a:ext cx="617220" cy="480814"/>
          </a:xfrm>
          <a:prstGeom prst="rightArrow">
            <a:avLst/>
          </a:prstGeom>
          <a:solidFill>
            <a:srgbClr val="F79646">
              <a:lumMod val="75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Palatino" charset="0"/>
              <a:cs typeface="Arial" panose="020B0604020202020204" pitchFamily="34" charset="0"/>
            </a:endParaRPr>
          </a:p>
        </p:txBody>
      </p:sp>
      <p:sp>
        <p:nvSpPr>
          <p:cNvPr id="116" name="Right Arrow 115"/>
          <p:cNvSpPr/>
          <p:nvPr/>
        </p:nvSpPr>
        <p:spPr>
          <a:xfrm>
            <a:off x="7139421" y="3568961"/>
            <a:ext cx="417829" cy="433308"/>
          </a:xfrm>
          <a:prstGeom prst="rightArrow">
            <a:avLst/>
          </a:prstGeom>
          <a:solidFill>
            <a:srgbClr val="F79646">
              <a:lumMod val="75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Palatino" charset="0"/>
              <a:cs typeface="Arial" panose="020B0604020202020204" pitchFamily="34" charset="0"/>
            </a:endParaRPr>
          </a:p>
        </p:txBody>
      </p:sp>
      <p:sp>
        <p:nvSpPr>
          <p:cNvPr id="117" name="Right Arrow 116"/>
          <p:cNvSpPr/>
          <p:nvPr/>
        </p:nvSpPr>
        <p:spPr>
          <a:xfrm>
            <a:off x="7128330" y="4028698"/>
            <a:ext cx="749300" cy="467361"/>
          </a:xfrm>
          <a:prstGeom prst="rightArrow">
            <a:avLst/>
          </a:prstGeom>
          <a:solidFill>
            <a:srgbClr val="F79646">
              <a:lumMod val="75000"/>
              <a:alpha val="45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Palatino" charset="0"/>
              <a:cs typeface="Arial" panose="020B0604020202020204" pitchFamily="34" charset="0"/>
            </a:endParaRPr>
          </a:p>
        </p:txBody>
      </p:sp>
      <p:cxnSp>
        <p:nvCxnSpPr>
          <p:cNvPr id="118" name="Straight Connector 117"/>
          <p:cNvCxnSpPr/>
          <p:nvPr/>
        </p:nvCxnSpPr>
        <p:spPr>
          <a:xfrm flipH="1" flipV="1">
            <a:off x="7129629" y="2650665"/>
            <a:ext cx="491" cy="2077482"/>
          </a:xfrm>
          <a:prstGeom prst="line">
            <a:avLst/>
          </a:prstGeom>
          <a:noFill/>
          <a:ln w="9525" cap="flat" cmpd="sng" algn="ctr">
            <a:solidFill>
              <a:sysClr val="windowText" lastClr="000000"/>
            </a:solidFill>
            <a:prstDash val="dash"/>
          </a:ln>
          <a:effectLst/>
        </p:spPr>
      </p:cxnSp>
      <p:cxnSp>
        <p:nvCxnSpPr>
          <p:cNvPr id="119" name="Straight Connector 118"/>
          <p:cNvCxnSpPr/>
          <p:nvPr/>
        </p:nvCxnSpPr>
        <p:spPr>
          <a:xfrm flipH="1" flipV="1">
            <a:off x="7766752" y="2629397"/>
            <a:ext cx="491" cy="2077482"/>
          </a:xfrm>
          <a:prstGeom prst="line">
            <a:avLst/>
          </a:prstGeom>
          <a:noFill/>
          <a:ln w="9525" cap="flat" cmpd="sng" algn="ctr">
            <a:solidFill>
              <a:sysClr val="windowText" lastClr="000000"/>
            </a:solidFill>
            <a:prstDash val="dash"/>
          </a:ln>
          <a:effectLst/>
        </p:spPr>
      </p:cxnSp>
      <p:sp>
        <p:nvSpPr>
          <p:cNvPr id="120" name="Right Arrow 119"/>
          <p:cNvSpPr/>
          <p:nvPr/>
        </p:nvSpPr>
        <p:spPr>
          <a:xfrm>
            <a:off x="6799003" y="3553202"/>
            <a:ext cx="323634" cy="450335"/>
          </a:xfrm>
          <a:prstGeom prst="rightArrow">
            <a:avLst/>
          </a:prstGeom>
          <a:solidFill>
            <a:srgbClr val="4F81BD">
              <a:lumMod val="75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Palatino" charset="0"/>
              <a:cs typeface="Arial" panose="020B0604020202020204" pitchFamily="34" charset="0"/>
            </a:endParaRPr>
          </a:p>
        </p:txBody>
      </p:sp>
      <p:sp>
        <p:nvSpPr>
          <p:cNvPr id="121" name="TextBox 120"/>
          <p:cNvSpPr txBox="1"/>
          <p:nvPr/>
        </p:nvSpPr>
        <p:spPr>
          <a:xfrm>
            <a:off x="6164416" y="1841488"/>
            <a:ext cx="23070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rPr>
              <a:t>K-batch-sync SGD</a:t>
            </a:r>
          </a:p>
        </p:txBody>
      </p:sp>
      <p:sp>
        <p:nvSpPr>
          <p:cNvPr id="122" name="TextBox 121"/>
          <p:cNvSpPr txBox="1"/>
          <p:nvPr/>
        </p:nvSpPr>
        <p:spPr>
          <a:xfrm>
            <a:off x="6126771" y="2339321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F81BD">
                    <a:lumMod val="75000"/>
                  </a:srgbClr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rPr>
              <a:t>w</a:t>
            </a:r>
            <a:r>
              <a:rPr kumimoji="0" lang="en-US" sz="1800" b="1" i="0" u="none" strike="noStrike" kern="1200" cap="none" spc="0" normalizeH="0" baseline="-25000" noProof="0" dirty="0">
                <a:ln>
                  <a:noFill/>
                </a:ln>
                <a:solidFill>
                  <a:srgbClr val="4F81BD">
                    <a:lumMod val="75000"/>
                  </a:srgbClr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rPr>
              <a:t>0</a:t>
            </a:r>
          </a:p>
        </p:txBody>
      </p:sp>
      <p:sp>
        <p:nvSpPr>
          <p:cNvPr id="123" name="TextBox 122"/>
          <p:cNvSpPr txBox="1"/>
          <p:nvPr/>
        </p:nvSpPr>
        <p:spPr>
          <a:xfrm>
            <a:off x="6990371" y="2326621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rPr>
              <a:t>w</a:t>
            </a:r>
            <a:r>
              <a:rPr kumimoji="0" lang="en-US" sz="1800" b="1" i="0" u="none" strike="noStrike" kern="1200" cap="none" spc="0" normalizeH="0" baseline="-25000" noProof="0" dirty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124" name="TextBox 123"/>
          <p:cNvSpPr txBox="1"/>
          <p:nvPr/>
        </p:nvSpPr>
        <p:spPr>
          <a:xfrm>
            <a:off x="7561871" y="2339321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F8804"/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rPr>
              <a:t>w</a:t>
            </a:r>
            <a:r>
              <a:rPr kumimoji="0" lang="en-US" sz="1800" b="1" i="0" u="none" strike="noStrike" kern="1200" cap="none" spc="0" normalizeH="0" baseline="-25000" noProof="0" dirty="0">
                <a:ln>
                  <a:noFill/>
                </a:ln>
                <a:solidFill>
                  <a:srgbClr val="5F8804"/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125" name="Right Arrow 124"/>
          <p:cNvSpPr/>
          <p:nvPr/>
        </p:nvSpPr>
        <p:spPr>
          <a:xfrm>
            <a:off x="7572466" y="3561337"/>
            <a:ext cx="561000" cy="467361"/>
          </a:xfrm>
          <a:prstGeom prst="rightArrow">
            <a:avLst/>
          </a:prstGeom>
          <a:solidFill>
            <a:srgbClr val="F79646">
              <a:lumMod val="75000"/>
              <a:alpha val="45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Palatino" charset="0"/>
              <a:cs typeface="Arial" panose="020B0604020202020204" pitchFamily="34" charset="0"/>
            </a:endParaRPr>
          </a:p>
        </p:txBody>
      </p:sp>
      <p:sp>
        <p:nvSpPr>
          <p:cNvPr id="126" name="Right Arrow 125"/>
          <p:cNvSpPr/>
          <p:nvPr/>
        </p:nvSpPr>
        <p:spPr>
          <a:xfrm>
            <a:off x="7776032" y="3053732"/>
            <a:ext cx="357434" cy="486523"/>
          </a:xfrm>
          <a:prstGeom prst="rightArrow">
            <a:avLst/>
          </a:prstGeom>
          <a:solidFill>
            <a:srgbClr val="4BACC6">
              <a:lumMod val="75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Palatino" charset="0"/>
              <a:cs typeface="Arial" panose="020B0604020202020204" pitchFamily="34" charset="0"/>
            </a:endParaRPr>
          </a:p>
        </p:txBody>
      </p:sp>
      <p:sp>
        <p:nvSpPr>
          <p:cNvPr id="127" name="Right Arrow 126"/>
          <p:cNvSpPr/>
          <p:nvPr/>
        </p:nvSpPr>
        <p:spPr>
          <a:xfrm>
            <a:off x="7789367" y="3536559"/>
            <a:ext cx="746204" cy="508135"/>
          </a:xfrm>
          <a:prstGeom prst="rightArrow">
            <a:avLst/>
          </a:prstGeom>
          <a:solidFill>
            <a:srgbClr val="4BACC6">
              <a:lumMod val="75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Palatino" charset="0"/>
              <a:cs typeface="Arial" panose="020B0604020202020204" pitchFamily="34" charset="0"/>
            </a:endParaRPr>
          </a:p>
        </p:txBody>
      </p:sp>
      <p:sp>
        <p:nvSpPr>
          <p:cNvPr id="128" name="Rectangle 127"/>
          <p:cNvSpPr/>
          <p:nvPr/>
        </p:nvSpPr>
        <p:spPr>
          <a:xfrm>
            <a:off x="5506025" y="1951369"/>
            <a:ext cx="3416910" cy="2776777"/>
          </a:xfrm>
          <a:prstGeom prst="rect">
            <a:avLst/>
          </a:prstGeom>
          <a:solidFill>
            <a:srgbClr val="FFFFFF">
              <a:alpha val="83000"/>
            </a:srgbClr>
          </a:solidFill>
          <a:ln w="9525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Arial" panose="020B0604020202020204" pitchFamily="34" charset="0"/>
            </a:endParaRPr>
          </a:p>
        </p:txBody>
      </p:sp>
      <p:sp>
        <p:nvSpPr>
          <p:cNvPr id="129" name="Content Placeholder 2"/>
          <p:cNvSpPr txBox="1">
            <a:spLocks/>
          </p:cNvSpPr>
          <p:nvPr/>
        </p:nvSpPr>
        <p:spPr>
          <a:xfrm>
            <a:off x="-268019" y="5013176"/>
            <a:ext cx="9322637" cy="64807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K Sync-SGD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: we can wait for “K” of them. 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Some learners still have to wait until K of them have completed execution, and we are throwing away the work we did at N-K learner</a:t>
            </a:r>
          </a:p>
        </p:txBody>
      </p:sp>
    </p:spTree>
    <p:extLst>
      <p:ext uri="{BB962C8B-B14F-4D97-AF65-F5344CB8AC3E}">
        <p14:creationId xmlns:p14="http://schemas.microsoft.com/office/powerpoint/2010/main" val="13587832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/>
          <p:cNvSpPr txBox="1">
            <a:spLocks/>
          </p:cNvSpPr>
          <p:nvPr/>
        </p:nvSpPr>
        <p:spPr>
          <a:xfrm>
            <a:off x="179512" y="216694"/>
            <a:ext cx="8569325" cy="647700"/>
          </a:xfrm>
          <a:prstGeom prst="rect">
            <a:avLst/>
          </a:prstGeom>
        </p:spPr>
        <p:txBody>
          <a:bodyPr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0" cap="none" spc="0" normalizeH="0" baseline="0" noProof="0" dirty="0">
                <a:ln>
                  <a:noFill/>
                </a:ln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Expected Runtime of SGD Variants</a:t>
            </a:r>
          </a:p>
        </p:txBody>
      </p:sp>
      <p:sp>
        <p:nvSpPr>
          <p:cNvPr id="16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8DB6C6F-0628-4C19-B82B-0A70C98E2BD2}" type="datetime1">
              <a:rPr kumimoji="0" lang="fr-FR" sz="8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27/05/2024</a:t>
            </a:fld>
            <a:endParaRPr kumimoji="0" lang="fr-FR" sz="800" b="0" i="0" u="none" strike="noStrike" kern="1200" cap="none" spc="0" normalizeH="0" baseline="0" noProof="0" dirty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4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Eurostile LT Std"/>
              </a:defRPr>
            </a:lvl1pPr>
            <a:lvl2pPr marL="742950" indent="-28575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Eurostile LT Std"/>
              </a:defRPr>
            </a:lvl2pPr>
            <a:lvl3pPr marL="1143000" indent="-22860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Eurostile LT Std"/>
              </a:defRPr>
            </a:lvl3pPr>
            <a:lvl4pPr marL="1600200" indent="-228600">
              <a:spcBef>
                <a:spcPct val="20000"/>
              </a:spcBef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Eurostile LT Std"/>
              </a:defRPr>
            </a:lvl4pPr>
            <a:lvl5pPr marL="2057400" indent="-228600">
              <a:spcBef>
                <a:spcPct val="20000"/>
              </a:spcBef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- p </a:t>
            </a:r>
            <a:fld id="{F3B5A460-63E2-4D8D-9EC8-3099D4BDFCB9}" type="slidenum">
              <a:rPr kumimoji="0" lang="fr-FR" alt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r>
              <a:rPr kumimoji="0" lang="fr-F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8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MALCOM Course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-268019" y="5013176"/>
            <a:ext cx="9322637" cy="64807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K-batch-sync-SGD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: update at the end of K batches of data, instead of K workers.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3545783" y="1222823"/>
            <a:ext cx="21868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 panose="020B0604020202020204" pitchFamily="34" charset="0"/>
              </a:rPr>
              <a:t>Sync variants</a:t>
            </a:r>
          </a:p>
        </p:txBody>
      </p:sp>
      <p:sp>
        <p:nvSpPr>
          <p:cNvPr id="59" name="Right Arrow 58"/>
          <p:cNvSpPr/>
          <p:nvPr/>
        </p:nvSpPr>
        <p:spPr>
          <a:xfrm>
            <a:off x="1169767" y="3013341"/>
            <a:ext cx="704850" cy="441962"/>
          </a:xfrm>
          <a:prstGeom prst="rightArrow">
            <a:avLst/>
          </a:prstGeom>
          <a:solidFill>
            <a:srgbClr val="4F81BD">
              <a:lumMod val="75000"/>
            </a:srgbClr>
          </a:solidFill>
          <a:ln w="25400" cap="flat" cmpd="sng" algn="ctr">
            <a:solidFill>
              <a:srgbClr val="4F81BD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-2500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Palatino" charset="0"/>
              <a:cs typeface="Arial" panose="020B0604020202020204" pitchFamily="34" charset="0"/>
            </a:endParaRPr>
          </a:p>
        </p:txBody>
      </p:sp>
      <p:sp>
        <p:nvSpPr>
          <p:cNvPr id="60" name="Right Arrow 59"/>
          <p:cNvSpPr/>
          <p:nvPr/>
        </p:nvSpPr>
        <p:spPr>
          <a:xfrm>
            <a:off x="1169768" y="3494931"/>
            <a:ext cx="342900" cy="450335"/>
          </a:xfrm>
          <a:prstGeom prst="rightArrow">
            <a:avLst/>
          </a:prstGeom>
          <a:solidFill>
            <a:srgbClr val="4F81BD">
              <a:lumMod val="75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Palatino" charset="0"/>
              <a:cs typeface="Arial" panose="020B0604020202020204" pitchFamily="34" charset="0"/>
            </a:endParaRPr>
          </a:p>
        </p:txBody>
      </p:sp>
      <p:sp>
        <p:nvSpPr>
          <p:cNvPr id="61" name="Right Arrow 60"/>
          <p:cNvSpPr/>
          <p:nvPr/>
        </p:nvSpPr>
        <p:spPr>
          <a:xfrm>
            <a:off x="1171948" y="4001661"/>
            <a:ext cx="576589" cy="444499"/>
          </a:xfrm>
          <a:prstGeom prst="rightArrow">
            <a:avLst/>
          </a:prstGeom>
          <a:solidFill>
            <a:srgbClr val="4F81BD">
              <a:lumMod val="75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Palatino" charset="0"/>
              <a:cs typeface="Arial" panose="020B0604020202020204" pitchFamily="34" charset="0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741142" y="2961769"/>
            <a:ext cx="397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rPr>
              <a:t>L</a:t>
            </a:r>
            <a:r>
              <a:rPr kumimoji="0" lang="en-US" sz="18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741142" y="3481715"/>
            <a:ext cx="397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rPr>
              <a:t>L</a:t>
            </a:r>
            <a:r>
              <a:rPr kumimoji="0" lang="en-US" sz="18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741142" y="3963800"/>
            <a:ext cx="397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rPr>
              <a:t>L</a:t>
            </a:r>
            <a:r>
              <a:rPr kumimoji="0" lang="en-US" sz="18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739461" y="2557910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 panose="020B0604020202020204" pitchFamily="34" charset="0"/>
              </a:rPr>
              <a:t>PS</a:t>
            </a:r>
            <a:endParaRPr kumimoji="0" lang="en-US" sz="1800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Arial" panose="020B0604020202020204" pitchFamily="34" charset="0"/>
            </a:endParaRPr>
          </a:p>
        </p:txBody>
      </p:sp>
      <p:cxnSp>
        <p:nvCxnSpPr>
          <p:cNvPr id="66" name="Straight Connector 65"/>
          <p:cNvCxnSpPr>
            <a:stCxn id="65" idx="3"/>
          </p:cNvCxnSpPr>
          <p:nvPr/>
        </p:nvCxnSpPr>
        <p:spPr>
          <a:xfrm>
            <a:off x="1231904" y="2742576"/>
            <a:ext cx="1478903" cy="24984"/>
          </a:xfrm>
          <a:prstGeom prst="line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headEnd type="none" w="med" len="med"/>
            <a:tailEnd type="arrow" w="med" len="med"/>
          </a:ln>
          <a:effectLst/>
        </p:spPr>
      </p:cxnSp>
      <p:cxnSp>
        <p:nvCxnSpPr>
          <p:cNvPr id="67" name="Straight Connector 66"/>
          <p:cNvCxnSpPr/>
          <p:nvPr/>
        </p:nvCxnSpPr>
        <p:spPr>
          <a:xfrm flipH="1" flipV="1">
            <a:off x="1165982" y="2557909"/>
            <a:ext cx="368" cy="2077482"/>
          </a:xfrm>
          <a:prstGeom prst="line">
            <a:avLst/>
          </a:prstGeom>
          <a:noFill/>
          <a:ln w="9525" cap="flat" cmpd="sng" algn="ctr">
            <a:solidFill>
              <a:sysClr val="windowText" lastClr="000000"/>
            </a:solidFill>
            <a:prstDash val="dash"/>
          </a:ln>
          <a:effectLst/>
        </p:spPr>
      </p:cxnSp>
      <p:sp>
        <p:nvSpPr>
          <p:cNvPr id="68" name="Right Arrow 67"/>
          <p:cNvSpPr/>
          <p:nvPr/>
        </p:nvSpPr>
        <p:spPr>
          <a:xfrm>
            <a:off x="1884474" y="3000901"/>
            <a:ext cx="462915" cy="480814"/>
          </a:xfrm>
          <a:prstGeom prst="rightArrow">
            <a:avLst/>
          </a:prstGeom>
          <a:solidFill>
            <a:srgbClr val="F79646">
              <a:lumMod val="75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Palatino" charset="0"/>
              <a:cs typeface="Arial" panose="020B0604020202020204" pitchFamily="34" charset="0"/>
            </a:endParaRPr>
          </a:p>
        </p:txBody>
      </p:sp>
      <p:sp>
        <p:nvSpPr>
          <p:cNvPr id="69" name="Right Arrow 68"/>
          <p:cNvSpPr/>
          <p:nvPr/>
        </p:nvSpPr>
        <p:spPr>
          <a:xfrm>
            <a:off x="1866046" y="3530491"/>
            <a:ext cx="313372" cy="433308"/>
          </a:xfrm>
          <a:prstGeom prst="rightArrow">
            <a:avLst/>
          </a:prstGeom>
          <a:solidFill>
            <a:srgbClr val="F79646">
              <a:lumMod val="75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Palatino" charset="0"/>
              <a:cs typeface="Arial" panose="020B0604020202020204" pitchFamily="34" charset="0"/>
            </a:endParaRPr>
          </a:p>
        </p:txBody>
      </p:sp>
      <p:sp>
        <p:nvSpPr>
          <p:cNvPr id="70" name="Right Arrow 69"/>
          <p:cNvSpPr/>
          <p:nvPr/>
        </p:nvSpPr>
        <p:spPr>
          <a:xfrm>
            <a:off x="1876777" y="3990229"/>
            <a:ext cx="561975" cy="467361"/>
          </a:xfrm>
          <a:prstGeom prst="rightArrow">
            <a:avLst/>
          </a:prstGeom>
          <a:solidFill>
            <a:srgbClr val="F79646">
              <a:lumMod val="75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Palatino" charset="0"/>
              <a:cs typeface="Arial" panose="020B0604020202020204" pitchFamily="34" charset="0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1039883" y="2248784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F81BD">
                    <a:lumMod val="75000"/>
                  </a:srgbClr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rPr>
              <a:t>w</a:t>
            </a:r>
            <a:r>
              <a:rPr kumimoji="0" lang="en-US" sz="1800" b="1" i="0" u="none" strike="noStrike" kern="1200" cap="none" spc="0" normalizeH="0" baseline="-25000" noProof="0" dirty="0">
                <a:ln>
                  <a:noFill/>
                </a:ln>
                <a:solidFill>
                  <a:srgbClr val="4F81BD">
                    <a:lumMod val="75000"/>
                  </a:srgbClr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rPr>
              <a:t>0</a:t>
            </a:r>
          </a:p>
        </p:txBody>
      </p:sp>
      <p:cxnSp>
        <p:nvCxnSpPr>
          <p:cNvPr id="72" name="Straight Connector 71"/>
          <p:cNvCxnSpPr/>
          <p:nvPr/>
        </p:nvCxnSpPr>
        <p:spPr>
          <a:xfrm flipH="1" flipV="1">
            <a:off x="1877807" y="2589659"/>
            <a:ext cx="368" cy="2077482"/>
          </a:xfrm>
          <a:prstGeom prst="line">
            <a:avLst/>
          </a:prstGeom>
          <a:noFill/>
          <a:ln w="9525" cap="flat" cmpd="sng" algn="ctr">
            <a:solidFill>
              <a:sysClr val="windowText" lastClr="000000"/>
            </a:solidFill>
            <a:prstDash val="dash"/>
          </a:ln>
          <a:effectLst/>
        </p:spPr>
      </p:cxnSp>
      <p:cxnSp>
        <p:nvCxnSpPr>
          <p:cNvPr id="73" name="Straight Connector 72"/>
          <p:cNvCxnSpPr/>
          <p:nvPr/>
        </p:nvCxnSpPr>
        <p:spPr>
          <a:xfrm flipH="1" flipV="1">
            <a:off x="2442191" y="2592199"/>
            <a:ext cx="368" cy="2077482"/>
          </a:xfrm>
          <a:prstGeom prst="line">
            <a:avLst/>
          </a:prstGeom>
          <a:noFill/>
          <a:ln w="9525" cap="flat" cmpd="sng" algn="ctr">
            <a:solidFill>
              <a:sysClr val="windowText" lastClr="000000"/>
            </a:solidFill>
            <a:prstDash val="dash"/>
          </a:ln>
          <a:effectLst/>
        </p:spPr>
      </p:cxnSp>
      <p:sp>
        <p:nvSpPr>
          <p:cNvPr id="74" name="TextBox 73"/>
          <p:cNvSpPr txBox="1"/>
          <p:nvPr/>
        </p:nvSpPr>
        <p:spPr>
          <a:xfrm>
            <a:off x="1716158" y="2261484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rPr>
              <a:t>w</a:t>
            </a:r>
            <a:r>
              <a:rPr kumimoji="0" lang="en-US" sz="1800" b="1" i="0" u="none" strike="noStrike" kern="1200" cap="none" spc="0" normalizeH="0" baseline="-25000" noProof="0" dirty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2278133" y="2248784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F8804"/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rPr>
              <a:t>w</a:t>
            </a:r>
            <a:r>
              <a:rPr kumimoji="0" lang="en-US" sz="1800" b="1" i="0" u="none" strike="noStrike" kern="1200" cap="none" spc="0" normalizeH="0" baseline="-25000" noProof="0" dirty="0">
                <a:ln>
                  <a:noFill/>
                </a:ln>
                <a:solidFill>
                  <a:srgbClr val="5F8804"/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76" name="Right Arrow 75"/>
          <p:cNvSpPr/>
          <p:nvPr/>
        </p:nvSpPr>
        <p:spPr>
          <a:xfrm>
            <a:off x="3946171" y="3014083"/>
            <a:ext cx="704850" cy="441962"/>
          </a:xfrm>
          <a:prstGeom prst="rightArrow">
            <a:avLst/>
          </a:prstGeom>
          <a:solidFill>
            <a:srgbClr val="4F81BD">
              <a:lumMod val="75000"/>
              <a:alpha val="34000"/>
            </a:srgbClr>
          </a:solidFill>
          <a:ln w="25400" cap="flat" cmpd="sng" algn="ctr">
            <a:solidFill>
              <a:srgbClr val="4F81BD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-2500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Palatino" charset="0"/>
              <a:cs typeface="Arial" panose="020B0604020202020204" pitchFamily="34" charset="0"/>
            </a:endParaRPr>
          </a:p>
        </p:txBody>
      </p:sp>
      <p:sp>
        <p:nvSpPr>
          <p:cNvPr id="77" name="Right Arrow 76"/>
          <p:cNvSpPr/>
          <p:nvPr/>
        </p:nvSpPr>
        <p:spPr>
          <a:xfrm>
            <a:off x="3946172" y="3495673"/>
            <a:ext cx="342900" cy="450335"/>
          </a:xfrm>
          <a:prstGeom prst="rightArrow">
            <a:avLst/>
          </a:prstGeom>
          <a:solidFill>
            <a:srgbClr val="4F81BD">
              <a:lumMod val="75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Palatino" charset="0"/>
              <a:cs typeface="Arial" panose="020B0604020202020204" pitchFamily="34" charset="0"/>
            </a:endParaRPr>
          </a:p>
        </p:txBody>
      </p:sp>
      <p:sp>
        <p:nvSpPr>
          <p:cNvPr id="78" name="Right Arrow 77"/>
          <p:cNvSpPr/>
          <p:nvPr/>
        </p:nvSpPr>
        <p:spPr>
          <a:xfrm>
            <a:off x="3948352" y="4002403"/>
            <a:ext cx="576589" cy="444499"/>
          </a:xfrm>
          <a:prstGeom prst="rightArrow">
            <a:avLst/>
          </a:prstGeom>
          <a:solidFill>
            <a:srgbClr val="4F81BD">
              <a:lumMod val="75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Palatino" charset="0"/>
              <a:cs typeface="Arial" panose="020B0604020202020204" pitchFamily="34" charset="0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3443566" y="2962512"/>
            <a:ext cx="397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rPr>
              <a:t>L</a:t>
            </a:r>
            <a:r>
              <a:rPr kumimoji="0" lang="en-US" sz="18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3443566" y="3482458"/>
            <a:ext cx="397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rPr>
              <a:t>L</a:t>
            </a:r>
            <a:r>
              <a:rPr kumimoji="0" lang="en-US" sz="18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3443566" y="3964542"/>
            <a:ext cx="397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rPr>
              <a:t>L</a:t>
            </a:r>
            <a:r>
              <a:rPr kumimoji="0" lang="en-US" sz="18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3441886" y="2558652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rPr>
              <a:t>PS</a:t>
            </a:r>
            <a:endParaRPr kumimoji="0" lang="en-US" sz="1800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Palatino" charset="0"/>
              <a:cs typeface="Arial" panose="020B0604020202020204" pitchFamily="34" charset="0"/>
            </a:endParaRPr>
          </a:p>
        </p:txBody>
      </p:sp>
      <p:cxnSp>
        <p:nvCxnSpPr>
          <p:cNvPr id="83" name="Straight Connector 82"/>
          <p:cNvCxnSpPr>
            <a:stCxn id="82" idx="3"/>
          </p:cNvCxnSpPr>
          <p:nvPr/>
        </p:nvCxnSpPr>
        <p:spPr>
          <a:xfrm>
            <a:off x="3934329" y="2743318"/>
            <a:ext cx="1319465" cy="26224"/>
          </a:xfrm>
          <a:prstGeom prst="line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headEnd type="none" w="med" len="med"/>
            <a:tailEnd type="arrow" w="med" len="med"/>
          </a:ln>
          <a:effectLst/>
        </p:spPr>
      </p:cxnSp>
      <p:cxnSp>
        <p:nvCxnSpPr>
          <p:cNvPr id="84" name="Straight Connector 83"/>
          <p:cNvCxnSpPr/>
          <p:nvPr/>
        </p:nvCxnSpPr>
        <p:spPr>
          <a:xfrm flipH="1" flipV="1">
            <a:off x="3930056" y="2558651"/>
            <a:ext cx="368" cy="2077482"/>
          </a:xfrm>
          <a:prstGeom prst="line">
            <a:avLst/>
          </a:prstGeom>
          <a:noFill/>
          <a:ln w="9525" cap="flat" cmpd="sng" algn="ctr">
            <a:solidFill>
              <a:sysClr val="windowText" lastClr="000000"/>
            </a:solidFill>
            <a:prstDash val="dash"/>
          </a:ln>
          <a:effectLst/>
        </p:spPr>
      </p:cxnSp>
      <p:sp>
        <p:nvSpPr>
          <p:cNvPr id="85" name="Right Arrow 84"/>
          <p:cNvSpPr/>
          <p:nvPr/>
        </p:nvSpPr>
        <p:spPr>
          <a:xfrm>
            <a:off x="4536721" y="3001643"/>
            <a:ext cx="462915" cy="480814"/>
          </a:xfrm>
          <a:prstGeom prst="rightArrow">
            <a:avLst/>
          </a:prstGeom>
          <a:solidFill>
            <a:srgbClr val="F79646">
              <a:lumMod val="75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Palatino" charset="0"/>
              <a:cs typeface="Arial" panose="020B0604020202020204" pitchFamily="34" charset="0"/>
            </a:endParaRPr>
          </a:p>
        </p:txBody>
      </p:sp>
      <p:sp>
        <p:nvSpPr>
          <p:cNvPr id="86" name="Right Arrow 85"/>
          <p:cNvSpPr/>
          <p:nvPr/>
        </p:nvSpPr>
        <p:spPr>
          <a:xfrm>
            <a:off x="4537675" y="3531233"/>
            <a:ext cx="313372" cy="433308"/>
          </a:xfrm>
          <a:prstGeom prst="rightArrow">
            <a:avLst/>
          </a:prstGeom>
          <a:solidFill>
            <a:srgbClr val="F79646">
              <a:lumMod val="75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Palatino" charset="0"/>
              <a:cs typeface="Arial" panose="020B0604020202020204" pitchFamily="34" charset="0"/>
            </a:endParaRPr>
          </a:p>
        </p:txBody>
      </p:sp>
      <p:sp>
        <p:nvSpPr>
          <p:cNvPr id="87" name="Right Arrow 86"/>
          <p:cNvSpPr/>
          <p:nvPr/>
        </p:nvSpPr>
        <p:spPr>
          <a:xfrm>
            <a:off x="4529356" y="3990971"/>
            <a:ext cx="561975" cy="467361"/>
          </a:xfrm>
          <a:prstGeom prst="rightArrow">
            <a:avLst/>
          </a:prstGeom>
          <a:solidFill>
            <a:srgbClr val="F79646">
              <a:lumMod val="75000"/>
              <a:alpha val="45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Palatino" charset="0"/>
              <a:cs typeface="Arial" panose="020B0604020202020204" pitchFamily="34" charset="0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3816287" y="2249526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F81BD">
                    <a:lumMod val="75000"/>
                  </a:srgbClr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rPr>
              <a:t>w</a:t>
            </a:r>
            <a:r>
              <a:rPr kumimoji="0" lang="en-US" sz="1800" b="1" i="0" u="none" strike="noStrike" kern="1200" cap="none" spc="0" normalizeH="0" baseline="-25000" noProof="0" dirty="0">
                <a:ln>
                  <a:noFill/>
                </a:ln>
                <a:solidFill>
                  <a:srgbClr val="4F81BD">
                    <a:lumMod val="75000"/>
                  </a:srgbClr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rPr>
              <a:t>0</a:t>
            </a:r>
          </a:p>
        </p:txBody>
      </p:sp>
      <p:cxnSp>
        <p:nvCxnSpPr>
          <p:cNvPr id="89" name="Straight Connector 88"/>
          <p:cNvCxnSpPr/>
          <p:nvPr/>
        </p:nvCxnSpPr>
        <p:spPr>
          <a:xfrm flipH="1" flipV="1">
            <a:off x="4530386" y="2590401"/>
            <a:ext cx="368" cy="2077482"/>
          </a:xfrm>
          <a:prstGeom prst="line">
            <a:avLst/>
          </a:prstGeom>
          <a:noFill/>
          <a:ln w="9525" cap="flat" cmpd="sng" algn="ctr">
            <a:solidFill>
              <a:sysClr val="windowText" lastClr="000000"/>
            </a:solidFill>
            <a:prstDash val="dash"/>
          </a:ln>
          <a:effectLst/>
        </p:spPr>
      </p:cxnSp>
      <p:cxnSp>
        <p:nvCxnSpPr>
          <p:cNvPr id="90" name="Straight Connector 89"/>
          <p:cNvCxnSpPr/>
          <p:nvPr/>
        </p:nvCxnSpPr>
        <p:spPr>
          <a:xfrm flipH="1" flipV="1">
            <a:off x="5009045" y="2592941"/>
            <a:ext cx="368" cy="2077482"/>
          </a:xfrm>
          <a:prstGeom prst="line">
            <a:avLst/>
          </a:prstGeom>
          <a:noFill/>
          <a:ln w="9525" cap="flat" cmpd="sng" algn="ctr">
            <a:solidFill>
              <a:sysClr val="windowText" lastClr="000000"/>
            </a:solidFill>
            <a:prstDash val="dash"/>
          </a:ln>
          <a:effectLst/>
        </p:spPr>
      </p:cxnSp>
      <p:sp>
        <p:nvSpPr>
          <p:cNvPr id="91" name="TextBox 90"/>
          <p:cNvSpPr txBox="1"/>
          <p:nvPr/>
        </p:nvSpPr>
        <p:spPr>
          <a:xfrm>
            <a:off x="4368737" y="2262226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rPr>
              <a:t>w</a:t>
            </a:r>
            <a:r>
              <a:rPr kumimoji="0" lang="en-US" sz="1800" b="1" i="0" u="none" strike="noStrike" kern="1200" cap="none" spc="0" normalizeH="0" baseline="-25000" noProof="0" dirty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4864037" y="2249526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F8804"/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rPr>
              <a:t>w</a:t>
            </a:r>
            <a:r>
              <a:rPr kumimoji="0" lang="en-US" sz="1800" b="1" i="0" u="none" strike="noStrike" kern="1200" cap="none" spc="0" normalizeH="0" baseline="-25000" noProof="0" dirty="0">
                <a:ln>
                  <a:noFill/>
                </a:ln>
                <a:solidFill>
                  <a:srgbClr val="5F8804"/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957771" y="1841472"/>
            <a:ext cx="20104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rPr>
              <a:t>Fully Sync-SGD</a:t>
            </a:r>
          </a:p>
        </p:txBody>
      </p:sp>
      <p:sp>
        <p:nvSpPr>
          <p:cNvPr id="94" name="TextBox 93"/>
          <p:cNvSpPr txBox="1"/>
          <p:nvPr/>
        </p:nvSpPr>
        <p:spPr>
          <a:xfrm>
            <a:off x="3898226" y="1842214"/>
            <a:ext cx="15953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rPr>
              <a:t>K-sync SGD</a:t>
            </a:r>
          </a:p>
        </p:txBody>
      </p:sp>
      <p:sp>
        <p:nvSpPr>
          <p:cNvPr id="95" name="Right Arrow 94"/>
          <p:cNvSpPr/>
          <p:nvPr/>
        </p:nvSpPr>
        <p:spPr>
          <a:xfrm>
            <a:off x="6363450" y="3051811"/>
            <a:ext cx="939800" cy="441962"/>
          </a:xfrm>
          <a:prstGeom prst="rightArrow">
            <a:avLst/>
          </a:prstGeom>
          <a:solidFill>
            <a:srgbClr val="4F81BD">
              <a:lumMod val="75000"/>
            </a:srgbClr>
          </a:solidFill>
          <a:ln w="25400" cap="flat" cmpd="sng" algn="ctr">
            <a:solidFill>
              <a:srgbClr val="4F81BD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-2500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Palatino" charset="0"/>
              <a:cs typeface="Arial" panose="020B0604020202020204" pitchFamily="34" charset="0"/>
            </a:endParaRPr>
          </a:p>
        </p:txBody>
      </p:sp>
      <p:sp>
        <p:nvSpPr>
          <p:cNvPr id="96" name="Right Arrow 95"/>
          <p:cNvSpPr/>
          <p:nvPr/>
        </p:nvSpPr>
        <p:spPr>
          <a:xfrm>
            <a:off x="6363451" y="3533400"/>
            <a:ext cx="428513" cy="450335"/>
          </a:xfrm>
          <a:prstGeom prst="rightArrow">
            <a:avLst/>
          </a:prstGeom>
          <a:solidFill>
            <a:srgbClr val="4F81BD">
              <a:lumMod val="75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Palatino" charset="0"/>
              <a:cs typeface="Arial" panose="020B0604020202020204" pitchFamily="34" charset="0"/>
            </a:endParaRPr>
          </a:p>
        </p:txBody>
      </p:sp>
      <p:sp>
        <p:nvSpPr>
          <p:cNvPr id="97" name="Right Arrow 96"/>
          <p:cNvSpPr/>
          <p:nvPr/>
        </p:nvSpPr>
        <p:spPr>
          <a:xfrm>
            <a:off x="6366357" y="4040130"/>
            <a:ext cx="936893" cy="444499"/>
          </a:xfrm>
          <a:prstGeom prst="rightArrow">
            <a:avLst/>
          </a:prstGeom>
          <a:solidFill>
            <a:srgbClr val="4F81BD">
              <a:lumMod val="75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Palatino" charset="0"/>
              <a:cs typeface="Arial" panose="020B0604020202020204" pitchFamily="34" charset="0"/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5791950" y="3000239"/>
            <a:ext cx="397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rPr>
              <a:t>L</a:t>
            </a:r>
            <a:r>
              <a:rPr kumimoji="0" lang="en-US" sz="18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5791950" y="3520185"/>
            <a:ext cx="397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rPr>
              <a:t>L</a:t>
            </a:r>
            <a:r>
              <a:rPr kumimoji="0" lang="en-US" sz="18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100" name="TextBox 99"/>
          <p:cNvSpPr txBox="1"/>
          <p:nvPr/>
        </p:nvSpPr>
        <p:spPr>
          <a:xfrm>
            <a:off x="5791950" y="4002269"/>
            <a:ext cx="397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rPr>
              <a:t>L</a:t>
            </a:r>
            <a:r>
              <a:rPr kumimoji="0" lang="en-US" sz="18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101" name="TextBox 100"/>
          <p:cNvSpPr txBox="1"/>
          <p:nvPr/>
        </p:nvSpPr>
        <p:spPr>
          <a:xfrm>
            <a:off x="5789709" y="2596379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rPr>
              <a:t>PS</a:t>
            </a:r>
            <a:endParaRPr kumimoji="0" lang="en-US" sz="1800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Palatino" charset="0"/>
              <a:cs typeface="Arial" panose="020B0604020202020204" pitchFamily="34" charset="0"/>
            </a:endParaRPr>
          </a:p>
        </p:txBody>
      </p:sp>
      <p:cxnSp>
        <p:nvCxnSpPr>
          <p:cNvPr id="102" name="Straight Connector 101"/>
          <p:cNvCxnSpPr>
            <a:stCxn id="103" idx="3"/>
          </p:cNvCxnSpPr>
          <p:nvPr/>
        </p:nvCxnSpPr>
        <p:spPr>
          <a:xfrm>
            <a:off x="6198795" y="2781045"/>
            <a:ext cx="2476055" cy="0"/>
          </a:xfrm>
          <a:prstGeom prst="line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headEnd type="none" w="med" len="med"/>
            <a:tailEnd type="arrow" w="med" len="med"/>
          </a:ln>
          <a:effectLst/>
        </p:spPr>
      </p:cxnSp>
      <p:cxnSp>
        <p:nvCxnSpPr>
          <p:cNvPr id="103" name="Straight Connector 102"/>
          <p:cNvCxnSpPr/>
          <p:nvPr/>
        </p:nvCxnSpPr>
        <p:spPr>
          <a:xfrm flipH="1" flipV="1">
            <a:off x="6358402" y="2596379"/>
            <a:ext cx="491" cy="2077482"/>
          </a:xfrm>
          <a:prstGeom prst="line">
            <a:avLst/>
          </a:prstGeom>
          <a:noFill/>
          <a:ln w="9525" cap="flat" cmpd="sng" algn="ctr">
            <a:solidFill>
              <a:sysClr val="windowText" lastClr="000000"/>
            </a:solidFill>
            <a:prstDash val="dash"/>
          </a:ln>
          <a:effectLst/>
        </p:spPr>
      </p:cxnSp>
      <p:sp>
        <p:nvSpPr>
          <p:cNvPr id="104" name="TextBox 103"/>
          <p:cNvSpPr txBox="1"/>
          <p:nvPr/>
        </p:nvSpPr>
        <p:spPr>
          <a:xfrm>
            <a:off x="6164416" y="1841488"/>
            <a:ext cx="23070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rPr>
              <a:t>K-batch-sync SGD</a:t>
            </a:r>
          </a:p>
        </p:txBody>
      </p:sp>
      <p:sp>
        <p:nvSpPr>
          <p:cNvPr id="105" name="TextBox 104"/>
          <p:cNvSpPr txBox="1"/>
          <p:nvPr/>
        </p:nvSpPr>
        <p:spPr>
          <a:xfrm>
            <a:off x="6126771" y="2339321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F81BD">
                    <a:lumMod val="75000"/>
                  </a:srgbClr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rPr>
              <a:t>w</a:t>
            </a:r>
            <a:r>
              <a:rPr kumimoji="0" lang="en-US" sz="1800" b="1" i="0" u="none" strike="noStrike" kern="1200" cap="none" spc="0" normalizeH="0" baseline="-25000" noProof="0" dirty="0">
                <a:ln>
                  <a:noFill/>
                </a:ln>
                <a:solidFill>
                  <a:srgbClr val="4F81BD">
                    <a:lumMod val="75000"/>
                  </a:srgbClr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rPr>
              <a:t>0</a:t>
            </a:r>
          </a:p>
        </p:txBody>
      </p:sp>
      <p:sp>
        <p:nvSpPr>
          <p:cNvPr id="107" name="Right Arrow 106"/>
          <p:cNvSpPr/>
          <p:nvPr/>
        </p:nvSpPr>
        <p:spPr>
          <a:xfrm>
            <a:off x="6799003" y="3553202"/>
            <a:ext cx="323634" cy="450335"/>
          </a:xfrm>
          <a:prstGeom prst="rightArrow">
            <a:avLst/>
          </a:prstGeom>
          <a:solidFill>
            <a:srgbClr val="4F81BD">
              <a:lumMod val="75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Palatino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6389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/>
          <p:cNvSpPr txBox="1">
            <a:spLocks/>
          </p:cNvSpPr>
          <p:nvPr/>
        </p:nvSpPr>
        <p:spPr>
          <a:xfrm>
            <a:off x="179512" y="216694"/>
            <a:ext cx="8569325" cy="647700"/>
          </a:xfrm>
          <a:prstGeom prst="rect">
            <a:avLst/>
          </a:prstGeom>
        </p:spPr>
        <p:txBody>
          <a:bodyPr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0" cap="none" spc="0" normalizeH="0" baseline="0" noProof="0" dirty="0">
                <a:ln>
                  <a:noFill/>
                </a:ln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Expected Runtime of SGD Variants</a:t>
            </a:r>
          </a:p>
        </p:txBody>
      </p:sp>
      <p:sp>
        <p:nvSpPr>
          <p:cNvPr id="16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8DB6C6F-0628-4C19-B82B-0A70C98E2BD2}" type="datetime1">
              <a:rPr kumimoji="0" lang="fr-FR" sz="8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27/05/2024</a:t>
            </a:fld>
            <a:endParaRPr kumimoji="0" lang="fr-FR" sz="800" b="0" i="0" u="none" strike="noStrike" kern="1200" cap="none" spc="0" normalizeH="0" baseline="0" noProof="0" dirty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4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Eurostile LT Std"/>
              </a:defRPr>
            </a:lvl1pPr>
            <a:lvl2pPr marL="742950" indent="-28575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Eurostile LT Std"/>
              </a:defRPr>
            </a:lvl2pPr>
            <a:lvl3pPr marL="1143000" indent="-22860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Eurostile LT Std"/>
              </a:defRPr>
            </a:lvl3pPr>
            <a:lvl4pPr marL="1600200" indent="-228600">
              <a:spcBef>
                <a:spcPct val="20000"/>
              </a:spcBef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Eurostile LT Std"/>
              </a:defRPr>
            </a:lvl4pPr>
            <a:lvl5pPr marL="2057400" indent="-228600">
              <a:spcBef>
                <a:spcPct val="20000"/>
              </a:spcBef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- p </a:t>
            </a:r>
            <a:fld id="{F3B5A460-63E2-4D8D-9EC8-3099D4BDFCB9}" type="slidenum">
              <a:rPr kumimoji="0" lang="fr-FR" alt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r>
              <a:rPr kumimoji="0" lang="fr-F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8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MALCOM Course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-268019" y="5013176"/>
            <a:ext cx="9322637" cy="64807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K-batch-sync-SGD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: update at the end of K batches of data, instead of K workers.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3545783" y="1222823"/>
            <a:ext cx="21868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 panose="020B0604020202020204" pitchFamily="34" charset="0"/>
              </a:rPr>
              <a:t>Sync variants</a:t>
            </a:r>
          </a:p>
        </p:txBody>
      </p:sp>
      <p:sp>
        <p:nvSpPr>
          <p:cNvPr id="62" name="Right Arrow 61"/>
          <p:cNvSpPr/>
          <p:nvPr/>
        </p:nvSpPr>
        <p:spPr>
          <a:xfrm>
            <a:off x="1169767" y="3013341"/>
            <a:ext cx="704850" cy="441962"/>
          </a:xfrm>
          <a:prstGeom prst="rightArrow">
            <a:avLst/>
          </a:prstGeom>
          <a:solidFill>
            <a:srgbClr val="4F81BD">
              <a:lumMod val="75000"/>
            </a:srgbClr>
          </a:solidFill>
          <a:ln w="25400" cap="flat" cmpd="sng" algn="ctr">
            <a:solidFill>
              <a:srgbClr val="4F81BD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-2500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Palatino" charset="0"/>
              <a:cs typeface="Arial" panose="020B0604020202020204" pitchFamily="34" charset="0"/>
            </a:endParaRPr>
          </a:p>
        </p:txBody>
      </p:sp>
      <p:sp>
        <p:nvSpPr>
          <p:cNvPr id="63" name="Right Arrow 62"/>
          <p:cNvSpPr/>
          <p:nvPr/>
        </p:nvSpPr>
        <p:spPr>
          <a:xfrm>
            <a:off x="1169768" y="3494931"/>
            <a:ext cx="342900" cy="450335"/>
          </a:xfrm>
          <a:prstGeom prst="rightArrow">
            <a:avLst/>
          </a:prstGeom>
          <a:solidFill>
            <a:srgbClr val="4F81BD">
              <a:lumMod val="75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Palatino" charset="0"/>
              <a:cs typeface="Arial" panose="020B0604020202020204" pitchFamily="34" charset="0"/>
            </a:endParaRPr>
          </a:p>
        </p:txBody>
      </p:sp>
      <p:sp>
        <p:nvSpPr>
          <p:cNvPr id="64" name="Right Arrow 63"/>
          <p:cNvSpPr/>
          <p:nvPr/>
        </p:nvSpPr>
        <p:spPr>
          <a:xfrm>
            <a:off x="1171948" y="4001661"/>
            <a:ext cx="576589" cy="444499"/>
          </a:xfrm>
          <a:prstGeom prst="rightArrow">
            <a:avLst/>
          </a:prstGeom>
          <a:solidFill>
            <a:srgbClr val="4F81BD">
              <a:lumMod val="75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Palatino" charset="0"/>
              <a:cs typeface="Arial" panose="020B0604020202020204" pitchFamily="34" charset="0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741142" y="2961769"/>
            <a:ext cx="397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rPr>
              <a:t>L</a:t>
            </a:r>
            <a:r>
              <a:rPr kumimoji="0" lang="en-US" sz="18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741142" y="3481715"/>
            <a:ext cx="397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rPr>
              <a:t>L</a:t>
            </a:r>
            <a:r>
              <a:rPr kumimoji="0" lang="en-US" sz="18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741142" y="3963800"/>
            <a:ext cx="397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rPr>
              <a:t>L</a:t>
            </a:r>
            <a:r>
              <a:rPr kumimoji="0" lang="en-US" sz="18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739461" y="2557910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 panose="020B0604020202020204" pitchFamily="34" charset="0"/>
              </a:rPr>
              <a:t>PS</a:t>
            </a:r>
            <a:endParaRPr kumimoji="0" lang="en-US" sz="1800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Arial" panose="020B0604020202020204" pitchFamily="34" charset="0"/>
            </a:endParaRPr>
          </a:p>
        </p:txBody>
      </p:sp>
      <p:cxnSp>
        <p:nvCxnSpPr>
          <p:cNvPr id="69" name="Straight Connector 68"/>
          <p:cNvCxnSpPr>
            <a:stCxn id="68" idx="3"/>
          </p:cNvCxnSpPr>
          <p:nvPr/>
        </p:nvCxnSpPr>
        <p:spPr>
          <a:xfrm>
            <a:off x="1231904" y="2742576"/>
            <a:ext cx="1478903" cy="24984"/>
          </a:xfrm>
          <a:prstGeom prst="line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headEnd type="none" w="med" len="med"/>
            <a:tailEnd type="arrow" w="med" len="med"/>
          </a:ln>
          <a:effectLst/>
        </p:spPr>
      </p:cxnSp>
      <p:cxnSp>
        <p:nvCxnSpPr>
          <p:cNvPr id="70" name="Straight Connector 69"/>
          <p:cNvCxnSpPr/>
          <p:nvPr/>
        </p:nvCxnSpPr>
        <p:spPr>
          <a:xfrm flipH="1" flipV="1">
            <a:off x="1165982" y="2557909"/>
            <a:ext cx="368" cy="2077482"/>
          </a:xfrm>
          <a:prstGeom prst="line">
            <a:avLst/>
          </a:prstGeom>
          <a:noFill/>
          <a:ln w="9525" cap="flat" cmpd="sng" algn="ctr">
            <a:solidFill>
              <a:sysClr val="windowText" lastClr="000000"/>
            </a:solidFill>
            <a:prstDash val="dash"/>
          </a:ln>
          <a:effectLst/>
        </p:spPr>
      </p:cxnSp>
      <p:sp>
        <p:nvSpPr>
          <p:cNvPr id="71" name="Right Arrow 70"/>
          <p:cNvSpPr/>
          <p:nvPr/>
        </p:nvSpPr>
        <p:spPr>
          <a:xfrm>
            <a:off x="1884474" y="3000901"/>
            <a:ext cx="462915" cy="480814"/>
          </a:xfrm>
          <a:prstGeom prst="rightArrow">
            <a:avLst/>
          </a:prstGeom>
          <a:solidFill>
            <a:srgbClr val="F79646">
              <a:lumMod val="75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Palatino" charset="0"/>
              <a:cs typeface="Arial" panose="020B0604020202020204" pitchFamily="34" charset="0"/>
            </a:endParaRPr>
          </a:p>
        </p:txBody>
      </p:sp>
      <p:sp>
        <p:nvSpPr>
          <p:cNvPr id="72" name="Right Arrow 71"/>
          <p:cNvSpPr/>
          <p:nvPr/>
        </p:nvSpPr>
        <p:spPr>
          <a:xfrm>
            <a:off x="1866046" y="3530491"/>
            <a:ext cx="313372" cy="433308"/>
          </a:xfrm>
          <a:prstGeom prst="rightArrow">
            <a:avLst/>
          </a:prstGeom>
          <a:solidFill>
            <a:srgbClr val="F79646">
              <a:lumMod val="75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Palatino" charset="0"/>
              <a:cs typeface="Arial" panose="020B0604020202020204" pitchFamily="34" charset="0"/>
            </a:endParaRPr>
          </a:p>
        </p:txBody>
      </p:sp>
      <p:sp>
        <p:nvSpPr>
          <p:cNvPr id="73" name="Right Arrow 72"/>
          <p:cNvSpPr/>
          <p:nvPr/>
        </p:nvSpPr>
        <p:spPr>
          <a:xfrm>
            <a:off x="1876777" y="3990229"/>
            <a:ext cx="561975" cy="467361"/>
          </a:xfrm>
          <a:prstGeom prst="rightArrow">
            <a:avLst/>
          </a:prstGeom>
          <a:solidFill>
            <a:srgbClr val="F79646">
              <a:lumMod val="75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Palatino" charset="0"/>
              <a:cs typeface="Arial" panose="020B0604020202020204" pitchFamily="34" charset="0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1039883" y="2248784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F81BD">
                    <a:lumMod val="75000"/>
                  </a:srgbClr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rPr>
              <a:t>w</a:t>
            </a:r>
            <a:r>
              <a:rPr kumimoji="0" lang="en-US" sz="1800" b="1" i="0" u="none" strike="noStrike" kern="1200" cap="none" spc="0" normalizeH="0" baseline="-25000" noProof="0" dirty="0">
                <a:ln>
                  <a:noFill/>
                </a:ln>
                <a:solidFill>
                  <a:srgbClr val="4F81BD">
                    <a:lumMod val="75000"/>
                  </a:srgbClr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rPr>
              <a:t>0</a:t>
            </a:r>
          </a:p>
        </p:txBody>
      </p:sp>
      <p:cxnSp>
        <p:nvCxnSpPr>
          <p:cNvPr id="75" name="Straight Connector 74"/>
          <p:cNvCxnSpPr/>
          <p:nvPr/>
        </p:nvCxnSpPr>
        <p:spPr>
          <a:xfrm flipH="1" flipV="1">
            <a:off x="1877807" y="2589659"/>
            <a:ext cx="368" cy="2077482"/>
          </a:xfrm>
          <a:prstGeom prst="line">
            <a:avLst/>
          </a:prstGeom>
          <a:noFill/>
          <a:ln w="9525" cap="flat" cmpd="sng" algn="ctr">
            <a:solidFill>
              <a:sysClr val="windowText" lastClr="000000"/>
            </a:solidFill>
            <a:prstDash val="dash"/>
          </a:ln>
          <a:effectLst/>
        </p:spPr>
      </p:cxnSp>
      <p:cxnSp>
        <p:nvCxnSpPr>
          <p:cNvPr id="76" name="Straight Connector 75"/>
          <p:cNvCxnSpPr/>
          <p:nvPr/>
        </p:nvCxnSpPr>
        <p:spPr>
          <a:xfrm flipH="1" flipV="1">
            <a:off x="2442191" y="2592199"/>
            <a:ext cx="368" cy="2077482"/>
          </a:xfrm>
          <a:prstGeom prst="line">
            <a:avLst/>
          </a:prstGeom>
          <a:noFill/>
          <a:ln w="9525" cap="flat" cmpd="sng" algn="ctr">
            <a:solidFill>
              <a:sysClr val="windowText" lastClr="000000"/>
            </a:solidFill>
            <a:prstDash val="dash"/>
          </a:ln>
          <a:effectLst/>
        </p:spPr>
      </p:cxnSp>
      <p:sp>
        <p:nvSpPr>
          <p:cNvPr id="77" name="TextBox 76"/>
          <p:cNvSpPr txBox="1"/>
          <p:nvPr/>
        </p:nvSpPr>
        <p:spPr>
          <a:xfrm>
            <a:off x="1716158" y="2261484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rPr>
              <a:t>w</a:t>
            </a:r>
            <a:r>
              <a:rPr kumimoji="0" lang="en-US" sz="1800" b="1" i="0" u="none" strike="noStrike" kern="1200" cap="none" spc="0" normalizeH="0" baseline="-25000" noProof="0" dirty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2278133" y="2248784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F8804"/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rPr>
              <a:t>w</a:t>
            </a:r>
            <a:r>
              <a:rPr kumimoji="0" lang="en-US" sz="1800" b="1" i="0" u="none" strike="noStrike" kern="1200" cap="none" spc="0" normalizeH="0" baseline="-25000" noProof="0" dirty="0">
                <a:ln>
                  <a:noFill/>
                </a:ln>
                <a:solidFill>
                  <a:srgbClr val="5F8804"/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79" name="Right Arrow 78"/>
          <p:cNvSpPr/>
          <p:nvPr/>
        </p:nvSpPr>
        <p:spPr>
          <a:xfrm>
            <a:off x="3946171" y="3014083"/>
            <a:ext cx="704850" cy="441962"/>
          </a:xfrm>
          <a:prstGeom prst="rightArrow">
            <a:avLst/>
          </a:prstGeom>
          <a:solidFill>
            <a:srgbClr val="4F81BD">
              <a:lumMod val="75000"/>
              <a:alpha val="34000"/>
            </a:srgbClr>
          </a:solidFill>
          <a:ln w="25400" cap="flat" cmpd="sng" algn="ctr">
            <a:solidFill>
              <a:srgbClr val="4F81BD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-2500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Palatino" charset="0"/>
              <a:cs typeface="Arial" panose="020B0604020202020204" pitchFamily="34" charset="0"/>
            </a:endParaRPr>
          </a:p>
        </p:txBody>
      </p:sp>
      <p:sp>
        <p:nvSpPr>
          <p:cNvPr id="80" name="Right Arrow 79"/>
          <p:cNvSpPr/>
          <p:nvPr/>
        </p:nvSpPr>
        <p:spPr>
          <a:xfrm>
            <a:off x="3946172" y="3495673"/>
            <a:ext cx="342900" cy="450335"/>
          </a:xfrm>
          <a:prstGeom prst="rightArrow">
            <a:avLst/>
          </a:prstGeom>
          <a:solidFill>
            <a:srgbClr val="4F81BD">
              <a:lumMod val="75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Palatino" charset="0"/>
              <a:cs typeface="Arial" panose="020B0604020202020204" pitchFamily="34" charset="0"/>
            </a:endParaRPr>
          </a:p>
        </p:txBody>
      </p:sp>
      <p:sp>
        <p:nvSpPr>
          <p:cNvPr id="81" name="Right Arrow 80"/>
          <p:cNvSpPr/>
          <p:nvPr/>
        </p:nvSpPr>
        <p:spPr>
          <a:xfrm>
            <a:off x="3948352" y="4002403"/>
            <a:ext cx="576589" cy="444499"/>
          </a:xfrm>
          <a:prstGeom prst="rightArrow">
            <a:avLst/>
          </a:prstGeom>
          <a:solidFill>
            <a:srgbClr val="4F81BD">
              <a:lumMod val="75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Palatino" charset="0"/>
              <a:cs typeface="Arial" panose="020B0604020202020204" pitchFamily="34" charset="0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3443566" y="2962512"/>
            <a:ext cx="397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rPr>
              <a:t>L</a:t>
            </a:r>
            <a:r>
              <a:rPr kumimoji="0" lang="en-US" sz="18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3443566" y="3482458"/>
            <a:ext cx="397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rPr>
              <a:t>L</a:t>
            </a:r>
            <a:r>
              <a:rPr kumimoji="0" lang="en-US" sz="18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3443566" y="3964542"/>
            <a:ext cx="397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rPr>
              <a:t>L</a:t>
            </a:r>
            <a:r>
              <a:rPr kumimoji="0" lang="en-US" sz="18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85" name="TextBox 84"/>
          <p:cNvSpPr txBox="1"/>
          <p:nvPr/>
        </p:nvSpPr>
        <p:spPr>
          <a:xfrm>
            <a:off x="3441886" y="2558652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rPr>
              <a:t>PS</a:t>
            </a:r>
            <a:endParaRPr kumimoji="0" lang="en-US" sz="1800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Palatino" charset="0"/>
              <a:cs typeface="Arial" panose="020B0604020202020204" pitchFamily="34" charset="0"/>
            </a:endParaRPr>
          </a:p>
        </p:txBody>
      </p:sp>
      <p:cxnSp>
        <p:nvCxnSpPr>
          <p:cNvPr id="86" name="Straight Connector 85"/>
          <p:cNvCxnSpPr>
            <a:stCxn id="85" idx="3"/>
          </p:cNvCxnSpPr>
          <p:nvPr/>
        </p:nvCxnSpPr>
        <p:spPr>
          <a:xfrm>
            <a:off x="3934329" y="2743318"/>
            <a:ext cx="1319465" cy="26224"/>
          </a:xfrm>
          <a:prstGeom prst="line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headEnd type="none" w="med" len="med"/>
            <a:tailEnd type="arrow" w="med" len="med"/>
          </a:ln>
          <a:effectLst/>
        </p:spPr>
      </p:cxnSp>
      <p:cxnSp>
        <p:nvCxnSpPr>
          <p:cNvPr id="87" name="Straight Connector 86"/>
          <p:cNvCxnSpPr/>
          <p:nvPr/>
        </p:nvCxnSpPr>
        <p:spPr>
          <a:xfrm flipH="1" flipV="1">
            <a:off x="3930056" y="2558651"/>
            <a:ext cx="368" cy="2077482"/>
          </a:xfrm>
          <a:prstGeom prst="line">
            <a:avLst/>
          </a:prstGeom>
          <a:noFill/>
          <a:ln w="9525" cap="flat" cmpd="sng" algn="ctr">
            <a:solidFill>
              <a:sysClr val="windowText" lastClr="000000"/>
            </a:solidFill>
            <a:prstDash val="dash"/>
          </a:ln>
          <a:effectLst/>
        </p:spPr>
      </p:cxnSp>
      <p:sp>
        <p:nvSpPr>
          <p:cNvPr id="88" name="Right Arrow 87"/>
          <p:cNvSpPr/>
          <p:nvPr/>
        </p:nvSpPr>
        <p:spPr>
          <a:xfrm>
            <a:off x="4536721" y="3001643"/>
            <a:ext cx="462915" cy="480814"/>
          </a:xfrm>
          <a:prstGeom prst="rightArrow">
            <a:avLst/>
          </a:prstGeom>
          <a:solidFill>
            <a:srgbClr val="F79646">
              <a:lumMod val="75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Palatino" charset="0"/>
              <a:cs typeface="Arial" panose="020B0604020202020204" pitchFamily="34" charset="0"/>
            </a:endParaRPr>
          </a:p>
        </p:txBody>
      </p:sp>
      <p:sp>
        <p:nvSpPr>
          <p:cNvPr id="89" name="Right Arrow 88"/>
          <p:cNvSpPr/>
          <p:nvPr/>
        </p:nvSpPr>
        <p:spPr>
          <a:xfrm>
            <a:off x="4537675" y="3531233"/>
            <a:ext cx="313372" cy="433308"/>
          </a:xfrm>
          <a:prstGeom prst="rightArrow">
            <a:avLst/>
          </a:prstGeom>
          <a:solidFill>
            <a:srgbClr val="F79646">
              <a:lumMod val="75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Palatino" charset="0"/>
              <a:cs typeface="Arial" panose="020B0604020202020204" pitchFamily="34" charset="0"/>
            </a:endParaRPr>
          </a:p>
        </p:txBody>
      </p:sp>
      <p:sp>
        <p:nvSpPr>
          <p:cNvPr id="90" name="Right Arrow 89"/>
          <p:cNvSpPr/>
          <p:nvPr/>
        </p:nvSpPr>
        <p:spPr>
          <a:xfrm>
            <a:off x="4529356" y="3990971"/>
            <a:ext cx="561975" cy="467361"/>
          </a:xfrm>
          <a:prstGeom prst="rightArrow">
            <a:avLst/>
          </a:prstGeom>
          <a:solidFill>
            <a:srgbClr val="F79646">
              <a:lumMod val="75000"/>
              <a:alpha val="45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Palatino" charset="0"/>
              <a:cs typeface="Arial" panose="020B0604020202020204" pitchFamily="34" charset="0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3816287" y="2249526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F81BD">
                    <a:lumMod val="75000"/>
                  </a:srgbClr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rPr>
              <a:t>w</a:t>
            </a:r>
            <a:r>
              <a:rPr kumimoji="0" lang="en-US" sz="1800" b="1" i="0" u="none" strike="noStrike" kern="1200" cap="none" spc="0" normalizeH="0" baseline="-25000" noProof="0" dirty="0">
                <a:ln>
                  <a:noFill/>
                </a:ln>
                <a:solidFill>
                  <a:srgbClr val="4F81BD">
                    <a:lumMod val="75000"/>
                  </a:srgbClr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rPr>
              <a:t>0</a:t>
            </a:r>
          </a:p>
        </p:txBody>
      </p:sp>
      <p:cxnSp>
        <p:nvCxnSpPr>
          <p:cNvPr id="92" name="Straight Connector 91"/>
          <p:cNvCxnSpPr/>
          <p:nvPr/>
        </p:nvCxnSpPr>
        <p:spPr>
          <a:xfrm flipH="1" flipV="1">
            <a:off x="4530386" y="2590401"/>
            <a:ext cx="368" cy="2077482"/>
          </a:xfrm>
          <a:prstGeom prst="line">
            <a:avLst/>
          </a:prstGeom>
          <a:noFill/>
          <a:ln w="9525" cap="flat" cmpd="sng" algn="ctr">
            <a:solidFill>
              <a:sysClr val="windowText" lastClr="000000"/>
            </a:solidFill>
            <a:prstDash val="dash"/>
          </a:ln>
          <a:effectLst/>
        </p:spPr>
      </p:cxnSp>
      <p:cxnSp>
        <p:nvCxnSpPr>
          <p:cNvPr id="93" name="Straight Connector 92"/>
          <p:cNvCxnSpPr/>
          <p:nvPr/>
        </p:nvCxnSpPr>
        <p:spPr>
          <a:xfrm flipH="1" flipV="1">
            <a:off x="5009045" y="2592941"/>
            <a:ext cx="368" cy="2077482"/>
          </a:xfrm>
          <a:prstGeom prst="line">
            <a:avLst/>
          </a:prstGeom>
          <a:noFill/>
          <a:ln w="9525" cap="flat" cmpd="sng" algn="ctr">
            <a:solidFill>
              <a:sysClr val="windowText" lastClr="000000"/>
            </a:solidFill>
            <a:prstDash val="dash"/>
          </a:ln>
          <a:effectLst/>
        </p:spPr>
      </p:cxnSp>
      <p:sp>
        <p:nvSpPr>
          <p:cNvPr id="94" name="TextBox 93"/>
          <p:cNvSpPr txBox="1"/>
          <p:nvPr/>
        </p:nvSpPr>
        <p:spPr>
          <a:xfrm>
            <a:off x="4368737" y="2262226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rPr>
              <a:t>w</a:t>
            </a:r>
            <a:r>
              <a:rPr kumimoji="0" lang="en-US" sz="1800" b="1" i="0" u="none" strike="noStrike" kern="1200" cap="none" spc="0" normalizeH="0" baseline="-25000" noProof="0" dirty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4864037" y="2249526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F8804"/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rPr>
              <a:t>w</a:t>
            </a:r>
            <a:r>
              <a:rPr kumimoji="0" lang="en-US" sz="1800" b="1" i="0" u="none" strike="noStrike" kern="1200" cap="none" spc="0" normalizeH="0" baseline="-25000" noProof="0" dirty="0">
                <a:ln>
                  <a:noFill/>
                </a:ln>
                <a:solidFill>
                  <a:srgbClr val="5F8804"/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957771" y="1841472"/>
            <a:ext cx="20104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rPr>
              <a:t>Fully Sync-SGD</a:t>
            </a:r>
          </a:p>
        </p:txBody>
      </p:sp>
      <p:sp>
        <p:nvSpPr>
          <p:cNvPr id="97" name="TextBox 96"/>
          <p:cNvSpPr txBox="1"/>
          <p:nvPr/>
        </p:nvSpPr>
        <p:spPr>
          <a:xfrm>
            <a:off x="3898226" y="1842214"/>
            <a:ext cx="15953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rPr>
              <a:t>K-sync SGD</a:t>
            </a:r>
          </a:p>
        </p:txBody>
      </p:sp>
      <p:sp>
        <p:nvSpPr>
          <p:cNvPr id="98" name="Right Arrow 97"/>
          <p:cNvSpPr/>
          <p:nvPr/>
        </p:nvSpPr>
        <p:spPr>
          <a:xfrm>
            <a:off x="6363450" y="3051811"/>
            <a:ext cx="939800" cy="441962"/>
          </a:xfrm>
          <a:prstGeom prst="rightArrow">
            <a:avLst/>
          </a:prstGeom>
          <a:solidFill>
            <a:srgbClr val="4F81BD">
              <a:lumMod val="75000"/>
              <a:alpha val="34000"/>
            </a:srgbClr>
          </a:solidFill>
          <a:ln w="25400" cap="flat" cmpd="sng" algn="ctr">
            <a:solidFill>
              <a:srgbClr val="4F81BD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-2500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Palatino" charset="0"/>
              <a:cs typeface="Arial" panose="020B0604020202020204" pitchFamily="34" charset="0"/>
            </a:endParaRPr>
          </a:p>
        </p:txBody>
      </p:sp>
      <p:sp>
        <p:nvSpPr>
          <p:cNvPr id="99" name="Right Arrow 98"/>
          <p:cNvSpPr/>
          <p:nvPr/>
        </p:nvSpPr>
        <p:spPr>
          <a:xfrm>
            <a:off x="6363451" y="3533400"/>
            <a:ext cx="428513" cy="450335"/>
          </a:xfrm>
          <a:prstGeom prst="rightArrow">
            <a:avLst/>
          </a:prstGeom>
          <a:solidFill>
            <a:srgbClr val="4F81BD">
              <a:lumMod val="75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Palatino" charset="0"/>
              <a:cs typeface="Arial" panose="020B0604020202020204" pitchFamily="34" charset="0"/>
            </a:endParaRPr>
          </a:p>
        </p:txBody>
      </p:sp>
      <p:sp>
        <p:nvSpPr>
          <p:cNvPr id="100" name="Right Arrow 99"/>
          <p:cNvSpPr/>
          <p:nvPr/>
        </p:nvSpPr>
        <p:spPr>
          <a:xfrm>
            <a:off x="6366357" y="4040130"/>
            <a:ext cx="936893" cy="444499"/>
          </a:xfrm>
          <a:prstGeom prst="rightArrow">
            <a:avLst/>
          </a:prstGeom>
          <a:solidFill>
            <a:srgbClr val="4F81BD">
              <a:lumMod val="75000"/>
              <a:alpha val="50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Palatino" charset="0"/>
              <a:cs typeface="Arial" panose="020B0604020202020204" pitchFamily="34" charset="0"/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5791950" y="3000239"/>
            <a:ext cx="397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rPr>
              <a:t>L</a:t>
            </a:r>
            <a:r>
              <a:rPr kumimoji="0" lang="en-US" sz="18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102" name="TextBox 101"/>
          <p:cNvSpPr txBox="1"/>
          <p:nvPr/>
        </p:nvSpPr>
        <p:spPr>
          <a:xfrm>
            <a:off x="5791950" y="3520185"/>
            <a:ext cx="397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rPr>
              <a:t>L</a:t>
            </a:r>
            <a:r>
              <a:rPr kumimoji="0" lang="en-US" sz="18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103" name="TextBox 102"/>
          <p:cNvSpPr txBox="1"/>
          <p:nvPr/>
        </p:nvSpPr>
        <p:spPr>
          <a:xfrm>
            <a:off x="5791950" y="4002269"/>
            <a:ext cx="397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rPr>
              <a:t>L</a:t>
            </a:r>
            <a:r>
              <a:rPr kumimoji="0" lang="en-US" sz="18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104" name="TextBox 103"/>
          <p:cNvSpPr txBox="1"/>
          <p:nvPr/>
        </p:nvSpPr>
        <p:spPr>
          <a:xfrm>
            <a:off x="5789709" y="2596379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rPr>
              <a:t>PS</a:t>
            </a:r>
            <a:endParaRPr kumimoji="0" lang="en-US" sz="1800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Palatino" charset="0"/>
              <a:cs typeface="Arial" panose="020B0604020202020204" pitchFamily="34" charset="0"/>
            </a:endParaRPr>
          </a:p>
        </p:txBody>
      </p:sp>
      <p:cxnSp>
        <p:nvCxnSpPr>
          <p:cNvPr id="105" name="Straight Connector 104"/>
          <p:cNvCxnSpPr>
            <a:stCxn id="106" idx="3"/>
          </p:cNvCxnSpPr>
          <p:nvPr/>
        </p:nvCxnSpPr>
        <p:spPr>
          <a:xfrm>
            <a:off x="6198795" y="2781045"/>
            <a:ext cx="2476055" cy="0"/>
          </a:xfrm>
          <a:prstGeom prst="line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headEnd type="none" w="med" len="med"/>
            <a:tailEnd type="arrow" w="med" len="med"/>
          </a:ln>
          <a:effectLst/>
        </p:spPr>
      </p:cxnSp>
      <p:cxnSp>
        <p:nvCxnSpPr>
          <p:cNvPr id="106" name="Straight Connector 105"/>
          <p:cNvCxnSpPr/>
          <p:nvPr/>
        </p:nvCxnSpPr>
        <p:spPr>
          <a:xfrm flipH="1" flipV="1">
            <a:off x="6358402" y="2596379"/>
            <a:ext cx="491" cy="2077482"/>
          </a:xfrm>
          <a:prstGeom prst="line">
            <a:avLst/>
          </a:prstGeom>
          <a:noFill/>
          <a:ln w="9525" cap="flat" cmpd="sng" algn="ctr">
            <a:solidFill>
              <a:sysClr val="windowText" lastClr="000000"/>
            </a:solidFill>
            <a:prstDash val="dash"/>
          </a:ln>
          <a:effectLst/>
        </p:spPr>
      </p:cxnSp>
      <p:cxnSp>
        <p:nvCxnSpPr>
          <p:cNvPr id="107" name="Straight Connector 106"/>
          <p:cNvCxnSpPr/>
          <p:nvPr/>
        </p:nvCxnSpPr>
        <p:spPr>
          <a:xfrm flipH="1" flipV="1">
            <a:off x="7129629" y="2650665"/>
            <a:ext cx="491" cy="2077482"/>
          </a:xfrm>
          <a:prstGeom prst="line">
            <a:avLst/>
          </a:prstGeom>
          <a:noFill/>
          <a:ln w="9525" cap="flat" cmpd="sng" algn="ctr">
            <a:solidFill>
              <a:sysClr val="windowText" lastClr="000000"/>
            </a:solidFill>
            <a:prstDash val="dash"/>
          </a:ln>
          <a:effectLst/>
        </p:spPr>
      </p:cxnSp>
      <p:sp>
        <p:nvSpPr>
          <p:cNvPr id="108" name="Right Arrow 107"/>
          <p:cNvSpPr/>
          <p:nvPr/>
        </p:nvSpPr>
        <p:spPr>
          <a:xfrm>
            <a:off x="6799003" y="3553202"/>
            <a:ext cx="323634" cy="450335"/>
          </a:xfrm>
          <a:prstGeom prst="rightArrow">
            <a:avLst/>
          </a:prstGeom>
          <a:solidFill>
            <a:srgbClr val="4F81BD">
              <a:lumMod val="75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Palatino" charset="0"/>
              <a:cs typeface="Arial" panose="020B0604020202020204" pitchFamily="34" charset="0"/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6164416" y="1841488"/>
            <a:ext cx="23070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rPr>
              <a:t>K-batch-sync SGD</a:t>
            </a:r>
          </a:p>
        </p:txBody>
      </p:sp>
      <p:sp>
        <p:nvSpPr>
          <p:cNvPr id="110" name="TextBox 109"/>
          <p:cNvSpPr txBox="1"/>
          <p:nvPr/>
        </p:nvSpPr>
        <p:spPr>
          <a:xfrm>
            <a:off x="6126771" y="2339321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F81BD">
                    <a:lumMod val="75000"/>
                  </a:srgbClr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rPr>
              <a:t>w</a:t>
            </a:r>
            <a:r>
              <a:rPr kumimoji="0" lang="en-US" sz="1800" b="1" i="0" u="none" strike="noStrike" kern="1200" cap="none" spc="0" normalizeH="0" baseline="-25000" noProof="0" dirty="0">
                <a:ln>
                  <a:noFill/>
                </a:ln>
                <a:solidFill>
                  <a:srgbClr val="4F81BD">
                    <a:lumMod val="75000"/>
                  </a:srgbClr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rPr>
              <a:t>0</a:t>
            </a:r>
          </a:p>
        </p:txBody>
      </p:sp>
      <p:sp>
        <p:nvSpPr>
          <p:cNvPr id="111" name="TextBox 110"/>
          <p:cNvSpPr txBox="1"/>
          <p:nvPr/>
        </p:nvSpPr>
        <p:spPr>
          <a:xfrm>
            <a:off x="6990371" y="2326621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rPr>
              <a:t>w</a:t>
            </a:r>
            <a:r>
              <a:rPr kumimoji="0" lang="en-US" sz="1800" b="1" i="0" u="none" strike="noStrike" kern="1200" cap="none" spc="0" normalizeH="0" baseline="-25000" noProof="0" dirty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115" name="Right Arrow 114"/>
          <p:cNvSpPr/>
          <p:nvPr/>
        </p:nvSpPr>
        <p:spPr>
          <a:xfrm>
            <a:off x="7138150" y="3039371"/>
            <a:ext cx="617220" cy="480814"/>
          </a:xfrm>
          <a:prstGeom prst="rightArrow">
            <a:avLst/>
          </a:prstGeom>
          <a:solidFill>
            <a:srgbClr val="F79646">
              <a:lumMod val="75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Palatino" charset="0"/>
              <a:cs typeface="Arial" panose="020B0604020202020204" pitchFamily="34" charset="0"/>
            </a:endParaRPr>
          </a:p>
        </p:txBody>
      </p:sp>
      <p:sp>
        <p:nvSpPr>
          <p:cNvPr id="116" name="Right Arrow 115"/>
          <p:cNvSpPr/>
          <p:nvPr/>
        </p:nvSpPr>
        <p:spPr>
          <a:xfrm>
            <a:off x="7139421" y="3568961"/>
            <a:ext cx="417829" cy="433308"/>
          </a:xfrm>
          <a:prstGeom prst="rightArrow">
            <a:avLst/>
          </a:prstGeom>
          <a:solidFill>
            <a:srgbClr val="F79646">
              <a:lumMod val="75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Palatino" charset="0"/>
              <a:cs typeface="Arial" panose="020B0604020202020204" pitchFamily="34" charset="0"/>
            </a:endParaRPr>
          </a:p>
        </p:txBody>
      </p:sp>
      <p:sp>
        <p:nvSpPr>
          <p:cNvPr id="117" name="Right Arrow 116"/>
          <p:cNvSpPr/>
          <p:nvPr/>
        </p:nvSpPr>
        <p:spPr>
          <a:xfrm>
            <a:off x="7128330" y="4028698"/>
            <a:ext cx="749300" cy="467361"/>
          </a:xfrm>
          <a:prstGeom prst="rightArrow">
            <a:avLst/>
          </a:prstGeom>
          <a:solidFill>
            <a:srgbClr val="F79646">
              <a:lumMod val="75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Palatino" charset="0"/>
              <a:cs typeface="Arial" panose="020B0604020202020204" pitchFamily="34" charset="0"/>
            </a:endParaRPr>
          </a:p>
        </p:txBody>
      </p:sp>
      <p:sp>
        <p:nvSpPr>
          <p:cNvPr id="119" name="Right Arrow 118"/>
          <p:cNvSpPr/>
          <p:nvPr/>
        </p:nvSpPr>
        <p:spPr>
          <a:xfrm>
            <a:off x="7572466" y="3561337"/>
            <a:ext cx="561000" cy="467361"/>
          </a:xfrm>
          <a:prstGeom prst="rightArrow">
            <a:avLst/>
          </a:prstGeom>
          <a:solidFill>
            <a:srgbClr val="F79646">
              <a:lumMod val="75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Palatino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2827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" grpId="0" animBg="1"/>
      <p:bldP spid="116" grpId="0" animBg="1"/>
      <p:bldP spid="117" grpId="0" animBg="1"/>
      <p:bldP spid="119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/>
          <p:cNvSpPr txBox="1">
            <a:spLocks/>
          </p:cNvSpPr>
          <p:nvPr/>
        </p:nvSpPr>
        <p:spPr>
          <a:xfrm>
            <a:off x="179512" y="216694"/>
            <a:ext cx="8569325" cy="647700"/>
          </a:xfrm>
          <a:prstGeom prst="rect">
            <a:avLst/>
          </a:prstGeom>
        </p:spPr>
        <p:txBody>
          <a:bodyPr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0" cap="none" spc="0" normalizeH="0" baseline="0" noProof="0" dirty="0">
                <a:ln>
                  <a:noFill/>
                </a:ln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Expected Runtime of SGD Variants</a:t>
            </a:r>
          </a:p>
        </p:txBody>
      </p:sp>
      <p:sp>
        <p:nvSpPr>
          <p:cNvPr id="16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8DB6C6F-0628-4C19-B82B-0A70C98E2BD2}" type="datetime1">
              <a:rPr kumimoji="0" lang="fr-FR" sz="8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27/05/2024</a:t>
            </a:fld>
            <a:endParaRPr kumimoji="0" lang="fr-FR" sz="800" b="0" i="0" u="none" strike="noStrike" kern="1200" cap="none" spc="0" normalizeH="0" baseline="0" noProof="0" dirty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4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Eurostile LT Std"/>
              </a:defRPr>
            </a:lvl1pPr>
            <a:lvl2pPr marL="742950" indent="-28575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Eurostile LT Std"/>
              </a:defRPr>
            </a:lvl2pPr>
            <a:lvl3pPr marL="1143000" indent="-22860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Eurostile LT Std"/>
              </a:defRPr>
            </a:lvl3pPr>
            <a:lvl4pPr marL="1600200" indent="-228600">
              <a:spcBef>
                <a:spcPct val="20000"/>
              </a:spcBef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Eurostile LT Std"/>
              </a:defRPr>
            </a:lvl4pPr>
            <a:lvl5pPr marL="2057400" indent="-228600">
              <a:spcBef>
                <a:spcPct val="20000"/>
              </a:spcBef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- p </a:t>
            </a:r>
            <a:fld id="{F3B5A460-63E2-4D8D-9EC8-3099D4BDFCB9}" type="slidenum">
              <a:rPr kumimoji="0" lang="fr-FR" alt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r>
              <a:rPr kumimoji="0" lang="fr-F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8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MALCOM Course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3545783" y="1222823"/>
            <a:ext cx="21868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 panose="020B0604020202020204" pitchFamily="34" charset="0"/>
              </a:rPr>
              <a:t>Sync variants</a:t>
            </a:r>
          </a:p>
        </p:txBody>
      </p:sp>
      <p:sp>
        <p:nvSpPr>
          <p:cNvPr id="68" name="Right Arrow 67"/>
          <p:cNvSpPr/>
          <p:nvPr/>
        </p:nvSpPr>
        <p:spPr>
          <a:xfrm>
            <a:off x="1169767" y="3013341"/>
            <a:ext cx="704850" cy="441962"/>
          </a:xfrm>
          <a:prstGeom prst="rightArrow">
            <a:avLst/>
          </a:prstGeom>
          <a:solidFill>
            <a:srgbClr val="4F81BD">
              <a:lumMod val="75000"/>
            </a:srgbClr>
          </a:solidFill>
          <a:ln w="25400" cap="flat" cmpd="sng" algn="ctr">
            <a:solidFill>
              <a:srgbClr val="4F81BD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-2500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Palatino" charset="0"/>
              <a:cs typeface="Arial" panose="020B0604020202020204" pitchFamily="34" charset="0"/>
            </a:endParaRPr>
          </a:p>
        </p:txBody>
      </p:sp>
      <p:sp>
        <p:nvSpPr>
          <p:cNvPr id="69" name="Right Arrow 68"/>
          <p:cNvSpPr/>
          <p:nvPr/>
        </p:nvSpPr>
        <p:spPr>
          <a:xfrm>
            <a:off x="1169768" y="3494931"/>
            <a:ext cx="342900" cy="450335"/>
          </a:xfrm>
          <a:prstGeom prst="rightArrow">
            <a:avLst/>
          </a:prstGeom>
          <a:solidFill>
            <a:srgbClr val="4F81BD">
              <a:lumMod val="75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Palatino" charset="0"/>
              <a:cs typeface="Arial" panose="020B0604020202020204" pitchFamily="34" charset="0"/>
            </a:endParaRPr>
          </a:p>
        </p:txBody>
      </p:sp>
      <p:sp>
        <p:nvSpPr>
          <p:cNvPr id="70" name="Right Arrow 69"/>
          <p:cNvSpPr/>
          <p:nvPr/>
        </p:nvSpPr>
        <p:spPr>
          <a:xfrm>
            <a:off x="1171948" y="4001661"/>
            <a:ext cx="576589" cy="444499"/>
          </a:xfrm>
          <a:prstGeom prst="rightArrow">
            <a:avLst/>
          </a:prstGeom>
          <a:solidFill>
            <a:srgbClr val="4F81BD">
              <a:lumMod val="75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Palatino" charset="0"/>
              <a:cs typeface="Arial" panose="020B0604020202020204" pitchFamily="34" charset="0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741142" y="2961769"/>
            <a:ext cx="397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rPr>
              <a:t>L</a:t>
            </a:r>
            <a:r>
              <a:rPr kumimoji="0" lang="en-US" sz="18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741142" y="3481715"/>
            <a:ext cx="397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rPr>
              <a:t>L</a:t>
            </a:r>
            <a:r>
              <a:rPr kumimoji="0" lang="en-US" sz="18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741142" y="3963800"/>
            <a:ext cx="397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rPr>
              <a:t>L</a:t>
            </a:r>
            <a:r>
              <a:rPr kumimoji="0" lang="en-US" sz="18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739461" y="2557910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 panose="020B0604020202020204" pitchFamily="34" charset="0"/>
              </a:rPr>
              <a:t>PS</a:t>
            </a:r>
            <a:endParaRPr kumimoji="0" lang="en-US" sz="1800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Arial" panose="020B0604020202020204" pitchFamily="34" charset="0"/>
            </a:endParaRPr>
          </a:p>
        </p:txBody>
      </p:sp>
      <p:cxnSp>
        <p:nvCxnSpPr>
          <p:cNvPr id="75" name="Straight Connector 74"/>
          <p:cNvCxnSpPr>
            <a:stCxn id="74" idx="3"/>
          </p:cNvCxnSpPr>
          <p:nvPr/>
        </p:nvCxnSpPr>
        <p:spPr>
          <a:xfrm>
            <a:off x="1231904" y="2742576"/>
            <a:ext cx="1478903" cy="24984"/>
          </a:xfrm>
          <a:prstGeom prst="line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headEnd type="none" w="med" len="med"/>
            <a:tailEnd type="arrow" w="med" len="med"/>
          </a:ln>
          <a:effectLst/>
        </p:spPr>
      </p:cxnSp>
      <p:cxnSp>
        <p:nvCxnSpPr>
          <p:cNvPr id="76" name="Straight Connector 75"/>
          <p:cNvCxnSpPr/>
          <p:nvPr/>
        </p:nvCxnSpPr>
        <p:spPr>
          <a:xfrm flipH="1" flipV="1">
            <a:off x="1165982" y="2557909"/>
            <a:ext cx="368" cy="2077482"/>
          </a:xfrm>
          <a:prstGeom prst="line">
            <a:avLst/>
          </a:prstGeom>
          <a:noFill/>
          <a:ln w="9525" cap="flat" cmpd="sng" algn="ctr">
            <a:solidFill>
              <a:sysClr val="windowText" lastClr="000000"/>
            </a:solidFill>
            <a:prstDash val="dash"/>
          </a:ln>
          <a:effectLst/>
        </p:spPr>
      </p:cxnSp>
      <p:sp>
        <p:nvSpPr>
          <p:cNvPr id="77" name="Right Arrow 76"/>
          <p:cNvSpPr/>
          <p:nvPr/>
        </p:nvSpPr>
        <p:spPr>
          <a:xfrm>
            <a:off x="1884474" y="3000901"/>
            <a:ext cx="462915" cy="480814"/>
          </a:xfrm>
          <a:prstGeom prst="rightArrow">
            <a:avLst/>
          </a:prstGeom>
          <a:solidFill>
            <a:srgbClr val="F79646">
              <a:lumMod val="75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Palatino" charset="0"/>
              <a:cs typeface="Arial" panose="020B0604020202020204" pitchFamily="34" charset="0"/>
            </a:endParaRPr>
          </a:p>
        </p:txBody>
      </p:sp>
      <p:sp>
        <p:nvSpPr>
          <p:cNvPr id="78" name="Right Arrow 77"/>
          <p:cNvSpPr/>
          <p:nvPr/>
        </p:nvSpPr>
        <p:spPr>
          <a:xfrm>
            <a:off x="1866046" y="3530491"/>
            <a:ext cx="313372" cy="433308"/>
          </a:xfrm>
          <a:prstGeom prst="rightArrow">
            <a:avLst/>
          </a:prstGeom>
          <a:solidFill>
            <a:srgbClr val="F79646">
              <a:lumMod val="75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Palatino" charset="0"/>
              <a:cs typeface="Arial" panose="020B0604020202020204" pitchFamily="34" charset="0"/>
            </a:endParaRPr>
          </a:p>
        </p:txBody>
      </p:sp>
      <p:sp>
        <p:nvSpPr>
          <p:cNvPr id="79" name="Right Arrow 78"/>
          <p:cNvSpPr/>
          <p:nvPr/>
        </p:nvSpPr>
        <p:spPr>
          <a:xfrm>
            <a:off x="1876777" y="3990229"/>
            <a:ext cx="561975" cy="467361"/>
          </a:xfrm>
          <a:prstGeom prst="rightArrow">
            <a:avLst/>
          </a:prstGeom>
          <a:solidFill>
            <a:srgbClr val="F79646">
              <a:lumMod val="75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Palatino" charset="0"/>
              <a:cs typeface="Arial" panose="020B0604020202020204" pitchFamily="34" charset="0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1039883" y="2248784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F81BD">
                    <a:lumMod val="75000"/>
                  </a:srgbClr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rPr>
              <a:t>w</a:t>
            </a:r>
            <a:r>
              <a:rPr kumimoji="0" lang="en-US" sz="1800" b="1" i="0" u="none" strike="noStrike" kern="1200" cap="none" spc="0" normalizeH="0" baseline="-25000" noProof="0" dirty="0">
                <a:ln>
                  <a:noFill/>
                </a:ln>
                <a:solidFill>
                  <a:srgbClr val="4F81BD">
                    <a:lumMod val="75000"/>
                  </a:srgbClr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rPr>
              <a:t>0</a:t>
            </a:r>
          </a:p>
        </p:txBody>
      </p:sp>
      <p:cxnSp>
        <p:nvCxnSpPr>
          <p:cNvPr id="81" name="Straight Connector 80"/>
          <p:cNvCxnSpPr/>
          <p:nvPr/>
        </p:nvCxnSpPr>
        <p:spPr>
          <a:xfrm flipH="1" flipV="1">
            <a:off x="1877807" y="2589659"/>
            <a:ext cx="368" cy="2077482"/>
          </a:xfrm>
          <a:prstGeom prst="line">
            <a:avLst/>
          </a:prstGeom>
          <a:noFill/>
          <a:ln w="9525" cap="flat" cmpd="sng" algn="ctr">
            <a:solidFill>
              <a:sysClr val="windowText" lastClr="000000"/>
            </a:solidFill>
            <a:prstDash val="dash"/>
          </a:ln>
          <a:effectLst/>
        </p:spPr>
      </p:cxnSp>
      <p:cxnSp>
        <p:nvCxnSpPr>
          <p:cNvPr id="82" name="Straight Connector 81"/>
          <p:cNvCxnSpPr/>
          <p:nvPr/>
        </p:nvCxnSpPr>
        <p:spPr>
          <a:xfrm flipH="1" flipV="1">
            <a:off x="2442191" y="2592199"/>
            <a:ext cx="368" cy="2077482"/>
          </a:xfrm>
          <a:prstGeom prst="line">
            <a:avLst/>
          </a:prstGeom>
          <a:noFill/>
          <a:ln w="9525" cap="flat" cmpd="sng" algn="ctr">
            <a:solidFill>
              <a:sysClr val="windowText" lastClr="000000"/>
            </a:solidFill>
            <a:prstDash val="dash"/>
          </a:ln>
          <a:effectLst/>
        </p:spPr>
      </p:cxnSp>
      <p:sp>
        <p:nvSpPr>
          <p:cNvPr id="83" name="TextBox 82"/>
          <p:cNvSpPr txBox="1"/>
          <p:nvPr/>
        </p:nvSpPr>
        <p:spPr>
          <a:xfrm>
            <a:off x="1716158" y="2261484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rPr>
              <a:t>w</a:t>
            </a:r>
            <a:r>
              <a:rPr kumimoji="0" lang="en-US" sz="1800" b="1" i="0" u="none" strike="noStrike" kern="1200" cap="none" spc="0" normalizeH="0" baseline="-25000" noProof="0" dirty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2278133" y="2248784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F8804"/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rPr>
              <a:t>w</a:t>
            </a:r>
            <a:r>
              <a:rPr kumimoji="0" lang="en-US" sz="1800" b="1" i="0" u="none" strike="noStrike" kern="1200" cap="none" spc="0" normalizeH="0" baseline="-25000" noProof="0" dirty="0">
                <a:ln>
                  <a:noFill/>
                </a:ln>
                <a:solidFill>
                  <a:srgbClr val="5F8804"/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85" name="Right Arrow 84"/>
          <p:cNvSpPr/>
          <p:nvPr/>
        </p:nvSpPr>
        <p:spPr>
          <a:xfrm>
            <a:off x="3946171" y="3014083"/>
            <a:ext cx="704850" cy="441962"/>
          </a:xfrm>
          <a:prstGeom prst="rightArrow">
            <a:avLst/>
          </a:prstGeom>
          <a:solidFill>
            <a:srgbClr val="4F81BD">
              <a:lumMod val="75000"/>
              <a:alpha val="34000"/>
            </a:srgbClr>
          </a:solidFill>
          <a:ln w="25400" cap="flat" cmpd="sng" algn="ctr">
            <a:solidFill>
              <a:srgbClr val="4F81BD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-2500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Palatino" charset="0"/>
              <a:cs typeface="Arial" panose="020B0604020202020204" pitchFamily="34" charset="0"/>
            </a:endParaRPr>
          </a:p>
        </p:txBody>
      </p:sp>
      <p:sp>
        <p:nvSpPr>
          <p:cNvPr id="86" name="Right Arrow 85"/>
          <p:cNvSpPr/>
          <p:nvPr/>
        </p:nvSpPr>
        <p:spPr>
          <a:xfrm>
            <a:off x="3946172" y="3495673"/>
            <a:ext cx="342900" cy="450335"/>
          </a:xfrm>
          <a:prstGeom prst="rightArrow">
            <a:avLst/>
          </a:prstGeom>
          <a:solidFill>
            <a:srgbClr val="4F81BD">
              <a:lumMod val="75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Palatino" charset="0"/>
              <a:cs typeface="Arial" panose="020B0604020202020204" pitchFamily="34" charset="0"/>
            </a:endParaRPr>
          </a:p>
        </p:txBody>
      </p:sp>
      <p:sp>
        <p:nvSpPr>
          <p:cNvPr id="87" name="Right Arrow 86"/>
          <p:cNvSpPr/>
          <p:nvPr/>
        </p:nvSpPr>
        <p:spPr>
          <a:xfrm>
            <a:off x="3948352" y="4002403"/>
            <a:ext cx="576589" cy="444499"/>
          </a:xfrm>
          <a:prstGeom prst="rightArrow">
            <a:avLst/>
          </a:prstGeom>
          <a:solidFill>
            <a:srgbClr val="4F81BD">
              <a:lumMod val="75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Palatino" charset="0"/>
              <a:cs typeface="Arial" panose="020B0604020202020204" pitchFamily="34" charset="0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3443566" y="2962512"/>
            <a:ext cx="397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rPr>
              <a:t>L</a:t>
            </a:r>
            <a:r>
              <a:rPr kumimoji="0" lang="en-US" sz="18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89" name="TextBox 88"/>
          <p:cNvSpPr txBox="1"/>
          <p:nvPr/>
        </p:nvSpPr>
        <p:spPr>
          <a:xfrm>
            <a:off x="3443566" y="3482458"/>
            <a:ext cx="397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rPr>
              <a:t>L</a:t>
            </a:r>
            <a:r>
              <a:rPr kumimoji="0" lang="en-US" sz="18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90" name="TextBox 89"/>
          <p:cNvSpPr txBox="1"/>
          <p:nvPr/>
        </p:nvSpPr>
        <p:spPr>
          <a:xfrm>
            <a:off x="3443566" y="3964542"/>
            <a:ext cx="397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rPr>
              <a:t>L</a:t>
            </a:r>
            <a:r>
              <a:rPr kumimoji="0" lang="en-US" sz="18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3441886" y="2558652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rPr>
              <a:t>PS</a:t>
            </a:r>
            <a:endParaRPr kumimoji="0" lang="en-US" sz="1800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Palatino" charset="0"/>
              <a:cs typeface="Arial" panose="020B0604020202020204" pitchFamily="34" charset="0"/>
            </a:endParaRPr>
          </a:p>
        </p:txBody>
      </p:sp>
      <p:cxnSp>
        <p:nvCxnSpPr>
          <p:cNvPr id="92" name="Straight Connector 91"/>
          <p:cNvCxnSpPr>
            <a:stCxn id="91" idx="3"/>
          </p:cNvCxnSpPr>
          <p:nvPr/>
        </p:nvCxnSpPr>
        <p:spPr>
          <a:xfrm>
            <a:off x="3934329" y="2743318"/>
            <a:ext cx="1319465" cy="26224"/>
          </a:xfrm>
          <a:prstGeom prst="line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headEnd type="none" w="med" len="med"/>
            <a:tailEnd type="arrow" w="med" len="med"/>
          </a:ln>
          <a:effectLst/>
        </p:spPr>
      </p:cxnSp>
      <p:cxnSp>
        <p:nvCxnSpPr>
          <p:cNvPr id="93" name="Straight Connector 92"/>
          <p:cNvCxnSpPr/>
          <p:nvPr/>
        </p:nvCxnSpPr>
        <p:spPr>
          <a:xfrm flipH="1" flipV="1">
            <a:off x="3930056" y="2558651"/>
            <a:ext cx="368" cy="2077482"/>
          </a:xfrm>
          <a:prstGeom prst="line">
            <a:avLst/>
          </a:prstGeom>
          <a:noFill/>
          <a:ln w="9525" cap="flat" cmpd="sng" algn="ctr">
            <a:solidFill>
              <a:sysClr val="windowText" lastClr="000000"/>
            </a:solidFill>
            <a:prstDash val="dash"/>
          </a:ln>
          <a:effectLst/>
        </p:spPr>
      </p:cxnSp>
      <p:sp>
        <p:nvSpPr>
          <p:cNvPr id="94" name="Right Arrow 93"/>
          <p:cNvSpPr/>
          <p:nvPr/>
        </p:nvSpPr>
        <p:spPr>
          <a:xfrm>
            <a:off x="4536721" y="3001643"/>
            <a:ext cx="462915" cy="480814"/>
          </a:xfrm>
          <a:prstGeom prst="rightArrow">
            <a:avLst/>
          </a:prstGeom>
          <a:solidFill>
            <a:srgbClr val="F79646">
              <a:lumMod val="75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Palatino" charset="0"/>
              <a:cs typeface="Arial" panose="020B0604020202020204" pitchFamily="34" charset="0"/>
            </a:endParaRPr>
          </a:p>
        </p:txBody>
      </p:sp>
      <p:sp>
        <p:nvSpPr>
          <p:cNvPr id="95" name="Right Arrow 94"/>
          <p:cNvSpPr/>
          <p:nvPr/>
        </p:nvSpPr>
        <p:spPr>
          <a:xfrm>
            <a:off x="4537675" y="3531233"/>
            <a:ext cx="313372" cy="433308"/>
          </a:xfrm>
          <a:prstGeom prst="rightArrow">
            <a:avLst/>
          </a:prstGeom>
          <a:solidFill>
            <a:srgbClr val="F79646">
              <a:lumMod val="75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Palatino" charset="0"/>
              <a:cs typeface="Arial" panose="020B0604020202020204" pitchFamily="34" charset="0"/>
            </a:endParaRPr>
          </a:p>
        </p:txBody>
      </p:sp>
      <p:sp>
        <p:nvSpPr>
          <p:cNvPr id="96" name="Right Arrow 95"/>
          <p:cNvSpPr/>
          <p:nvPr/>
        </p:nvSpPr>
        <p:spPr>
          <a:xfrm>
            <a:off x="4529356" y="3990971"/>
            <a:ext cx="561975" cy="467361"/>
          </a:xfrm>
          <a:prstGeom prst="rightArrow">
            <a:avLst/>
          </a:prstGeom>
          <a:solidFill>
            <a:srgbClr val="F79646">
              <a:lumMod val="75000"/>
              <a:alpha val="45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Palatino" charset="0"/>
              <a:cs typeface="Arial" panose="020B0604020202020204" pitchFamily="34" charset="0"/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3816287" y="2249526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F81BD">
                    <a:lumMod val="75000"/>
                  </a:srgbClr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rPr>
              <a:t>w</a:t>
            </a:r>
            <a:r>
              <a:rPr kumimoji="0" lang="en-US" sz="1800" b="1" i="0" u="none" strike="noStrike" kern="1200" cap="none" spc="0" normalizeH="0" baseline="-25000" noProof="0" dirty="0">
                <a:ln>
                  <a:noFill/>
                </a:ln>
                <a:solidFill>
                  <a:srgbClr val="4F81BD">
                    <a:lumMod val="75000"/>
                  </a:srgbClr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rPr>
              <a:t>0</a:t>
            </a:r>
          </a:p>
        </p:txBody>
      </p:sp>
      <p:cxnSp>
        <p:nvCxnSpPr>
          <p:cNvPr id="98" name="Straight Connector 97"/>
          <p:cNvCxnSpPr/>
          <p:nvPr/>
        </p:nvCxnSpPr>
        <p:spPr>
          <a:xfrm flipH="1" flipV="1">
            <a:off x="4530386" y="2590401"/>
            <a:ext cx="368" cy="2077482"/>
          </a:xfrm>
          <a:prstGeom prst="line">
            <a:avLst/>
          </a:prstGeom>
          <a:noFill/>
          <a:ln w="9525" cap="flat" cmpd="sng" algn="ctr">
            <a:solidFill>
              <a:sysClr val="windowText" lastClr="000000"/>
            </a:solidFill>
            <a:prstDash val="dash"/>
          </a:ln>
          <a:effectLst/>
        </p:spPr>
      </p:cxnSp>
      <p:cxnSp>
        <p:nvCxnSpPr>
          <p:cNvPr id="99" name="Straight Connector 98"/>
          <p:cNvCxnSpPr/>
          <p:nvPr/>
        </p:nvCxnSpPr>
        <p:spPr>
          <a:xfrm flipH="1" flipV="1">
            <a:off x="5009045" y="2592941"/>
            <a:ext cx="368" cy="2077482"/>
          </a:xfrm>
          <a:prstGeom prst="line">
            <a:avLst/>
          </a:prstGeom>
          <a:noFill/>
          <a:ln w="9525" cap="flat" cmpd="sng" algn="ctr">
            <a:solidFill>
              <a:sysClr val="windowText" lastClr="000000"/>
            </a:solidFill>
            <a:prstDash val="dash"/>
          </a:ln>
          <a:effectLst/>
        </p:spPr>
      </p:cxnSp>
      <p:sp>
        <p:nvSpPr>
          <p:cNvPr id="100" name="TextBox 99"/>
          <p:cNvSpPr txBox="1"/>
          <p:nvPr/>
        </p:nvSpPr>
        <p:spPr>
          <a:xfrm>
            <a:off x="4368737" y="2262226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rPr>
              <a:t>w</a:t>
            </a:r>
            <a:r>
              <a:rPr kumimoji="0" lang="en-US" sz="1800" b="1" i="0" u="none" strike="noStrike" kern="1200" cap="none" spc="0" normalizeH="0" baseline="-25000" noProof="0" dirty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101" name="TextBox 100"/>
          <p:cNvSpPr txBox="1"/>
          <p:nvPr/>
        </p:nvSpPr>
        <p:spPr>
          <a:xfrm>
            <a:off x="4864037" y="2249526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F8804"/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rPr>
              <a:t>w</a:t>
            </a:r>
            <a:r>
              <a:rPr kumimoji="0" lang="en-US" sz="1800" b="1" i="0" u="none" strike="noStrike" kern="1200" cap="none" spc="0" normalizeH="0" baseline="-25000" noProof="0" dirty="0">
                <a:ln>
                  <a:noFill/>
                </a:ln>
                <a:solidFill>
                  <a:srgbClr val="5F8804"/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102" name="TextBox 101"/>
          <p:cNvSpPr txBox="1"/>
          <p:nvPr/>
        </p:nvSpPr>
        <p:spPr>
          <a:xfrm>
            <a:off x="957771" y="1841472"/>
            <a:ext cx="20104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rPr>
              <a:t>Fully Sync-SGD</a:t>
            </a:r>
          </a:p>
        </p:txBody>
      </p:sp>
      <p:sp>
        <p:nvSpPr>
          <p:cNvPr id="103" name="TextBox 102"/>
          <p:cNvSpPr txBox="1"/>
          <p:nvPr/>
        </p:nvSpPr>
        <p:spPr>
          <a:xfrm>
            <a:off x="3898226" y="1842214"/>
            <a:ext cx="15953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rPr>
              <a:t>K-sync SGD</a:t>
            </a:r>
          </a:p>
        </p:txBody>
      </p:sp>
      <p:sp>
        <p:nvSpPr>
          <p:cNvPr id="104" name="Right Arrow 103"/>
          <p:cNvSpPr/>
          <p:nvPr/>
        </p:nvSpPr>
        <p:spPr>
          <a:xfrm>
            <a:off x="6363450" y="3051811"/>
            <a:ext cx="939800" cy="441962"/>
          </a:xfrm>
          <a:prstGeom prst="rightArrow">
            <a:avLst/>
          </a:prstGeom>
          <a:solidFill>
            <a:srgbClr val="4F81BD">
              <a:lumMod val="75000"/>
              <a:alpha val="34000"/>
            </a:srgbClr>
          </a:solidFill>
          <a:ln w="25400" cap="flat" cmpd="sng" algn="ctr">
            <a:solidFill>
              <a:srgbClr val="4F81BD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-2500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Palatino" charset="0"/>
              <a:cs typeface="Arial" panose="020B0604020202020204" pitchFamily="34" charset="0"/>
            </a:endParaRPr>
          </a:p>
        </p:txBody>
      </p:sp>
      <p:sp>
        <p:nvSpPr>
          <p:cNvPr id="105" name="Right Arrow 104"/>
          <p:cNvSpPr/>
          <p:nvPr/>
        </p:nvSpPr>
        <p:spPr>
          <a:xfrm>
            <a:off x="6363451" y="3533400"/>
            <a:ext cx="428513" cy="450335"/>
          </a:xfrm>
          <a:prstGeom prst="rightArrow">
            <a:avLst/>
          </a:prstGeom>
          <a:solidFill>
            <a:srgbClr val="4F81BD">
              <a:lumMod val="75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Palatino" charset="0"/>
              <a:cs typeface="Arial" panose="020B0604020202020204" pitchFamily="34" charset="0"/>
            </a:endParaRPr>
          </a:p>
        </p:txBody>
      </p:sp>
      <p:sp>
        <p:nvSpPr>
          <p:cNvPr id="106" name="Right Arrow 105"/>
          <p:cNvSpPr/>
          <p:nvPr/>
        </p:nvSpPr>
        <p:spPr>
          <a:xfrm>
            <a:off x="6366357" y="4040130"/>
            <a:ext cx="936893" cy="444499"/>
          </a:xfrm>
          <a:prstGeom prst="rightArrow">
            <a:avLst/>
          </a:prstGeom>
          <a:solidFill>
            <a:srgbClr val="4F81BD">
              <a:lumMod val="75000"/>
              <a:alpha val="50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Palatino" charset="0"/>
              <a:cs typeface="Arial" panose="020B0604020202020204" pitchFamily="34" charset="0"/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5791950" y="3000239"/>
            <a:ext cx="397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rPr>
              <a:t>L</a:t>
            </a:r>
            <a:r>
              <a:rPr kumimoji="0" lang="en-US" sz="18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108" name="TextBox 107"/>
          <p:cNvSpPr txBox="1"/>
          <p:nvPr/>
        </p:nvSpPr>
        <p:spPr>
          <a:xfrm>
            <a:off x="5791950" y="3520185"/>
            <a:ext cx="397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rPr>
              <a:t>L</a:t>
            </a:r>
            <a:r>
              <a:rPr kumimoji="0" lang="en-US" sz="18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109" name="TextBox 108"/>
          <p:cNvSpPr txBox="1"/>
          <p:nvPr/>
        </p:nvSpPr>
        <p:spPr>
          <a:xfrm>
            <a:off x="5791950" y="4002269"/>
            <a:ext cx="397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rPr>
              <a:t>L</a:t>
            </a:r>
            <a:r>
              <a:rPr kumimoji="0" lang="en-US" sz="18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110" name="TextBox 109"/>
          <p:cNvSpPr txBox="1"/>
          <p:nvPr/>
        </p:nvSpPr>
        <p:spPr>
          <a:xfrm>
            <a:off x="5789709" y="2596379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rPr>
              <a:t>PS</a:t>
            </a:r>
            <a:endParaRPr kumimoji="0" lang="en-US" sz="1800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Palatino" charset="0"/>
              <a:cs typeface="Arial" panose="020B0604020202020204" pitchFamily="34" charset="0"/>
            </a:endParaRPr>
          </a:p>
        </p:txBody>
      </p:sp>
      <p:cxnSp>
        <p:nvCxnSpPr>
          <p:cNvPr id="111" name="Straight Connector 110"/>
          <p:cNvCxnSpPr>
            <a:stCxn id="112" idx="3"/>
          </p:cNvCxnSpPr>
          <p:nvPr/>
        </p:nvCxnSpPr>
        <p:spPr>
          <a:xfrm>
            <a:off x="6198795" y="2781045"/>
            <a:ext cx="2476055" cy="0"/>
          </a:xfrm>
          <a:prstGeom prst="line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headEnd type="none" w="med" len="med"/>
            <a:tailEnd type="arrow" w="med" len="med"/>
          </a:ln>
          <a:effectLst/>
        </p:spPr>
      </p:cxnSp>
      <p:cxnSp>
        <p:nvCxnSpPr>
          <p:cNvPr id="112" name="Straight Connector 111"/>
          <p:cNvCxnSpPr/>
          <p:nvPr/>
        </p:nvCxnSpPr>
        <p:spPr>
          <a:xfrm flipH="1" flipV="1">
            <a:off x="6358402" y="2596379"/>
            <a:ext cx="491" cy="2077482"/>
          </a:xfrm>
          <a:prstGeom prst="line">
            <a:avLst/>
          </a:prstGeom>
          <a:noFill/>
          <a:ln w="9525" cap="flat" cmpd="sng" algn="ctr">
            <a:solidFill>
              <a:sysClr val="windowText" lastClr="000000"/>
            </a:solidFill>
            <a:prstDash val="dash"/>
          </a:ln>
          <a:effectLst/>
        </p:spPr>
      </p:cxnSp>
      <p:sp>
        <p:nvSpPr>
          <p:cNvPr id="113" name="Right Arrow 112"/>
          <p:cNvSpPr/>
          <p:nvPr/>
        </p:nvSpPr>
        <p:spPr>
          <a:xfrm>
            <a:off x="7138150" y="3039371"/>
            <a:ext cx="617220" cy="480814"/>
          </a:xfrm>
          <a:prstGeom prst="rightArrow">
            <a:avLst/>
          </a:prstGeom>
          <a:solidFill>
            <a:srgbClr val="F79646">
              <a:lumMod val="75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Palatino" charset="0"/>
              <a:cs typeface="Arial" panose="020B0604020202020204" pitchFamily="34" charset="0"/>
            </a:endParaRPr>
          </a:p>
        </p:txBody>
      </p:sp>
      <p:sp>
        <p:nvSpPr>
          <p:cNvPr id="114" name="Right Arrow 113"/>
          <p:cNvSpPr/>
          <p:nvPr/>
        </p:nvSpPr>
        <p:spPr>
          <a:xfrm>
            <a:off x="7139421" y="3568961"/>
            <a:ext cx="417829" cy="433308"/>
          </a:xfrm>
          <a:prstGeom prst="rightArrow">
            <a:avLst/>
          </a:prstGeom>
          <a:solidFill>
            <a:srgbClr val="F79646">
              <a:lumMod val="75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Palatino" charset="0"/>
              <a:cs typeface="Arial" panose="020B0604020202020204" pitchFamily="34" charset="0"/>
            </a:endParaRPr>
          </a:p>
        </p:txBody>
      </p:sp>
      <p:sp>
        <p:nvSpPr>
          <p:cNvPr id="115" name="Right Arrow 114"/>
          <p:cNvSpPr/>
          <p:nvPr/>
        </p:nvSpPr>
        <p:spPr>
          <a:xfrm>
            <a:off x="7128330" y="4028698"/>
            <a:ext cx="749300" cy="467361"/>
          </a:xfrm>
          <a:prstGeom prst="rightArrow">
            <a:avLst/>
          </a:prstGeom>
          <a:solidFill>
            <a:srgbClr val="F79646">
              <a:lumMod val="75000"/>
              <a:alpha val="45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Palatino" charset="0"/>
              <a:cs typeface="Arial" panose="020B0604020202020204" pitchFamily="34" charset="0"/>
            </a:endParaRPr>
          </a:p>
        </p:txBody>
      </p:sp>
      <p:cxnSp>
        <p:nvCxnSpPr>
          <p:cNvPr id="116" name="Straight Connector 115"/>
          <p:cNvCxnSpPr/>
          <p:nvPr/>
        </p:nvCxnSpPr>
        <p:spPr>
          <a:xfrm flipH="1" flipV="1">
            <a:off x="7129629" y="2650665"/>
            <a:ext cx="491" cy="2077482"/>
          </a:xfrm>
          <a:prstGeom prst="line">
            <a:avLst/>
          </a:prstGeom>
          <a:noFill/>
          <a:ln w="9525" cap="flat" cmpd="sng" algn="ctr">
            <a:solidFill>
              <a:sysClr val="windowText" lastClr="000000"/>
            </a:solidFill>
            <a:prstDash val="dash"/>
          </a:ln>
          <a:effectLst/>
        </p:spPr>
      </p:cxnSp>
      <p:cxnSp>
        <p:nvCxnSpPr>
          <p:cNvPr id="117" name="Straight Connector 116"/>
          <p:cNvCxnSpPr/>
          <p:nvPr/>
        </p:nvCxnSpPr>
        <p:spPr>
          <a:xfrm flipH="1" flipV="1">
            <a:off x="7766752" y="2629397"/>
            <a:ext cx="491" cy="2077482"/>
          </a:xfrm>
          <a:prstGeom prst="line">
            <a:avLst/>
          </a:prstGeom>
          <a:noFill/>
          <a:ln w="9525" cap="flat" cmpd="sng" algn="ctr">
            <a:solidFill>
              <a:sysClr val="windowText" lastClr="000000"/>
            </a:solidFill>
            <a:prstDash val="dash"/>
          </a:ln>
          <a:effectLst/>
        </p:spPr>
      </p:cxnSp>
      <p:sp>
        <p:nvSpPr>
          <p:cNvPr id="118" name="Right Arrow 117"/>
          <p:cNvSpPr/>
          <p:nvPr/>
        </p:nvSpPr>
        <p:spPr>
          <a:xfrm>
            <a:off x="6799003" y="3553202"/>
            <a:ext cx="323634" cy="450335"/>
          </a:xfrm>
          <a:prstGeom prst="rightArrow">
            <a:avLst/>
          </a:prstGeom>
          <a:solidFill>
            <a:srgbClr val="4F81BD">
              <a:lumMod val="75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Palatino" charset="0"/>
              <a:cs typeface="Arial" panose="020B0604020202020204" pitchFamily="34" charset="0"/>
            </a:endParaRPr>
          </a:p>
        </p:txBody>
      </p:sp>
      <p:sp>
        <p:nvSpPr>
          <p:cNvPr id="119" name="TextBox 118"/>
          <p:cNvSpPr txBox="1"/>
          <p:nvPr/>
        </p:nvSpPr>
        <p:spPr>
          <a:xfrm>
            <a:off x="6164416" y="1841488"/>
            <a:ext cx="23070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rPr>
              <a:t>K-batch-sync SGD</a:t>
            </a:r>
          </a:p>
        </p:txBody>
      </p:sp>
      <p:sp>
        <p:nvSpPr>
          <p:cNvPr id="120" name="TextBox 119"/>
          <p:cNvSpPr txBox="1"/>
          <p:nvPr/>
        </p:nvSpPr>
        <p:spPr>
          <a:xfrm>
            <a:off x="6126771" y="2339321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F81BD">
                    <a:lumMod val="75000"/>
                  </a:srgbClr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rPr>
              <a:t>w</a:t>
            </a:r>
            <a:r>
              <a:rPr kumimoji="0" lang="en-US" sz="1800" b="1" i="0" u="none" strike="noStrike" kern="1200" cap="none" spc="0" normalizeH="0" baseline="-25000" noProof="0" dirty="0">
                <a:ln>
                  <a:noFill/>
                </a:ln>
                <a:solidFill>
                  <a:srgbClr val="4F81BD">
                    <a:lumMod val="75000"/>
                  </a:srgbClr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rPr>
              <a:t>0</a:t>
            </a:r>
          </a:p>
        </p:txBody>
      </p:sp>
      <p:sp>
        <p:nvSpPr>
          <p:cNvPr id="121" name="TextBox 120"/>
          <p:cNvSpPr txBox="1"/>
          <p:nvPr/>
        </p:nvSpPr>
        <p:spPr>
          <a:xfrm>
            <a:off x="6990371" y="2326621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rPr>
              <a:t>w</a:t>
            </a:r>
            <a:r>
              <a:rPr kumimoji="0" lang="en-US" sz="1800" b="1" i="0" u="none" strike="noStrike" kern="1200" cap="none" spc="0" normalizeH="0" baseline="-25000" noProof="0" dirty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122" name="TextBox 121"/>
          <p:cNvSpPr txBox="1"/>
          <p:nvPr/>
        </p:nvSpPr>
        <p:spPr>
          <a:xfrm>
            <a:off x="7561871" y="2339321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F8804"/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rPr>
              <a:t>w</a:t>
            </a:r>
            <a:r>
              <a:rPr kumimoji="0" lang="en-US" sz="1800" b="1" i="0" u="none" strike="noStrike" kern="1200" cap="none" spc="0" normalizeH="0" baseline="-25000" noProof="0" dirty="0">
                <a:ln>
                  <a:noFill/>
                </a:ln>
                <a:solidFill>
                  <a:srgbClr val="5F8804"/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123" name="Right Arrow 122"/>
          <p:cNvSpPr/>
          <p:nvPr/>
        </p:nvSpPr>
        <p:spPr>
          <a:xfrm>
            <a:off x="7572466" y="3561337"/>
            <a:ext cx="561000" cy="467361"/>
          </a:xfrm>
          <a:prstGeom prst="rightArrow">
            <a:avLst/>
          </a:prstGeom>
          <a:solidFill>
            <a:srgbClr val="F79646">
              <a:lumMod val="75000"/>
              <a:alpha val="45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Palatino" charset="0"/>
              <a:cs typeface="Arial" panose="020B0604020202020204" pitchFamily="34" charset="0"/>
            </a:endParaRPr>
          </a:p>
        </p:txBody>
      </p:sp>
      <p:sp>
        <p:nvSpPr>
          <p:cNvPr id="127" name="Right Arrow 126"/>
          <p:cNvSpPr/>
          <p:nvPr/>
        </p:nvSpPr>
        <p:spPr>
          <a:xfrm>
            <a:off x="7776032" y="3053732"/>
            <a:ext cx="357434" cy="486523"/>
          </a:xfrm>
          <a:prstGeom prst="rightArrow">
            <a:avLst/>
          </a:prstGeom>
          <a:solidFill>
            <a:srgbClr val="4BACC6">
              <a:lumMod val="75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Palatino" charset="0"/>
              <a:cs typeface="Arial" panose="020B0604020202020204" pitchFamily="34" charset="0"/>
            </a:endParaRPr>
          </a:p>
        </p:txBody>
      </p:sp>
      <p:sp>
        <p:nvSpPr>
          <p:cNvPr id="128" name="Right Arrow 127"/>
          <p:cNvSpPr/>
          <p:nvPr/>
        </p:nvSpPr>
        <p:spPr>
          <a:xfrm>
            <a:off x="7789367" y="3536559"/>
            <a:ext cx="746204" cy="508135"/>
          </a:xfrm>
          <a:prstGeom prst="rightArrow">
            <a:avLst/>
          </a:prstGeom>
          <a:solidFill>
            <a:srgbClr val="4BACC6">
              <a:lumMod val="75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Palatino" charset="0"/>
              <a:cs typeface="Arial" panose="020B0604020202020204" pitchFamily="34" charset="0"/>
            </a:endParaRPr>
          </a:p>
        </p:txBody>
      </p:sp>
      <p:sp>
        <p:nvSpPr>
          <p:cNvPr id="129" name="Right Arrow 128"/>
          <p:cNvSpPr/>
          <p:nvPr/>
        </p:nvSpPr>
        <p:spPr>
          <a:xfrm>
            <a:off x="7789366" y="4023980"/>
            <a:ext cx="897433" cy="508135"/>
          </a:xfrm>
          <a:prstGeom prst="rightArrow">
            <a:avLst/>
          </a:prstGeom>
          <a:solidFill>
            <a:srgbClr val="4BACC6">
              <a:lumMod val="75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Palatino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9991" y="5231721"/>
            <a:ext cx="4810953" cy="568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43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7" grpId="0" animBg="1"/>
      <p:bldP spid="128" grpId="0" animBg="1"/>
      <p:bldP spid="129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/>
          <p:cNvSpPr txBox="1">
            <a:spLocks/>
          </p:cNvSpPr>
          <p:nvPr/>
        </p:nvSpPr>
        <p:spPr>
          <a:xfrm>
            <a:off x="179512" y="216694"/>
            <a:ext cx="8569325" cy="647700"/>
          </a:xfrm>
          <a:prstGeom prst="rect">
            <a:avLst/>
          </a:prstGeom>
        </p:spPr>
        <p:txBody>
          <a:bodyPr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0" cap="none" spc="0" normalizeH="0" baseline="0" noProof="0" dirty="0">
                <a:ln>
                  <a:noFill/>
                </a:ln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Expected Runtime of SGD Variants</a:t>
            </a:r>
          </a:p>
        </p:txBody>
      </p:sp>
      <p:sp>
        <p:nvSpPr>
          <p:cNvPr id="16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8DB6C6F-0628-4C19-B82B-0A70C98E2BD2}" type="datetime1">
              <a:rPr kumimoji="0" lang="fr-FR" sz="8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27/05/2024</a:t>
            </a:fld>
            <a:endParaRPr kumimoji="0" lang="fr-FR" sz="800" b="0" i="0" u="none" strike="noStrike" kern="1200" cap="none" spc="0" normalizeH="0" baseline="0" noProof="0" dirty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4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Eurostile LT Std"/>
              </a:defRPr>
            </a:lvl1pPr>
            <a:lvl2pPr marL="742950" indent="-28575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Eurostile LT Std"/>
              </a:defRPr>
            </a:lvl2pPr>
            <a:lvl3pPr marL="1143000" indent="-22860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Eurostile LT Std"/>
              </a:defRPr>
            </a:lvl3pPr>
            <a:lvl4pPr marL="1600200" indent="-228600">
              <a:spcBef>
                <a:spcPct val="20000"/>
              </a:spcBef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Eurostile LT Std"/>
              </a:defRPr>
            </a:lvl4pPr>
            <a:lvl5pPr marL="2057400" indent="-228600">
              <a:spcBef>
                <a:spcPct val="20000"/>
              </a:spcBef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- p </a:t>
            </a:r>
            <a:fld id="{F3B5A460-63E2-4D8D-9EC8-3099D4BDFCB9}" type="slidenum">
              <a:rPr kumimoji="0" lang="fr-FR" alt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r>
              <a:rPr kumimoji="0" lang="fr-F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8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MALCOM Course</a:t>
            </a:r>
          </a:p>
        </p:txBody>
      </p:sp>
      <p:pic>
        <p:nvPicPr>
          <p:cNvPr id="54" name="Picture 53" descr="Screen Shot 2018-04-14 at 7.34.09 P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059"/>
          <a:stretch/>
        </p:blipFill>
        <p:spPr>
          <a:xfrm>
            <a:off x="457200" y="3525450"/>
            <a:ext cx="8046726" cy="2711862"/>
          </a:xfrm>
          <a:prstGeom prst="rect">
            <a:avLst/>
          </a:prstGeom>
        </p:spPr>
      </p:pic>
      <p:grpSp>
        <p:nvGrpSpPr>
          <p:cNvPr id="56" name="Group 55"/>
          <p:cNvGrpSpPr/>
          <p:nvPr/>
        </p:nvGrpSpPr>
        <p:grpSpPr>
          <a:xfrm>
            <a:off x="2155444" y="1227132"/>
            <a:ext cx="4742347" cy="2169496"/>
            <a:chOff x="2153940" y="1343180"/>
            <a:chExt cx="5301668" cy="2886659"/>
          </a:xfrm>
        </p:grpSpPr>
        <p:sp>
          <p:nvSpPr>
            <p:cNvPr id="57" name="Right Arrow 56"/>
            <p:cNvSpPr/>
            <p:nvPr/>
          </p:nvSpPr>
          <p:spPr>
            <a:xfrm>
              <a:off x="2658225" y="2515775"/>
              <a:ext cx="704850" cy="441962"/>
            </a:xfrm>
            <a:prstGeom prst="rightArrow">
              <a:avLst/>
            </a:prstGeom>
            <a:solidFill>
              <a:srgbClr val="4F81BD">
                <a:lumMod val="75000"/>
                <a:alpha val="34000"/>
              </a:srgbClr>
            </a:solidFill>
            <a:ln w="25400" cap="flat" cmpd="sng" algn="ctr">
              <a:solidFill>
                <a:srgbClr val="4F81BD">
                  <a:lumMod val="7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endParaRPr>
            </a:p>
          </p:txBody>
        </p:sp>
        <p:sp>
          <p:nvSpPr>
            <p:cNvPr id="58" name="Right Arrow 57"/>
            <p:cNvSpPr/>
            <p:nvPr/>
          </p:nvSpPr>
          <p:spPr>
            <a:xfrm>
              <a:off x="2658226" y="2997365"/>
              <a:ext cx="342900" cy="450335"/>
            </a:xfrm>
            <a:prstGeom prst="rightArrow">
              <a:avLst/>
            </a:prstGeom>
            <a:solidFill>
              <a:srgbClr val="4F81BD">
                <a:lumMod val="75000"/>
              </a:srgbClr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endParaRPr>
            </a:p>
          </p:txBody>
        </p:sp>
        <p:sp>
          <p:nvSpPr>
            <p:cNvPr id="59" name="Right Arrow 58"/>
            <p:cNvSpPr/>
            <p:nvPr/>
          </p:nvSpPr>
          <p:spPr>
            <a:xfrm>
              <a:off x="2660406" y="3504095"/>
              <a:ext cx="576589" cy="444499"/>
            </a:xfrm>
            <a:prstGeom prst="rightArrow">
              <a:avLst/>
            </a:prstGeom>
            <a:solidFill>
              <a:srgbClr val="4F81BD">
                <a:lumMod val="75000"/>
              </a:srgbClr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2155620" y="2464204"/>
              <a:ext cx="444791" cy="4914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Palatino" charset="0"/>
                  <a:cs typeface="Arial" panose="020B0604020202020204" pitchFamily="34" charset="0"/>
                </a:rPr>
                <a:t>L</a:t>
              </a:r>
              <a:r>
                <a:rPr kumimoji="0" lang="en-US" sz="1800" b="0" i="0" u="none" strike="noStrike" kern="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Palatino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2155620" y="2984151"/>
              <a:ext cx="444791" cy="4914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Palatino" charset="0"/>
                  <a:cs typeface="Arial" panose="020B0604020202020204" pitchFamily="34" charset="0"/>
                </a:rPr>
                <a:t>L</a:t>
              </a:r>
              <a:r>
                <a:rPr kumimoji="0" lang="en-US" sz="1800" b="0" i="0" u="none" strike="noStrike" kern="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Palatino" charset="0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2155620" y="3466233"/>
              <a:ext cx="444791" cy="4914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Palatino" charset="0"/>
                  <a:cs typeface="Arial" panose="020B0604020202020204" pitchFamily="34" charset="0"/>
                </a:rPr>
                <a:t>L</a:t>
              </a:r>
              <a:r>
                <a:rPr kumimoji="0" lang="en-US" sz="1800" b="0" i="0" u="none" strike="noStrike" kern="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Palatino" charset="0"/>
                  <a:cs typeface="Arial" panose="020B0604020202020204" pitchFamily="34" charset="0"/>
                </a:rPr>
                <a:t>3</a:t>
              </a: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2153940" y="2060343"/>
              <a:ext cx="550523" cy="4914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Palatino" charset="0"/>
                  <a:cs typeface="Arial" panose="020B0604020202020204" pitchFamily="34" charset="0"/>
                </a:rPr>
                <a:t>PS</a:t>
              </a: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endParaRPr>
            </a:p>
          </p:txBody>
        </p:sp>
        <p:cxnSp>
          <p:nvCxnSpPr>
            <p:cNvPr id="64" name="Straight Connector 63"/>
            <p:cNvCxnSpPr>
              <a:stCxn id="63" idx="3"/>
            </p:cNvCxnSpPr>
            <p:nvPr/>
          </p:nvCxnSpPr>
          <p:spPr>
            <a:xfrm flipV="1">
              <a:off x="2704463" y="2271234"/>
              <a:ext cx="1261386" cy="34820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  <a:headEnd type="none" w="med" len="med"/>
              <a:tailEnd type="arrow" w="med" len="med"/>
            </a:ln>
            <a:effectLst/>
          </p:spPr>
        </p:cxnSp>
        <p:cxnSp>
          <p:nvCxnSpPr>
            <p:cNvPr id="65" name="Straight Connector 64"/>
            <p:cNvCxnSpPr/>
            <p:nvPr/>
          </p:nvCxnSpPr>
          <p:spPr>
            <a:xfrm flipH="1" flipV="1">
              <a:off x="2642110" y="2060343"/>
              <a:ext cx="368" cy="2077482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dash"/>
            </a:ln>
            <a:effectLst/>
          </p:spPr>
        </p:cxnSp>
        <p:sp>
          <p:nvSpPr>
            <p:cNvPr id="66" name="Right Arrow 65"/>
            <p:cNvSpPr/>
            <p:nvPr/>
          </p:nvSpPr>
          <p:spPr>
            <a:xfrm>
              <a:off x="3248775" y="2503335"/>
              <a:ext cx="462915" cy="480814"/>
            </a:xfrm>
            <a:prstGeom prst="rightArrow">
              <a:avLst/>
            </a:prstGeom>
            <a:solidFill>
              <a:srgbClr val="F79646">
                <a:lumMod val="75000"/>
              </a:srgbClr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endParaRPr>
            </a:p>
          </p:txBody>
        </p:sp>
        <p:sp>
          <p:nvSpPr>
            <p:cNvPr id="67" name="Right Arrow 66"/>
            <p:cNvSpPr/>
            <p:nvPr/>
          </p:nvSpPr>
          <p:spPr>
            <a:xfrm>
              <a:off x="3249729" y="3032925"/>
              <a:ext cx="313372" cy="433308"/>
            </a:xfrm>
            <a:prstGeom prst="rightArrow">
              <a:avLst/>
            </a:prstGeom>
            <a:solidFill>
              <a:srgbClr val="F79646">
                <a:lumMod val="75000"/>
              </a:srgbClr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endParaRPr>
            </a:p>
          </p:txBody>
        </p:sp>
        <p:sp>
          <p:nvSpPr>
            <p:cNvPr id="68" name="Right Arrow 67"/>
            <p:cNvSpPr/>
            <p:nvPr/>
          </p:nvSpPr>
          <p:spPr>
            <a:xfrm>
              <a:off x="3241410" y="3492663"/>
              <a:ext cx="561975" cy="467361"/>
            </a:xfrm>
            <a:prstGeom prst="rightArrow">
              <a:avLst/>
            </a:prstGeom>
            <a:solidFill>
              <a:srgbClr val="F79646">
                <a:lumMod val="75000"/>
                <a:alpha val="45000"/>
              </a:srgbClr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2528341" y="1751218"/>
              <a:ext cx="502137" cy="4914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4F81BD">
                      <a:lumMod val="75000"/>
                    </a:srgbClr>
                  </a:solidFill>
                  <a:effectLst/>
                  <a:uLnTx/>
                  <a:uFillTx/>
                  <a:ea typeface="Palatino" charset="0"/>
                  <a:cs typeface="Arial" panose="020B0604020202020204" pitchFamily="34" charset="0"/>
                </a:rPr>
                <a:t>w</a:t>
              </a:r>
              <a:r>
                <a:rPr kumimoji="0" lang="en-US" sz="1800" b="1" i="0" u="none" strike="noStrike" kern="0" cap="none" spc="0" normalizeH="0" baseline="-25000" noProof="0" dirty="0">
                  <a:ln>
                    <a:noFill/>
                  </a:ln>
                  <a:solidFill>
                    <a:srgbClr val="4F81BD">
                      <a:lumMod val="75000"/>
                    </a:srgbClr>
                  </a:solidFill>
                  <a:effectLst/>
                  <a:uLnTx/>
                  <a:uFillTx/>
                  <a:ea typeface="Palatino" charset="0"/>
                  <a:cs typeface="Arial" panose="020B0604020202020204" pitchFamily="34" charset="0"/>
                </a:rPr>
                <a:t>0</a:t>
              </a:r>
            </a:p>
          </p:txBody>
        </p:sp>
        <p:cxnSp>
          <p:nvCxnSpPr>
            <p:cNvPr id="70" name="Straight Connector 69"/>
            <p:cNvCxnSpPr/>
            <p:nvPr/>
          </p:nvCxnSpPr>
          <p:spPr>
            <a:xfrm flipH="1" flipV="1">
              <a:off x="3242440" y="2092093"/>
              <a:ext cx="368" cy="2077482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dash"/>
            </a:ln>
            <a:effectLst/>
          </p:spPr>
        </p:cxnSp>
        <p:cxnSp>
          <p:nvCxnSpPr>
            <p:cNvPr id="71" name="Straight Connector 70"/>
            <p:cNvCxnSpPr/>
            <p:nvPr/>
          </p:nvCxnSpPr>
          <p:spPr>
            <a:xfrm flipH="1" flipV="1">
              <a:off x="3721099" y="2094633"/>
              <a:ext cx="368" cy="2077482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dash"/>
            </a:ln>
            <a:effectLst/>
          </p:spPr>
        </p:cxnSp>
        <p:sp>
          <p:nvSpPr>
            <p:cNvPr id="72" name="TextBox 71"/>
            <p:cNvSpPr txBox="1"/>
            <p:nvPr/>
          </p:nvSpPr>
          <p:spPr>
            <a:xfrm>
              <a:off x="3080791" y="1763918"/>
              <a:ext cx="502137" cy="4914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79646">
                      <a:lumMod val="75000"/>
                    </a:srgbClr>
                  </a:solidFill>
                  <a:effectLst/>
                  <a:uLnTx/>
                  <a:uFillTx/>
                  <a:ea typeface="Palatino" charset="0"/>
                  <a:cs typeface="Arial" panose="020B0604020202020204" pitchFamily="34" charset="0"/>
                </a:rPr>
                <a:t>w</a:t>
              </a:r>
              <a:r>
                <a:rPr kumimoji="0" lang="en-US" sz="1800" b="1" i="0" u="none" strike="noStrike" kern="0" cap="none" spc="0" normalizeH="0" baseline="-25000" noProof="0" dirty="0">
                  <a:ln>
                    <a:noFill/>
                  </a:ln>
                  <a:solidFill>
                    <a:srgbClr val="F79646">
                      <a:lumMod val="75000"/>
                    </a:srgbClr>
                  </a:solidFill>
                  <a:effectLst/>
                  <a:uLnTx/>
                  <a:uFillTx/>
                  <a:ea typeface="Palatino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3576092" y="1751218"/>
              <a:ext cx="502137" cy="4914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5F8804"/>
                  </a:solidFill>
                  <a:effectLst/>
                  <a:uLnTx/>
                  <a:uFillTx/>
                  <a:ea typeface="Palatino" charset="0"/>
                  <a:cs typeface="Arial" panose="020B0604020202020204" pitchFamily="34" charset="0"/>
                </a:rPr>
                <a:t>w</a:t>
              </a:r>
              <a:r>
                <a:rPr kumimoji="0" lang="en-US" sz="1800" b="1" i="0" u="none" strike="noStrike" kern="0" cap="none" spc="0" normalizeH="0" baseline="-25000" noProof="0" dirty="0">
                  <a:ln>
                    <a:noFill/>
                  </a:ln>
                  <a:solidFill>
                    <a:srgbClr val="5F8804"/>
                  </a:solidFill>
                  <a:effectLst/>
                  <a:uLnTx/>
                  <a:uFillTx/>
                  <a:ea typeface="Palatino" charset="0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2610280" y="1343906"/>
              <a:ext cx="1783462" cy="5323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Palatino" charset="0"/>
                  <a:cs typeface="Arial" panose="020B0604020202020204" pitchFamily="34" charset="0"/>
                </a:rPr>
                <a:t>K-sync SGD</a:t>
              </a:r>
            </a:p>
          </p:txBody>
        </p:sp>
        <p:sp>
          <p:nvSpPr>
            <p:cNvPr id="75" name="Right Arrow 74"/>
            <p:cNvSpPr/>
            <p:nvPr/>
          </p:nvSpPr>
          <p:spPr>
            <a:xfrm>
              <a:off x="5075504" y="2553503"/>
              <a:ext cx="939800" cy="441962"/>
            </a:xfrm>
            <a:prstGeom prst="rightArrow">
              <a:avLst/>
            </a:prstGeom>
            <a:solidFill>
              <a:srgbClr val="4F81BD">
                <a:lumMod val="75000"/>
                <a:alpha val="34000"/>
              </a:srgbClr>
            </a:solidFill>
            <a:ln w="25400" cap="flat" cmpd="sng" algn="ctr">
              <a:solidFill>
                <a:srgbClr val="4F81BD">
                  <a:lumMod val="7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endParaRPr>
            </a:p>
          </p:txBody>
        </p:sp>
        <p:sp>
          <p:nvSpPr>
            <p:cNvPr id="76" name="Right Arrow 75"/>
            <p:cNvSpPr/>
            <p:nvPr/>
          </p:nvSpPr>
          <p:spPr>
            <a:xfrm>
              <a:off x="5075505" y="3035092"/>
              <a:ext cx="428513" cy="450335"/>
            </a:xfrm>
            <a:prstGeom prst="rightArrow">
              <a:avLst/>
            </a:prstGeom>
            <a:solidFill>
              <a:srgbClr val="4F81BD">
                <a:lumMod val="75000"/>
              </a:srgbClr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endParaRPr>
            </a:p>
          </p:txBody>
        </p:sp>
        <p:sp>
          <p:nvSpPr>
            <p:cNvPr id="77" name="Right Arrow 76"/>
            <p:cNvSpPr/>
            <p:nvPr/>
          </p:nvSpPr>
          <p:spPr>
            <a:xfrm>
              <a:off x="5078411" y="3541822"/>
              <a:ext cx="936893" cy="444499"/>
            </a:xfrm>
            <a:prstGeom prst="rightArrow">
              <a:avLst/>
            </a:prstGeom>
            <a:solidFill>
              <a:srgbClr val="4F81BD">
                <a:lumMod val="75000"/>
                <a:alpha val="50000"/>
              </a:srgbClr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endParaRP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4504004" y="2501931"/>
              <a:ext cx="444791" cy="4914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Palatino" charset="0"/>
                  <a:cs typeface="Arial" panose="020B0604020202020204" pitchFamily="34" charset="0"/>
                </a:rPr>
                <a:t>L</a:t>
              </a:r>
              <a:r>
                <a:rPr kumimoji="0" lang="en-US" sz="1800" b="0" i="0" u="none" strike="noStrike" kern="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Palatino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4504004" y="3021877"/>
              <a:ext cx="444791" cy="4914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Palatino" charset="0"/>
                  <a:cs typeface="Arial" panose="020B0604020202020204" pitchFamily="34" charset="0"/>
                </a:rPr>
                <a:t>L</a:t>
              </a:r>
              <a:r>
                <a:rPr kumimoji="0" lang="en-US" sz="1800" b="0" i="0" u="none" strike="noStrike" kern="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Palatino" charset="0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4504004" y="3503960"/>
              <a:ext cx="444791" cy="4914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Palatino" charset="0"/>
                  <a:cs typeface="Arial" panose="020B0604020202020204" pitchFamily="34" charset="0"/>
                </a:rPr>
                <a:t>L</a:t>
              </a:r>
              <a:r>
                <a:rPr kumimoji="0" lang="en-US" sz="1800" b="0" i="0" u="none" strike="noStrike" kern="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Palatino" charset="0"/>
                  <a:cs typeface="Arial" panose="020B0604020202020204" pitchFamily="34" charset="0"/>
                </a:rPr>
                <a:t>3</a:t>
              </a: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4501763" y="2098072"/>
              <a:ext cx="550523" cy="4914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Palatino" charset="0"/>
                  <a:cs typeface="Arial" panose="020B0604020202020204" pitchFamily="34" charset="0"/>
                </a:rPr>
                <a:t>PS</a:t>
              </a: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endParaRPr>
            </a:p>
          </p:txBody>
        </p:sp>
        <p:cxnSp>
          <p:nvCxnSpPr>
            <p:cNvPr id="82" name="Straight Connector 81"/>
            <p:cNvCxnSpPr>
              <a:stCxn id="83" idx="3"/>
            </p:cNvCxnSpPr>
            <p:nvPr/>
          </p:nvCxnSpPr>
          <p:spPr>
            <a:xfrm>
              <a:off x="4910849" y="2282737"/>
              <a:ext cx="2476055" cy="0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  <a:headEnd type="none" w="med" len="med"/>
              <a:tailEnd type="arrow" w="med" len="med"/>
            </a:ln>
            <a:effectLst/>
          </p:spPr>
        </p:cxnSp>
        <p:cxnSp>
          <p:nvCxnSpPr>
            <p:cNvPr id="83" name="Straight Connector 82"/>
            <p:cNvCxnSpPr/>
            <p:nvPr/>
          </p:nvCxnSpPr>
          <p:spPr>
            <a:xfrm flipH="1" flipV="1">
              <a:off x="5070456" y="2098071"/>
              <a:ext cx="491" cy="2077482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dash"/>
            </a:ln>
            <a:effectLst/>
          </p:spPr>
        </p:cxnSp>
        <p:sp>
          <p:nvSpPr>
            <p:cNvPr id="84" name="Right Arrow 83"/>
            <p:cNvSpPr/>
            <p:nvPr/>
          </p:nvSpPr>
          <p:spPr>
            <a:xfrm>
              <a:off x="5850204" y="2541063"/>
              <a:ext cx="617220" cy="480814"/>
            </a:xfrm>
            <a:prstGeom prst="rightArrow">
              <a:avLst/>
            </a:prstGeom>
            <a:solidFill>
              <a:srgbClr val="F79646">
                <a:lumMod val="75000"/>
              </a:srgbClr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endParaRPr>
            </a:p>
          </p:txBody>
        </p:sp>
        <p:sp>
          <p:nvSpPr>
            <p:cNvPr id="85" name="Right Arrow 84"/>
            <p:cNvSpPr/>
            <p:nvPr/>
          </p:nvSpPr>
          <p:spPr>
            <a:xfrm>
              <a:off x="5851475" y="3070653"/>
              <a:ext cx="417829" cy="433308"/>
            </a:xfrm>
            <a:prstGeom prst="rightArrow">
              <a:avLst/>
            </a:prstGeom>
            <a:solidFill>
              <a:srgbClr val="F79646">
                <a:lumMod val="75000"/>
              </a:srgbClr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endParaRPr>
            </a:p>
          </p:txBody>
        </p:sp>
        <p:sp>
          <p:nvSpPr>
            <p:cNvPr id="86" name="Right Arrow 85"/>
            <p:cNvSpPr/>
            <p:nvPr/>
          </p:nvSpPr>
          <p:spPr>
            <a:xfrm>
              <a:off x="5840384" y="3530390"/>
              <a:ext cx="749300" cy="467361"/>
            </a:xfrm>
            <a:prstGeom prst="rightArrow">
              <a:avLst/>
            </a:prstGeom>
            <a:solidFill>
              <a:srgbClr val="F79646">
                <a:lumMod val="75000"/>
                <a:alpha val="45000"/>
              </a:srgbClr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endParaRPr>
            </a:p>
          </p:txBody>
        </p:sp>
        <p:cxnSp>
          <p:nvCxnSpPr>
            <p:cNvPr id="87" name="Straight Connector 86"/>
            <p:cNvCxnSpPr/>
            <p:nvPr/>
          </p:nvCxnSpPr>
          <p:spPr>
            <a:xfrm flipH="1" flipV="1">
              <a:off x="5841683" y="2152357"/>
              <a:ext cx="491" cy="2077482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dash"/>
            </a:ln>
            <a:effectLst/>
          </p:spPr>
        </p:cxnSp>
        <p:cxnSp>
          <p:nvCxnSpPr>
            <p:cNvPr id="88" name="Straight Connector 87"/>
            <p:cNvCxnSpPr/>
            <p:nvPr/>
          </p:nvCxnSpPr>
          <p:spPr>
            <a:xfrm flipH="1" flipV="1">
              <a:off x="6478806" y="2131089"/>
              <a:ext cx="491" cy="2077482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dash"/>
            </a:ln>
            <a:effectLst/>
          </p:spPr>
        </p:cxnSp>
        <p:sp>
          <p:nvSpPr>
            <p:cNvPr id="89" name="Right Arrow 88"/>
            <p:cNvSpPr/>
            <p:nvPr/>
          </p:nvSpPr>
          <p:spPr>
            <a:xfrm>
              <a:off x="5511057" y="3054894"/>
              <a:ext cx="323634" cy="450335"/>
            </a:xfrm>
            <a:prstGeom prst="rightArrow">
              <a:avLst/>
            </a:prstGeom>
            <a:solidFill>
              <a:srgbClr val="4F81BD">
                <a:lumMod val="75000"/>
              </a:srgbClr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endParaRPr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4876470" y="1343180"/>
              <a:ext cx="2579138" cy="5323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Palatino" charset="0"/>
                  <a:cs typeface="Arial" panose="020B0604020202020204" pitchFamily="34" charset="0"/>
                </a:rPr>
                <a:t>K-batch-sync SGD</a:t>
              </a:r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4838825" y="1841013"/>
              <a:ext cx="502137" cy="4914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4F81BD">
                      <a:lumMod val="75000"/>
                    </a:srgbClr>
                  </a:solidFill>
                  <a:effectLst/>
                  <a:uLnTx/>
                  <a:uFillTx/>
                  <a:ea typeface="Palatino" charset="0"/>
                  <a:cs typeface="Arial" panose="020B0604020202020204" pitchFamily="34" charset="0"/>
                </a:rPr>
                <a:t>w</a:t>
              </a:r>
              <a:r>
                <a:rPr kumimoji="0" lang="en-US" sz="1800" b="1" i="0" u="none" strike="noStrike" kern="0" cap="none" spc="0" normalizeH="0" baseline="-25000" noProof="0" dirty="0">
                  <a:ln>
                    <a:noFill/>
                  </a:ln>
                  <a:solidFill>
                    <a:srgbClr val="4F81BD">
                      <a:lumMod val="75000"/>
                    </a:srgbClr>
                  </a:solidFill>
                  <a:effectLst/>
                  <a:uLnTx/>
                  <a:uFillTx/>
                  <a:ea typeface="Palatino" charset="0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5702425" y="1828313"/>
              <a:ext cx="502137" cy="4914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79646">
                      <a:lumMod val="75000"/>
                    </a:srgbClr>
                  </a:solidFill>
                  <a:effectLst/>
                  <a:uLnTx/>
                  <a:uFillTx/>
                  <a:ea typeface="Palatino" charset="0"/>
                  <a:cs typeface="Arial" panose="020B0604020202020204" pitchFamily="34" charset="0"/>
                </a:rPr>
                <a:t>w</a:t>
              </a:r>
              <a:r>
                <a:rPr kumimoji="0" lang="en-US" sz="1800" b="1" i="0" u="none" strike="noStrike" kern="0" cap="none" spc="0" normalizeH="0" baseline="-25000" noProof="0" dirty="0">
                  <a:ln>
                    <a:noFill/>
                  </a:ln>
                  <a:solidFill>
                    <a:srgbClr val="F79646">
                      <a:lumMod val="75000"/>
                    </a:srgbClr>
                  </a:solidFill>
                  <a:effectLst/>
                  <a:uLnTx/>
                  <a:uFillTx/>
                  <a:ea typeface="Palatino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6273924" y="1841013"/>
              <a:ext cx="502137" cy="4914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5F8804"/>
                  </a:solidFill>
                  <a:effectLst/>
                  <a:uLnTx/>
                  <a:uFillTx/>
                  <a:ea typeface="Palatino" charset="0"/>
                  <a:cs typeface="Arial" panose="020B0604020202020204" pitchFamily="34" charset="0"/>
                </a:rPr>
                <a:t>w</a:t>
              </a:r>
              <a:r>
                <a:rPr kumimoji="0" lang="en-US" sz="1800" b="1" i="0" u="none" strike="noStrike" kern="0" cap="none" spc="0" normalizeH="0" baseline="-25000" noProof="0" dirty="0">
                  <a:ln>
                    <a:noFill/>
                  </a:ln>
                  <a:solidFill>
                    <a:srgbClr val="5F8804"/>
                  </a:solidFill>
                  <a:effectLst/>
                  <a:uLnTx/>
                  <a:uFillTx/>
                  <a:ea typeface="Palatino" charset="0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94" name="Right Arrow 93"/>
            <p:cNvSpPr/>
            <p:nvPr/>
          </p:nvSpPr>
          <p:spPr>
            <a:xfrm>
              <a:off x="6284520" y="3063029"/>
              <a:ext cx="561000" cy="467361"/>
            </a:xfrm>
            <a:prstGeom prst="rightArrow">
              <a:avLst/>
            </a:prstGeom>
            <a:solidFill>
              <a:srgbClr val="F79646">
                <a:lumMod val="75000"/>
                <a:alpha val="45000"/>
              </a:srgbClr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endParaRPr>
            </a:p>
          </p:txBody>
        </p:sp>
        <p:sp>
          <p:nvSpPr>
            <p:cNvPr id="95" name="Right Arrow 94"/>
            <p:cNvSpPr/>
            <p:nvPr/>
          </p:nvSpPr>
          <p:spPr>
            <a:xfrm>
              <a:off x="6488086" y="2555424"/>
              <a:ext cx="357434" cy="486523"/>
            </a:xfrm>
            <a:prstGeom prst="rightArrow">
              <a:avLst/>
            </a:prstGeom>
            <a:solidFill>
              <a:srgbClr val="4BACC6">
                <a:lumMod val="75000"/>
              </a:srgbClr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endParaRPr>
            </a:p>
          </p:txBody>
        </p:sp>
        <p:sp>
          <p:nvSpPr>
            <p:cNvPr id="96" name="Right Arrow 95"/>
            <p:cNvSpPr/>
            <p:nvPr/>
          </p:nvSpPr>
          <p:spPr>
            <a:xfrm>
              <a:off x="6501421" y="3038251"/>
              <a:ext cx="746204" cy="508135"/>
            </a:xfrm>
            <a:prstGeom prst="rightArrow">
              <a:avLst/>
            </a:prstGeom>
            <a:solidFill>
              <a:srgbClr val="4BACC6">
                <a:lumMod val="75000"/>
              </a:srgbClr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endParaRPr>
            </a:p>
          </p:txBody>
        </p:sp>
        <p:sp>
          <p:nvSpPr>
            <p:cNvPr id="97" name="Right Arrow 96"/>
            <p:cNvSpPr/>
            <p:nvPr/>
          </p:nvSpPr>
          <p:spPr>
            <a:xfrm>
              <a:off x="6501420" y="3525672"/>
              <a:ext cx="897433" cy="508135"/>
            </a:xfrm>
            <a:prstGeom prst="rightArrow">
              <a:avLst/>
            </a:prstGeom>
            <a:solidFill>
              <a:srgbClr val="4BACC6">
                <a:lumMod val="75000"/>
              </a:srgbClr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endParaRPr>
            </a:p>
          </p:txBody>
        </p:sp>
      </p:grpSp>
      <p:sp>
        <p:nvSpPr>
          <p:cNvPr id="98" name="Rectangle 97"/>
          <p:cNvSpPr/>
          <p:nvPr/>
        </p:nvSpPr>
        <p:spPr>
          <a:xfrm>
            <a:off x="4057140" y="1088290"/>
            <a:ext cx="3316271" cy="2345276"/>
          </a:xfrm>
          <a:prstGeom prst="rect">
            <a:avLst/>
          </a:prstGeom>
          <a:solidFill>
            <a:sysClr val="window" lastClr="FFFFFF">
              <a:alpha val="80000"/>
            </a:sysClr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61944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/>
          <p:cNvSpPr txBox="1">
            <a:spLocks/>
          </p:cNvSpPr>
          <p:nvPr/>
        </p:nvSpPr>
        <p:spPr>
          <a:xfrm>
            <a:off x="179512" y="216694"/>
            <a:ext cx="8569325" cy="647700"/>
          </a:xfrm>
          <a:prstGeom prst="rect">
            <a:avLst/>
          </a:prstGeom>
        </p:spPr>
        <p:txBody>
          <a:bodyPr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0" cap="none" spc="0" normalizeH="0" baseline="0" noProof="0" dirty="0">
                <a:ln>
                  <a:noFill/>
                </a:ln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Communication-efficient Algorithms</a:t>
            </a:r>
          </a:p>
        </p:txBody>
      </p:sp>
      <p:sp>
        <p:nvSpPr>
          <p:cNvPr id="16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8DB6C6F-0628-4C19-B82B-0A70C98E2BD2}" type="datetime1">
              <a:rPr kumimoji="0" lang="fr-FR" sz="8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27/05/2024</a:t>
            </a:fld>
            <a:endParaRPr kumimoji="0" lang="fr-FR" sz="800" b="0" i="0" u="none" strike="noStrike" kern="1200" cap="none" spc="0" normalizeH="0" baseline="0" noProof="0" dirty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4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Eurostile LT Std"/>
              </a:defRPr>
            </a:lvl1pPr>
            <a:lvl2pPr marL="742950" indent="-28575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Eurostile LT Std"/>
              </a:defRPr>
            </a:lvl2pPr>
            <a:lvl3pPr marL="1143000" indent="-22860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Eurostile LT Std"/>
              </a:defRPr>
            </a:lvl3pPr>
            <a:lvl4pPr marL="1600200" indent="-228600">
              <a:spcBef>
                <a:spcPct val="20000"/>
              </a:spcBef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Eurostile LT Std"/>
              </a:defRPr>
            </a:lvl4pPr>
            <a:lvl5pPr marL="2057400" indent="-228600">
              <a:spcBef>
                <a:spcPct val="20000"/>
              </a:spcBef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- p </a:t>
            </a:r>
            <a:fld id="{F3B5A460-63E2-4D8D-9EC8-3099D4BDFCB9}" type="slidenum">
              <a:rPr kumimoji="0" lang="fr-FR" alt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r>
              <a:rPr kumimoji="0" lang="fr-F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8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MALCOM Course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ontent Placeholder 2"/>
              <p:cNvSpPr txBox="1">
                <a:spLocks/>
              </p:cNvSpPr>
              <p:nvPr/>
            </p:nvSpPr>
            <p:spPr>
              <a:xfrm>
                <a:off x="-286142" y="1052736"/>
                <a:ext cx="9322637" cy="648072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rtl="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rgbClr val="0099CC"/>
                  </a:buClr>
                  <a:buFont typeface="Wingdings" panose="05000000000000000000" pitchFamily="2" charset="2"/>
                  <a:buChar char="§"/>
                  <a:defRPr sz="2800" b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Wingdings" panose="05000000000000000000" pitchFamily="2" charset="2"/>
                  <a:buChar char="F"/>
                  <a:defRPr sz="20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Char char="•"/>
                  <a:defRPr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Eurostile LT Std"/>
                  <a:buChar char="–"/>
                  <a:defRPr sz="16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Eurostile LT Std" pitchFamily="34" charset="0"/>
                  <a:buChar char="–"/>
                  <a:defRPr sz="16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Eurostile LT Std" pitchFamily="34" charset="0"/>
                  <a:buChar char="–"/>
                  <a:defRPr sz="16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Eurostile LT Std" pitchFamily="34" charset="0"/>
                  <a:buChar char="–"/>
                  <a:defRPr sz="16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Eurostile LT Std" pitchFamily="34" charset="0"/>
                  <a:buChar char="–"/>
                  <a:defRPr sz="16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marL="457200" marR="0" lvl="1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Zeroth-order Methods</a:t>
                </a:r>
              </a:p>
              <a:p>
                <a:pPr marL="742950" marR="0" lvl="1" indent="-28575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Convergence rates: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 suffers a factor of at most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kumimoji="0" lang="en-US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kumimoji="0" lang="en-US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rad>
                  </m:oMath>
                </a14:m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 in the convergence rate over traditional stochastic gradient methods for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-dimensional convex optimization problems.</a:t>
                </a:r>
              </a:p>
            </p:txBody>
          </p:sp>
        </mc:Choice>
        <mc:Fallback xmlns="">
          <p:sp>
            <p:nvSpPr>
              <p:cNvPr id="19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86142" y="1052736"/>
                <a:ext cx="9322637" cy="648072"/>
              </a:xfrm>
              <a:prstGeom prst="rect">
                <a:avLst/>
              </a:prstGeom>
              <a:blipFill>
                <a:blip r:embed="rId3"/>
                <a:stretch>
                  <a:fillRect t="-5660" b="-566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Content Placeholder 2"/>
          <p:cNvSpPr txBox="1">
            <a:spLocks/>
          </p:cNvSpPr>
          <p:nvPr/>
        </p:nvSpPr>
        <p:spPr>
          <a:xfrm>
            <a:off x="-324544" y="2240868"/>
            <a:ext cx="4536503" cy="64807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457200" marR="0" lvl="1" indent="0" algn="just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Distributed zeroth-order methods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marR="0" lvl="1" indent="-285750" algn="just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Objective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: reduce number of per-device communications</a:t>
            </a:r>
          </a:p>
          <a:p>
            <a:pPr marL="742950" marR="0" lvl="1" indent="-285750" algn="just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marR="0" lvl="1" indent="-285750" algn="just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Some approaches:</a:t>
            </a:r>
          </a:p>
          <a:p>
            <a:pPr marL="1143000" marR="0" lvl="2" indent="-228600" algn="just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At each iteration each device communicates with its neighbors with some probability (independent from others and the past), which decays to zero at a carefully tuned rate.</a:t>
            </a:r>
          </a:p>
          <a:p>
            <a:pPr marL="1143000" marR="0" lvl="2" indent="-228600" algn="just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143000" marR="0" lvl="2" indent="-228600" algn="just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Exchange only quantized data information (even 1 bit)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5976" y="2748839"/>
            <a:ext cx="4694327" cy="2847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7884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/>
          <p:cNvSpPr txBox="1">
            <a:spLocks/>
          </p:cNvSpPr>
          <p:nvPr/>
        </p:nvSpPr>
        <p:spPr>
          <a:xfrm>
            <a:off x="179512" y="216694"/>
            <a:ext cx="8569325" cy="647700"/>
          </a:xfrm>
          <a:prstGeom prst="rect">
            <a:avLst/>
          </a:prstGeom>
        </p:spPr>
        <p:txBody>
          <a:bodyPr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0" cap="none" spc="0" normalizeH="0" baseline="0" noProof="0" dirty="0">
                <a:ln>
                  <a:noFill/>
                </a:ln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Expected Runtime of SGD Variants</a:t>
            </a:r>
          </a:p>
        </p:txBody>
      </p:sp>
      <p:sp>
        <p:nvSpPr>
          <p:cNvPr id="16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8DB6C6F-0628-4C19-B82B-0A70C98E2BD2}" type="datetime1">
              <a:rPr kumimoji="0" lang="fr-FR" sz="8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27/05/2024</a:t>
            </a:fld>
            <a:endParaRPr kumimoji="0" lang="fr-FR" sz="800" b="0" i="0" u="none" strike="noStrike" kern="1200" cap="none" spc="0" normalizeH="0" baseline="0" noProof="0" dirty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4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Eurostile LT Std"/>
              </a:defRPr>
            </a:lvl1pPr>
            <a:lvl2pPr marL="742950" indent="-28575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Eurostile LT Std"/>
              </a:defRPr>
            </a:lvl2pPr>
            <a:lvl3pPr marL="1143000" indent="-22860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Eurostile LT Std"/>
              </a:defRPr>
            </a:lvl3pPr>
            <a:lvl4pPr marL="1600200" indent="-228600">
              <a:spcBef>
                <a:spcPct val="20000"/>
              </a:spcBef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Eurostile LT Std"/>
              </a:defRPr>
            </a:lvl4pPr>
            <a:lvl5pPr marL="2057400" indent="-228600">
              <a:spcBef>
                <a:spcPct val="20000"/>
              </a:spcBef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- p </a:t>
            </a:r>
            <a:fld id="{F3B5A460-63E2-4D8D-9EC8-3099D4BDFCB9}" type="slidenum">
              <a:rPr kumimoji="0" lang="fr-FR" alt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r>
              <a:rPr kumimoji="0" lang="fr-F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8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MALCOM Course</a:t>
            </a:r>
          </a:p>
        </p:txBody>
      </p:sp>
      <p:sp>
        <p:nvSpPr>
          <p:cNvPr id="98" name="Rectangle 97"/>
          <p:cNvSpPr/>
          <p:nvPr/>
        </p:nvSpPr>
        <p:spPr>
          <a:xfrm>
            <a:off x="4057140" y="980728"/>
            <a:ext cx="3316271" cy="2345276"/>
          </a:xfrm>
          <a:prstGeom prst="rect">
            <a:avLst/>
          </a:prstGeom>
          <a:solidFill>
            <a:sysClr val="window" lastClr="FFFFFF">
              <a:alpha val="80000"/>
            </a:sysClr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Arial" panose="020B0604020202020204" pitchFamily="34" charset="0"/>
            </a:endParaRPr>
          </a:p>
        </p:txBody>
      </p:sp>
      <p:grpSp>
        <p:nvGrpSpPr>
          <p:cNvPr id="184" name="Group 183"/>
          <p:cNvGrpSpPr/>
          <p:nvPr/>
        </p:nvGrpSpPr>
        <p:grpSpPr>
          <a:xfrm>
            <a:off x="2155444" y="1228032"/>
            <a:ext cx="4742347" cy="2169496"/>
            <a:chOff x="2153940" y="1343180"/>
            <a:chExt cx="5301668" cy="2886659"/>
          </a:xfrm>
        </p:grpSpPr>
        <p:sp>
          <p:nvSpPr>
            <p:cNvPr id="185" name="Right Arrow 184"/>
            <p:cNvSpPr/>
            <p:nvPr/>
          </p:nvSpPr>
          <p:spPr>
            <a:xfrm>
              <a:off x="2658225" y="2515775"/>
              <a:ext cx="704850" cy="441962"/>
            </a:xfrm>
            <a:prstGeom prst="rightArrow">
              <a:avLst/>
            </a:prstGeom>
            <a:solidFill>
              <a:srgbClr val="4F81BD">
                <a:lumMod val="75000"/>
                <a:alpha val="34000"/>
              </a:srgbClr>
            </a:solidFill>
            <a:ln w="25400" cap="flat" cmpd="sng" algn="ctr">
              <a:solidFill>
                <a:srgbClr val="4F81BD">
                  <a:lumMod val="7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endParaRPr>
            </a:p>
          </p:txBody>
        </p:sp>
        <p:sp>
          <p:nvSpPr>
            <p:cNvPr id="186" name="Right Arrow 185"/>
            <p:cNvSpPr/>
            <p:nvPr/>
          </p:nvSpPr>
          <p:spPr>
            <a:xfrm>
              <a:off x="2658226" y="2997365"/>
              <a:ext cx="342900" cy="450335"/>
            </a:xfrm>
            <a:prstGeom prst="rightArrow">
              <a:avLst/>
            </a:prstGeom>
            <a:solidFill>
              <a:srgbClr val="4F81BD">
                <a:lumMod val="75000"/>
              </a:srgbClr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endParaRPr>
            </a:p>
          </p:txBody>
        </p:sp>
        <p:sp>
          <p:nvSpPr>
            <p:cNvPr id="187" name="Right Arrow 186"/>
            <p:cNvSpPr/>
            <p:nvPr/>
          </p:nvSpPr>
          <p:spPr>
            <a:xfrm>
              <a:off x="2660406" y="3504095"/>
              <a:ext cx="576589" cy="444499"/>
            </a:xfrm>
            <a:prstGeom prst="rightArrow">
              <a:avLst/>
            </a:prstGeom>
            <a:solidFill>
              <a:srgbClr val="4F81BD">
                <a:lumMod val="75000"/>
              </a:srgbClr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endParaRPr>
            </a:p>
          </p:txBody>
        </p:sp>
        <p:sp>
          <p:nvSpPr>
            <p:cNvPr id="188" name="TextBox 187"/>
            <p:cNvSpPr txBox="1"/>
            <p:nvPr/>
          </p:nvSpPr>
          <p:spPr>
            <a:xfrm>
              <a:off x="2155620" y="2464204"/>
              <a:ext cx="444791" cy="4914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Palatino" charset="0"/>
                  <a:cs typeface="Arial" panose="020B0604020202020204" pitchFamily="34" charset="0"/>
                </a:rPr>
                <a:t>L</a:t>
              </a:r>
              <a:r>
                <a:rPr kumimoji="0" lang="en-US" sz="1800" b="0" i="0" u="none" strike="noStrike" kern="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Palatino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189" name="TextBox 188"/>
            <p:cNvSpPr txBox="1"/>
            <p:nvPr/>
          </p:nvSpPr>
          <p:spPr>
            <a:xfrm>
              <a:off x="2155620" y="2984151"/>
              <a:ext cx="444791" cy="4914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Palatino" charset="0"/>
                  <a:cs typeface="Arial" panose="020B0604020202020204" pitchFamily="34" charset="0"/>
                </a:rPr>
                <a:t>L</a:t>
              </a:r>
              <a:r>
                <a:rPr kumimoji="0" lang="en-US" sz="1800" b="0" i="0" u="none" strike="noStrike" kern="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Palatino" charset="0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190" name="TextBox 189"/>
            <p:cNvSpPr txBox="1"/>
            <p:nvPr/>
          </p:nvSpPr>
          <p:spPr>
            <a:xfrm>
              <a:off x="2155620" y="3466233"/>
              <a:ext cx="444791" cy="4914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Palatino" charset="0"/>
                  <a:cs typeface="Arial" panose="020B0604020202020204" pitchFamily="34" charset="0"/>
                </a:rPr>
                <a:t>L</a:t>
              </a:r>
              <a:r>
                <a:rPr kumimoji="0" lang="en-US" sz="1800" b="0" i="0" u="none" strike="noStrike" kern="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Palatino" charset="0"/>
                  <a:cs typeface="Arial" panose="020B0604020202020204" pitchFamily="34" charset="0"/>
                </a:rPr>
                <a:t>3</a:t>
              </a:r>
            </a:p>
          </p:txBody>
        </p:sp>
        <p:sp>
          <p:nvSpPr>
            <p:cNvPr id="191" name="TextBox 190"/>
            <p:cNvSpPr txBox="1"/>
            <p:nvPr/>
          </p:nvSpPr>
          <p:spPr>
            <a:xfrm>
              <a:off x="2153940" y="2060343"/>
              <a:ext cx="550523" cy="4914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Palatino" charset="0"/>
                  <a:cs typeface="Arial" panose="020B0604020202020204" pitchFamily="34" charset="0"/>
                </a:rPr>
                <a:t>PS</a:t>
              </a: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endParaRPr>
            </a:p>
          </p:txBody>
        </p:sp>
        <p:cxnSp>
          <p:nvCxnSpPr>
            <p:cNvPr id="192" name="Straight Connector 191"/>
            <p:cNvCxnSpPr>
              <a:stCxn id="191" idx="3"/>
            </p:cNvCxnSpPr>
            <p:nvPr/>
          </p:nvCxnSpPr>
          <p:spPr>
            <a:xfrm flipV="1">
              <a:off x="2704463" y="2271234"/>
              <a:ext cx="1261386" cy="34820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  <a:headEnd type="none" w="med" len="med"/>
              <a:tailEnd type="arrow" w="med" len="med"/>
            </a:ln>
            <a:effectLst/>
          </p:spPr>
        </p:cxnSp>
        <p:cxnSp>
          <p:nvCxnSpPr>
            <p:cNvPr id="193" name="Straight Connector 192"/>
            <p:cNvCxnSpPr/>
            <p:nvPr/>
          </p:nvCxnSpPr>
          <p:spPr>
            <a:xfrm flipH="1" flipV="1">
              <a:off x="2642110" y="2060343"/>
              <a:ext cx="368" cy="2077482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dash"/>
            </a:ln>
            <a:effectLst/>
          </p:spPr>
        </p:cxnSp>
        <p:sp>
          <p:nvSpPr>
            <p:cNvPr id="194" name="Right Arrow 193"/>
            <p:cNvSpPr/>
            <p:nvPr/>
          </p:nvSpPr>
          <p:spPr>
            <a:xfrm>
              <a:off x="3248775" y="2503335"/>
              <a:ext cx="462915" cy="480814"/>
            </a:xfrm>
            <a:prstGeom prst="rightArrow">
              <a:avLst/>
            </a:prstGeom>
            <a:solidFill>
              <a:srgbClr val="F79646">
                <a:lumMod val="75000"/>
              </a:srgbClr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endParaRPr>
            </a:p>
          </p:txBody>
        </p:sp>
        <p:sp>
          <p:nvSpPr>
            <p:cNvPr id="195" name="Right Arrow 194"/>
            <p:cNvSpPr/>
            <p:nvPr/>
          </p:nvSpPr>
          <p:spPr>
            <a:xfrm>
              <a:off x="3249729" y="3032925"/>
              <a:ext cx="313372" cy="433308"/>
            </a:xfrm>
            <a:prstGeom prst="rightArrow">
              <a:avLst/>
            </a:prstGeom>
            <a:solidFill>
              <a:srgbClr val="F79646">
                <a:lumMod val="75000"/>
              </a:srgbClr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endParaRPr>
            </a:p>
          </p:txBody>
        </p:sp>
        <p:sp>
          <p:nvSpPr>
            <p:cNvPr id="196" name="Right Arrow 195"/>
            <p:cNvSpPr/>
            <p:nvPr/>
          </p:nvSpPr>
          <p:spPr>
            <a:xfrm>
              <a:off x="3241410" y="3492663"/>
              <a:ext cx="561975" cy="467361"/>
            </a:xfrm>
            <a:prstGeom prst="rightArrow">
              <a:avLst/>
            </a:prstGeom>
            <a:solidFill>
              <a:srgbClr val="F79646">
                <a:lumMod val="75000"/>
                <a:alpha val="45000"/>
              </a:srgbClr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endParaRPr>
            </a:p>
          </p:txBody>
        </p:sp>
        <p:sp>
          <p:nvSpPr>
            <p:cNvPr id="197" name="TextBox 196"/>
            <p:cNvSpPr txBox="1"/>
            <p:nvPr/>
          </p:nvSpPr>
          <p:spPr>
            <a:xfrm>
              <a:off x="2528341" y="1751218"/>
              <a:ext cx="502137" cy="4914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4F81BD">
                      <a:lumMod val="75000"/>
                    </a:srgbClr>
                  </a:solidFill>
                  <a:effectLst/>
                  <a:uLnTx/>
                  <a:uFillTx/>
                  <a:ea typeface="Palatino" charset="0"/>
                  <a:cs typeface="Arial" panose="020B0604020202020204" pitchFamily="34" charset="0"/>
                </a:rPr>
                <a:t>w</a:t>
              </a:r>
              <a:r>
                <a:rPr kumimoji="0" lang="en-US" sz="1800" b="1" i="0" u="none" strike="noStrike" kern="0" cap="none" spc="0" normalizeH="0" baseline="-25000" noProof="0" dirty="0">
                  <a:ln>
                    <a:noFill/>
                  </a:ln>
                  <a:solidFill>
                    <a:srgbClr val="4F81BD">
                      <a:lumMod val="75000"/>
                    </a:srgbClr>
                  </a:solidFill>
                  <a:effectLst/>
                  <a:uLnTx/>
                  <a:uFillTx/>
                  <a:ea typeface="Palatino" charset="0"/>
                  <a:cs typeface="Arial" panose="020B0604020202020204" pitchFamily="34" charset="0"/>
                </a:rPr>
                <a:t>0</a:t>
              </a:r>
            </a:p>
          </p:txBody>
        </p:sp>
        <p:cxnSp>
          <p:nvCxnSpPr>
            <p:cNvPr id="198" name="Straight Connector 197"/>
            <p:cNvCxnSpPr/>
            <p:nvPr/>
          </p:nvCxnSpPr>
          <p:spPr>
            <a:xfrm flipH="1" flipV="1">
              <a:off x="3242440" y="2092093"/>
              <a:ext cx="368" cy="2077482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dash"/>
            </a:ln>
            <a:effectLst/>
          </p:spPr>
        </p:cxnSp>
        <p:cxnSp>
          <p:nvCxnSpPr>
            <p:cNvPr id="199" name="Straight Connector 198"/>
            <p:cNvCxnSpPr/>
            <p:nvPr/>
          </p:nvCxnSpPr>
          <p:spPr>
            <a:xfrm flipH="1" flipV="1">
              <a:off x="3721099" y="2094633"/>
              <a:ext cx="368" cy="2077482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dash"/>
            </a:ln>
            <a:effectLst/>
          </p:spPr>
        </p:cxnSp>
        <p:sp>
          <p:nvSpPr>
            <p:cNvPr id="200" name="TextBox 199"/>
            <p:cNvSpPr txBox="1"/>
            <p:nvPr/>
          </p:nvSpPr>
          <p:spPr>
            <a:xfrm>
              <a:off x="3080791" y="1763918"/>
              <a:ext cx="502137" cy="4914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79646">
                      <a:lumMod val="75000"/>
                    </a:srgbClr>
                  </a:solidFill>
                  <a:effectLst/>
                  <a:uLnTx/>
                  <a:uFillTx/>
                  <a:ea typeface="Palatino" charset="0"/>
                  <a:cs typeface="Arial" panose="020B0604020202020204" pitchFamily="34" charset="0"/>
                </a:rPr>
                <a:t>w</a:t>
              </a:r>
              <a:r>
                <a:rPr kumimoji="0" lang="en-US" sz="1800" b="1" i="0" u="none" strike="noStrike" kern="0" cap="none" spc="0" normalizeH="0" baseline="-25000" noProof="0" dirty="0">
                  <a:ln>
                    <a:noFill/>
                  </a:ln>
                  <a:solidFill>
                    <a:srgbClr val="F79646">
                      <a:lumMod val="75000"/>
                    </a:srgbClr>
                  </a:solidFill>
                  <a:effectLst/>
                  <a:uLnTx/>
                  <a:uFillTx/>
                  <a:ea typeface="Palatino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201" name="TextBox 200"/>
            <p:cNvSpPr txBox="1"/>
            <p:nvPr/>
          </p:nvSpPr>
          <p:spPr>
            <a:xfrm>
              <a:off x="3576092" y="1751218"/>
              <a:ext cx="502137" cy="4914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5F8804"/>
                  </a:solidFill>
                  <a:effectLst/>
                  <a:uLnTx/>
                  <a:uFillTx/>
                  <a:ea typeface="Palatino" charset="0"/>
                  <a:cs typeface="Arial" panose="020B0604020202020204" pitchFamily="34" charset="0"/>
                </a:rPr>
                <a:t>w</a:t>
              </a:r>
              <a:r>
                <a:rPr kumimoji="0" lang="en-US" sz="1800" b="1" i="0" u="none" strike="noStrike" kern="0" cap="none" spc="0" normalizeH="0" baseline="-25000" noProof="0" dirty="0">
                  <a:ln>
                    <a:noFill/>
                  </a:ln>
                  <a:solidFill>
                    <a:srgbClr val="5F8804"/>
                  </a:solidFill>
                  <a:effectLst/>
                  <a:uLnTx/>
                  <a:uFillTx/>
                  <a:ea typeface="Palatino" charset="0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202" name="TextBox 201"/>
            <p:cNvSpPr txBox="1"/>
            <p:nvPr/>
          </p:nvSpPr>
          <p:spPr>
            <a:xfrm>
              <a:off x="2610280" y="1343906"/>
              <a:ext cx="1783462" cy="5323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Palatino" charset="0"/>
                  <a:cs typeface="Arial" panose="020B0604020202020204" pitchFamily="34" charset="0"/>
                </a:rPr>
                <a:t>K-sync SGD</a:t>
              </a:r>
            </a:p>
          </p:txBody>
        </p:sp>
        <p:sp>
          <p:nvSpPr>
            <p:cNvPr id="203" name="Right Arrow 202"/>
            <p:cNvSpPr/>
            <p:nvPr/>
          </p:nvSpPr>
          <p:spPr>
            <a:xfrm>
              <a:off x="5075504" y="2553503"/>
              <a:ext cx="939800" cy="441962"/>
            </a:xfrm>
            <a:prstGeom prst="rightArrow">
              <a:avLst/>
            </a:prstGeom>
            <a:solidFill>
              <a:srgbClr val="4F81BD">
                <a:lumMod val="75000"/>
                <a:alpha val="34000"/>
              </a:srgbClr>
            </a:solidFill>
            <a:ln w="25400" cap="flat" cmpd="sng" algn="ctr">
              <a:solidFill>
                <a:srgbClr val="4F81BD">
                  <a:lumMod val="7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endParaRPr>
            </a:p>
          </p:txBody>
        </p:sp>
        <p:sp>
          <p:nvSpPr>
            <p:cNvPr id="204" name="Right Arrow 203"/>
            <p:cNvSpPr/>
            <p:nvPr/>
          </p:nvSpPr>
          <p:spPr>
            <a:xfrm>
              <a:off x="5075505" y="3035092"/>
              <a:ext cx="428513" cy="450335"/>
            </a:xfrm>
            <a:prstGeom prst="rightArrow">
              <a:avLst/>
            </a:prstGeom>
            <a:solidFill>
              <a:srgbClr val="4F81BD">
                <a:lumMod val="75000"/>
              </a:srgbClr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endParaRPr>
            </a:p>
          </p:txBody>
        </p:sp>
        <p:sp>
          <p:nvSpPr>
            <p:cNvPr id="205" name="Right Arrow 204"/>
            <p:cNvSpPr/>
            <p:nvPr/>
          </p:nvSpPr>
          <p:spPr>
            <a:xfrm>
              <a:off x="5078411" y="3541822"/>
              <a:ext cx="936893" cy="444499"/>
            </a:xfrm>
            <a:prstGeom prst="rightArrow">
              <a:avLst/>
            </a:prstGeom>
            <a:solidFill>
              <a:srgbClr val="4F81BD">
                <a:lumMod val="75000"/>
                <a:alpha val="50000"/>
              </a:srgbClr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endParaRPr>
            </a:p>
          </p:txBody>
        </p:sp>
        <p:sp>
          <p:nvSpPr>
            <p:cNvPr id="206" name="TextBox 205"/>
            <p:cNvSpPr txBox="1"/>
            <p:nvPr/>
          </p:nvSpPr>
          <p:spPr>
            <a:xfrm>
              <a:off x="4504004" y="2501931"/>
              <a:ext cx="444791" cy="4914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Palatino" charset="0"/>
                  <a:cs typeface="Arial" panose="020B0604020202020204" pitchFamily="34" charset="0"/>
                </a:rPr>
                <a:t>L</a:t>
              </a:r>
              <a:r>
                <a:rPr kumimoji="0" lang="en-US" sz="1800" b="0" i="0" u="none" strike="noStrike" kern="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Palatino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207" name="TextBox 206"/>
            <p:cNvSpPr txBox="1"/>
            <p:nvPr/>
          </p:nvSpPr>
          <p:spPr>
            <a:xfrm>
              <a:off x="4504004" y="3021877"/>
              <a:ext cx="444791" cy="4914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Palatino" charset="0"/>
                  <a:cs typeface="Arial" panose="020B0604020202020204" pitchFamily="34" charset="0"/>
                </a:rPr>
                <a:t>L</a:t>
              </a:r>
              <a:r>
                <a:rPr kumimoji="0" lang="en-US" sz="1800" b="0" i="0" u="none" strike="noStrike" kern="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Palatino" charset="0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208" name="TextBox 207"/>
            <p:cNvSpPr txBox="1"/>
            <p:nvPr/>
          </p:nvSpPr>
          <p:spPr>
            <a:xfrm>
              <a:off x="4504004" y="3503960"/>
              <a:ext cx="444791" cy="4914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Palatino" charset="0"/>
                  <a:cs typeface="Arial" panose="020B0604020202020204" pitchFamily="34" charset="0"/>
                </a:rPr>
                <a:t>L</a:t>
              </a:r>
              <a:r>
                <a:rPr kumimoji="0" lang="en-US" sz="1800" b="0" i="0" u="none" strike="noStrike" kern="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Palatino" charset="0"/>
                  <a:cs typeface="Arial" panose="020B0604020202020204" pitchFamily="34" charset="0"/>
                </a:rPr>
                <a:t>3</a:t>
              </a:r>
            </a:p>
          </p:txBody>
        </p:sp>
        <p:sp>
          <p:nvSpPr>
            <p:cNvPr id="209" name="TextBox 208"/>
            <p:cNvSpPr txBox="1"/>
            <p:nvPr/>
          </p:nvSpPr>
          <p:spPr>
            <a:xfrm>
              <a:off x="4501763" y="2098072"/>
              <a:ext cx="550523" cy="4914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Palatino" charset="0"/>
                  <a:cs typeface="Arial" panose="020B0604020202020204" pitchFamily="34" charset="0"/>
                </a:rPr>
                <a:t>PS</a:t>
              </a: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endParaRPr>
            </a:p>
          </p:txBody>
        </p:sp>
        <p:cxnSp>
          <p:nvCxnSpPr>
            <p:cNvPr id="210" name="Straight Connector 209"/>
            <p:cNvCxnSpPr>
              <a:stCxn id="211" idx="3"/>
            </p:cNvCxnSpPr>
            <p:nvPr/>
          </p:nvCxnSpPr>
          <p:spPr>
            <a:xfrm>
              <a:off x="4910849" y="2282737"/>
              <a:ext cx="2476055" cy="0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  <a:headEnd type="none" w="med" len="med"/>
              <a:tailEnd type="arrow" w="med" len="med"/>
            </a:ln>
            <a:effectLst/>
          </p:spPr>
        </p:cxnSp>
        <p:cxnSp>
          <p:nvCxnSpPr>
            <p:cNvPr id="211" name="Straight Connector 210"/>
            <p:cNvCxnSpPr/>
            <p:nvPr/>
          </p:nvCxnSpPr>
          <p:spPr>
            <a:xfrm flipH="1" flipV="1">
              <a:off x="5070456" y="2098071"/>
              <a:ext cx="491" cy="2077482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dash"/>
            </a:ln>
            <a:effectLst/>
          </p:spPr>
        </p:cxnSp>
        <p:sp>
          <p:nvSpPr>
            <p:cNvPr id="212" name="Right Arrow 211"/>
            <p:cNvSpPr/>
            <p:nvPr/>
          </p:nvSpPr>
          <p:spPr>
            <a:xfrm>
              <a:off x="5850204" y="2541063"/>
              <a:ext cx="617220" cy="480814"/>
            </a:xfrm>
            <a:prstGeom prst="rightArrow">
              <a:avLst/>
            </a:prstGeom>
            <a:solidFill>
              <a:srgbClr val="F79646">
                <a:lumMod val="75000"/>
              </a:srgbClr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endParaRPr>
            </a:p>
          </p:txBody>
        </p:sp>
        <p:sp>
          <p:nvSpPr>
            <p:cNvPr id="213" name="Right Arrow 212"/>
            <p:cNvSpPr/>
            <p:nvPr/>
          </p:nvSpPr>
          <p:spPr>
            <a:xfrm>
              <a:off x="5851475" y="3070653"/>
              <a:ext cx="417829" cy="433308"/>
            </a:xfrm>
            <a:prstGeom prst="rightArrow">
              <a:avLst/>
            </a:prstGeom>
            <a:solidFill>
              <a:srgbClr val="F79646">
                <a:lumMod val="75000"/>
              </a:srgbClr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endParaRPr>
            </a:p>
          </p:txBody>
        </p:sp>
        <p:sp>
          <p:nvSpPr>
            <p:cNvPr id="214" name="Right Arrow 213"/>
            <p:cNvSpPr/>
            <p:nvPr/>
          </p:nvSpPr>
          <p:spPr>
            <a:xfrm>
              <a:off x="5840384" y="3530390"/>
              <a:ext cx="749300" cy="467361"/>
            </a:xfrm>
            <a:prstGeom prst="rightArrow">
              <a:avLst/>
            </a:prstGeom>
            <a:solidFill>
              <a:srgbClr val="F79646">
                <a:lumMod val="75000"/>
                <a:alpha val="45000"/>
              </a:srgbClr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endParaRPr>
            </a:p>
          </p:txBody>
        </p:sp>
        <p:cxnSp>
          <p:nvCxnSpPr>
            <p:cNvPr id="215" name="Straight Connector 214"/>
            <p:cNvCxnSpPr/>
            <p:nvPr/>
          </p:nvCxnSpPr>
          <p:spPr>
            <a:xfrm flipH="1" flipV="1">
              <a:off x="5841683" y="2152357"/>
              <a:ext cx="491" cy="2077482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dash"/>
            </a:ln>
            <a:effectLst/>
          </p:spPr>
        </p:cxnSp>
        <p:cxnSp>
          <p:nvCxnSpPr>
            <p:cNvPr id="216" name="Straight Connector 215"/>
            <p:cNvCxnSpPr/>
            <p:nvPr/>
          </p:nvCxnSpPr>
          <p:spPr>
            <a:xfrm flipH="1" flipV="1">
              <a:off x="6478806" y="2131089"/>
              <a:ext cx="491" cy="2077482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dash"/>
            </a:ln>
            <a:effectLst/>
          </p:spPr>
        </p:cxnSp>
        <p:sp>
          <p:nvSpPr>
            <p:cNvPr id="217" name="Right Arrow 216"/>
            <p:cNvSpPr/>
            <p:nvPr/>
          </p:nvSpPr>
          <p:spPr>
            <a:xfrm>
              <a:off x="5511057" y="3054894"/>
              <a:ext cx="323634" cy="450335"/>
            </a:xfrm>
            <a:prstGeom prst="rightArrow">
              <a:avLst/>
            </a:prstGeom>
            <a:solidFill>
              <a:srgbClr val="4F81BD">
                <a:lumMod val="75000"/>
              </a:srgbClr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endParaRPr>
            </a:p>
          </p:txBody>
        </p:sp>
        <p:sp>
          <p:nvSpPr>
            <p:cNvPr id="218" name="TextBox 217"/>
            <p:cNvSpPr txBox="1"/>
            <p:nvPr/>
          </p:nvSpPr>
          <p:spPr>
            <a:xfrm>
              <a:off x="4876470" y="1343180"/>
              <a:ext cx="2579138" cy="5323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Palatino" charset="0"/>
                  <a:cs typeface="Arial" panose="020B0604020202020204" pitchFamily="34" charset="0"/>
                </a:rPr>
                <a:t>K-batch-sync SGD</a:t>
              </a:r>
            </a:p>
          </p:txBody>
        </p:sp>
        <p:sp>
          <p:nvSpPr>
            <p:cNvPr id="219" name="TextBox 218"/>
            <p:cNvSpPr txBox="1"/>
            <p:nvPr/>
          </p:nvSpPr>
          <p:spPr>
            <a:xfrm>
              <a:off x="4838825" y="1841013"/>
              <a:ext cx="502137" cy="4914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4F81BD">
                      <a:lumMod val="75000"/>
                    </a:srgbClr>
                  </a:solidFill>
                  <a:effectLst/>
                  <a:uLnTx/>
                  <a:uFillTx/>
                  <a:ea typeface="Palatino" charset="0"/>
                  <a:cs typeface="Arial" panose="020B0604020202020204" pitchFamily="34" charset="0"/>
                </a:rPr>
                <a:t>w</a:t>
              </a:r>
              <a:r>
                <a:rPr kumimoji="0" lang="en-US" sz="1800" b="1" i="0" u="none" strike="noStrike" kern="0" cap="none" spc="0" normalizeH="0" baseline="-25000" noProof="0" dirty="0">
                  <a:ln>
                    <a:noFill/>
                  </a:ln>
                  <a:solidFill>
                    <a:srgbClr val="4F81BD">
                      <a:lumMod val="75000"/>
                    </a:srgbClr>
                  </a:solidFill>
                  <a:effectLst/>
                  <a:uLnTx/>
                  <a:uFillTx/>
                  <a:ea typeface="Palatino" charset="0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220" name="TextBox 219"/>
            <p:cNvSpPr txBox="1"/>
            <p:nvPr/>
          </p:nvSpPr>
          <p:spPr>
            <a:xfrm>
              <a:off x="5702425" y="1828313"/>
              <a:ext cx="502137" cy="4914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79646">
                      <a:lumMod val="75000"/>
                    </a:srgbClr>
                  </a:solidFill>
                  <a:effectLst/>
                  <a:uLnTx/>
                  <a:uFillTx/>
                  <a:ea typeface="Palatino" charset="0"/>
                  <a:cs typeface="Arial" panose="020B0604020202020204" pitchFamily="34" charset="0"/>
                </a:rPr>
                <a:t>w</a:t>
              </a:r>
              <a:r>
                <a:rPr kumimoji="0" lang="en-US" sz="1800" b="1" i="0" u="none" strike="noStrike" kern="0" cap="none" spc="0" normalizeH="0" baseline="-25000" noProof="0" dirty="0">
                  <a:ln>
                    <a:noFill/>
                  </a:ln>
                  <a:solidFill>
                    <a:srgbClr val="F79646">
                      <a:lumMod val="75000"/>
                    </a:srgbClr>
                  </a:solidFill>
                  <a:effectLst/>
                  <a:uLnTx/>
                  <a:uFillTx/>
                  <a:ea typeface="Palatino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221" name="TextBox 220"/>
            <p:cNvSpPr txBox="1"/>
            <p:nvPr/>
          </p:nvSpPr>
          <p:spPr>
            <a:xfrm>
              <a:off x="6273924" y="1841013"/>
              <a:ext cx="502137" cy="4914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5F8804"/>
                  </a:solidFill>
                  <a:effectLst/>
                  <a:uLnTx/>
                  <a:uFillTx/>
                  <a:ea typeface="Palatino" charset="0"/>
                  <a:cs typeface="Arial" panose="020B0604020202020204" pitchFamily="34" charset="0"/>
                </a:rPr>
                <a:t>w</a:t>
              </a:r>
              <a:r>
                <a:rPr kumimoji="0" lang="en-US" sz="1800" b="1" i="0" u="none" strike="noStrike" kern="0" cap="none" spc="0" normalizeH="0" baseline="-25000" noProof="0" dirty="0">
                  <a:ln>
                    <a:noFill/>
                  </a:ln>
                  <a:solidFill>
                    <a:srgbClr val="5F8804"/>
                  </a:solidFill>
                  <a:effectLst/>
                  <a:uLnTx/>
                  <a:uFillTx/>
                  <a:ea typeface="Palatino" charset="0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222" name="Right Arrow 221"/>
            <p:cNvSpPr/>
            <p:nvPr/>
          </p:nvSpPr>
          <p:spPr>
            <a:xfrm>
              <a:off x="6284520" y="3063029"/>
              <a:ext cx="561000" cy="467361"/>
            </a:xfrm>
            <a:prstGeom prst="rightArrow">
              <a:avLst/>
            </a:prstGeom>
            <a:solidFill>
              <a:srgbClr val="F79646">
                <a:lumMod val="75000"/>
                <a:alpha val="45000"/>
              </a:srgbClr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endParaRPr>
            </a:p>
          </p:txBody>
        </p:sp>
        <p:sp>
          <p:nvSpPr>
            <p:cNvPr id="223" name="Right Arrow 222"/>
            <p:cNvSpPr/>
            <p:nvPr/>
          </p:nvSpPr>
          <p:spPr>
            <a:xfrm>
              <a:off x="6488086" y="2555424"/>
              <a:ext cx="357434" cy="486523"/>
            </a:xfrm>
            <a:prstGeom prst="rightArrow">
              <a:avLst/>
            </a:prstGeom>
            <a:solidFill>
              <a:srgbClr val="4BACC6">
                <a:lumMod val="75000"/>
              </a:srgbClr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endParaRPr>
            </a:p>
          </p:txBody>
        </p:sp>
        <p:sp>
          <p:nvSpPr>
            <p:cNvPr id="224" name="Right Arrow 223"/>
            <p:cNvSpPr/>
            <p:nvPr/>
          </p:nvSpPr>
          <p:spPr>
            <a:xfrm>
              <a:off x="6501421" y="3038251"/>
              <a:ext cx="746204" cy="508135"/>
            </a:xfrm>
            <a:prstGeom prst="rightArrow">
              <a:avLst/>
            </a:prstGeom>
            <a:solidFill>
              <a:srgbClr val="4BACC6">
                <a:lumMod val="75000"/>
              </a:srgbClr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endParaRPr>
            </a:p>
          </p:txBody>
        </p:sp>
        <p:sp>
          <p:nvSpPr>
            <p:cNvPr id="225" name="Right Arrow 224"/>
            <p:cNvSpPr/>
            <p:nvPr/>
          </p:nvSpPr>
          <p:spPr>
            <a:xfrm>
              <a:off x="6501420" y="3525672"/>
              <a:ext cx="897433" cy="508135"/>
            </a:xfrm>
            <a:prstGeom prst="rightArrow">
              <a:avLst/>
            </a:prstGeom>
            <a:solidFill>
              <a:srgbClr val="4BACC6">
                <a:lumMod val="75000"/>
              </a:srgbClr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endParaRPr>
            </a:p>
          </p:txBody>
        </p:sp>
      </p:grpSp>
      <p:sp>
        <p:nvSpPr>
          <p:cNvPr id="226" name="Rectangle 225"/>
          <p:cNvSpPr/>
          <p:nvPr/>
        </p:nvSpPr>
        <p:spPr>
          <a:xfrm>
            <a:off x="1076025" y="1089190"/>
            <a:ext cx="2981116" cy="2345276"/>
          </a:xfrm>
          <a:prstGeom prst="rect">
            <a:avLst/>
          </a:prstGeom>
          <a:solidFill>
            <a:sysClr val="window" lastClr="FFFFFF">
              <a:alpha val="80000"/>
            </a:sysClr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Arial" panose="020B0604020202020204" pitchFamily="34" charset="0"/>
            </a:endParaRPr>
          </a:p>
        </p:txBody>
      </p:sp>
      <p:pic>
        <p:nvPicPr>
          <p:cNvPr id="227" name="Picture 226" descr="Screen Shot 2018-04-14 at 7.34.09 P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269"/>
          <a:stretch/>
        </p:blipFill>
        <p:spPr>
          <a:xfrm>
            <a:off x="457200" y="3872830"/>
            <a:ext cx="8046726" cy="2207844"/>
          </a:xfrm>
          <a:prstGeom prst="rect">
            <a:avLst/>
          </a:prstGeom>
        </p:spPr>
      </p:pic>
      <p:sp>
        <p:nvSpPr>
          <p:cNvPr id="229" name="TextBox 228"/>
          <p:cNvSpPr txBox="1"/>
          <p:nvPr/>
        </p:nvSpPr>
        <p:spPr>
          <a:xfrm>
            <a:off x="6124257" y="5599921"/>
            <a:ext cx="2913693" cy="584775"/>
          </a:xfrm>
          <a:prstGeom prst="rect">
            <a:avLst/>
          </a:prstGeom>
          <a:solidFill>
            <a:sysClr val="window" lastClr="FFFFFF"/>
          </a:solidFill>
          <a:ln>
            <a:solidFill>
              <a:sysClr val="windowText" lastClr="0000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990000"/>
                </a:solidFill>
                <a:effectLst/>
                <a:uLnTx/>
                <a:uFillTx/>
                <a:cs typeface="Arial" panose="020B0604020202020204" pitchFamily="34" charset="0"/>
              </a:rPr>
              <a:t>Key idea: Every gradient push </a:t>
            </a:r>
            <a:r>
              <a:rPr kumimoji="0" lang="mr-IN" sz="1600" b="0" i="0" u="none" strike="noStrike" kern="0" cap="none" spc="0" normalizeH="0" baseline="0" noProof="0" dirty="0">
                <a:ln>
                  <a:noFill/>
                </a:ln>
                <a:solidFill>
                  <a:srgbClr val="990000"/>
                </a:solidFill>
                <a:effectLst/>
                <a:uLnTx/>
                <a:uFillTx/>
              </a:rPr>
              <a:t>–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990000"/>
                </a:solidFill>
                <a:effectLst/>
                <a:uLnTx/>
                <a:uFillTx/>
                <a:cs typeface="Arial" panose="020B0604020202020204" pitchFamily="34" charset="0"/>
              </a:rPr>
              <a:t> minimum of </a:t>
            </a:r>
            <a:r>
              <a:rPr kumimoji="0" lang="en-US" sz="1600" b="0" i="1" u="none" strike="noStrike" kern="0" cap="none" spc="0" normalizeH="0" baseline="0" noProof="0" dirty="0">
                <a:ln>
                  <a:noFill/>
                </a:ln>
                <a:solidFill>
                  <a:srgbClr val="990000"/>
                </a:solidFill>
                <a:effectLst/>
                <a:uLnTx/>
                <a:uFillTx/>
                <a:cs typeface="Arial" panose="020B0604020202020204" pitchFamily="34" charset="0"/>
              </a:rPr>
              <a:t>P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990000"/>
                </a:solidFill>
                <a:effectLst/>
                <a:uLnTx/>
                <a:uFillTx/>
                <a:cs typeface="Arial" panose="020B0604020202020204" pitchFamily="34" charset="0"/>
              </a:rPr>
              <a:t>exponentials</a:t>
            </a:r>
          </a:p>
        </p:txBody>
      </p:sp>
    </p:spTree>
    <p:extLst>
      <p:ext uri="{BB962C8B-B14F-4D97-AF65-F5344CB8AC3E}">
        <p14:creationId xmlns:p14="http://schemas.microsoft.com/office/powerpoint/2010/main" val="64797537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/>
          <p:cNvSpPr txBox="1">
            <a:spLocks/>
          </p:cNvSpPr>
          <p:nvPr/>
        </p:nvSpPr>
        <p:spPr>
          <a:xfrm>
            <a:off x="179512" y="216694"/>
            <a:ext cx="8569325" cy="647700"/>
          </a:xfrm>
          <a:prstGeom prst="rect">
            <a:avLst/>
          </a:prstGeom>
        </p:spPr>
        <p:txBody>
          <a:bodyPr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0" cap="none" spc="0" normalizeH="0" baseline="0" noProof="0" dirty="0">
                <a:ln>
                  <a:noFill/>
                </a:ln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Expected Runtime of SGD Variants</a:t>
            </a:r>
          </a:p>
        </p:txBody>
      </p:sp>
      <p:sp>
        <p:nvSpPr>
          <p:cNvPr id="16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8DB6C6F-0628-4C19-B82B-0A70C98E2BD2}" type="datetime1">
              <a:rPr kumimoji="0" lang="fr-FR" sz="8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27/05/2024</a:t>
            </a:fld>
            <a:endParaRPr kumimoji="0" lang="fr-FR" sz="800" b="0" i="0" u="none" strike="noStrike" kern="1200" cap="none" spc="0" normalizeH="0" baseline="0" noProof="0" dirty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4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Eurostile LT Std"/>
              </a:defRPr>
            </a:lvl1pPr>
            <a:lvl2pPr marL="742950" indent="-28575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Eurostile LT Std"/>
              </a:defRPr>
            </a:lvl2pPr>
            <a:lvl3pPr marL="1143000" indent="-22860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Eurostile LT Std"/>
              </a:defRPr>
            </a:lvl3pPr>
            <a:lvl4pPr marL="1600200" indent="-228600">
              <a:spcBef>
                <a:spcPct val="20000"/>
              </a:spcBef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Eurostile LT Std"/>
              </a:defRPr>
            </a:lvl4pPr>
            <a:lvl5pPr marL="2057400" indent="-228600">
              <a:spcBef>
                <a:spcPct val="20000"/>
              </a:spcBef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- p </a:t>
            </a:r>
            <a:fld id="{F3B5A460-63E2-4D8D-9EC8-3099D4BDFCB9}" type="slidenum">
              <a:rPr kumimoji="0" lang="fr-FR" alt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r>
              <a:rPr kumimoji="0" lang="fr-F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8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MALCOM Course</a:t>
            </a:r>
          </a:p>
        </p:txBody>
      </p:sp>
      <p:sp>
        <p:nvSpPr>
          <p:cNvPr id="98" name="Rectangle 97"/>
          <p:cNvSpPr/>
          <p:nvPr/>
        </p:nvSpPr>
        <p:spPr>
          <a:xfrm>
            <a:off x="4057140" y="980728"/>
            <a:ext cx="3316271" cy="2345276"/>
          </a:xfrm>
          <a:prstGeom prst="rect">
            <a:avLst/>
          </a:prstGeom>
          <a:solidFill>
            <a:sysClr val="window" lastClr="FFFFFF">
              <a:alpha val="80000"/>
            </a:sysClr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Arial" panose="020B0604020202020204" pitchFamily="34" charset="0"/>
            </a:endParaRPr>
          </a:p>
        </p:txBody>
      </p:sp>
      <p:grpSp>
        <p:nvGrpSpPr>
          <p:cNvPr id="96" name="Group 95"/>
          <p:cNvGrpSpPr/>
          <p:nvPr/>
        </p:nvGrpSpPr>
        <p:grpSpPr>
          <a:xfrm>
            <a:off x="2155444" y="1259504"/>
            <a:ext cx="4742347" cy="2169496"/>
            <a:chOff x="2153940" y="1343180"/>
            <a:chExt cx="5301668" cy="2886659"/>
          </a:xfrm>
        </p:grpSpPr>
        <p:sp>
          <p:nvSpPr>
            <p:cNvPr id="97" name="Right Arrow 96"/>
            <p:cNvSpPr/>
            <p:nvPr/>
          </p:nvSpPr>
          <p:spPr>
            <a:xfrm>
              <a:off x="2658225" y="2515775"/>
              <a:ext cx="704850" cy="441962"/>
            </a:xfrm>
            <a:prstGeom prst="rightArrow">
              <a:avLst/>
            </a:prstGeom>
            <a:solidFill>
              <a:srgbClr val="4F81BD">
                <a:lumMod val="75000"/>
                <a:alpha val="34000"/>
              </a:srgbClr>
            </a:solidFill>
            <a:ln w="25400" cap="flat" cmpd="sng" algn="ctr">
              <a:solidFill>
                <a:srgbClr val="4F81BD">
                  <a:lumMod val="7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endParaRPr>
            </a:p>
          </p:txBody>
        </p:sp>
        <p:sp>
          <p:nvSpPr>
            <p:cNvPr id="99" name="Right Arrow 98"/>
            <p:cNvSpPr/>
            <p:nvPr/>
          </p:nvSpPr>
          <p:spPr>
            <a:xfrm>
              <a:off x="2658226" y="2997365"/>
              <a:ext cx="342900" cy="450335"/>
            </a:xfrm>
            <a:prstGeom prst="rightArrow">
              <a:avLst/>
            </a:prstGeom>
            <a:solidFill>
              <a:srgbClr val="4F81BD">
                <a:lumMod val="75000"/>
              </a:srgbClr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endParaRPr>
            </a:p>
          </p:txBody>
        </p:sp>
        <p:sp>
          <p:nvSpPr>
            <p:cNvPr id="100" name="Right Arrow 99"/>
            <p:cNvSpPr/>
            <p:nvPr/>
          </p:nvSpPr>
          <p:spPr>
            <a:xfrm>
              <a:off x="2660406" y="3504095"/>
              <a:ext cx="576589" cy="444499"/>
            </a:xfrm>
            <a:prstGeom prst="rightArrow">
              <a:avLst/>
            </a:prstGeom>
            <a:solidFill>
              <a:srgbClr val="4F81BD">
                <a:lumMod val="75000"/>
              </a:srgbClr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endParaRPr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2155620" y="2464204"/>
              <a:ext cx="444791" cy="4914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Palatino" charset="0"/>
                  <a:cs typeface="Arial" panose="020B0604020202020204" pitchFamily="34" charset="0"/>
                </a:rPr>
                <a:t>L</a:t>
              </a:r>
              <a:r>
                <a:rPr kumimoji="0" lang="en-US" sz="1800" b="0" i="0" u="none" strike="noStrike" kern="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Palatino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2155620" y="2984151"/>
              <a:ext cx="444791" cy="4914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Palatino" charset="0"/>
                  <a:cs typeface="Arial" panose="020B0604020202020204" pitchFamily="34" charset="0"/>
                </a:rPr>
                <a:t>L</a:t>
              </a:r>
              <a:r>
                <a:rPr kumimoji="0" lang="en-US" sz="1800" b="0" i="0" u="none" strike="noStrike" kern="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Palatino" charset="0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2155620" y="3466233"/>
              <a:ext cx="444791" cy="4914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Palatino" charset="0"/>
                  <a:cs typeface="Arial" panose="020B0604020202020204" pitchFamily="34" charset="0"/>
                </a:rPr>
                <a:t>L</a:t>
              </a:r>
              <a:r>
                <a:rPr kumimoji="0" lang="en-US" sz="1800" b="0" i="0" u="none" strike="noStrike" kern="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Palatino" charset="0"/>
                  <a:cs typeface="Arial" panose="020B0604020202020204" pitchFamily="34" charset="0"/>
                </a:rPr>
                <a:t>3</a:t>
              </a:r>
            </a:p>
          </p:txBody>
        </p:sp>
        <p:sp>
          <p:nvSpPr>
            <p:cNvPr id="104" name="TextBox 103"/>
            <p:cNvSpPr txBox="1"/>
            <p:nvPr/>
          </p:nvSpPr>
          <p:spPr>
            <a:xfrm>
              <a:off x="2153940" y="2060343"/>
              <a:ext cx="550523" cy="4914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Palatino" charset="0"/>
                  <a:cs typeface="Arial" panose="020B0604020202020204" pitchFamily="34" charset="0"/>
                </a:rPr>
                <a:t>PS</a:t>
              </a: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endParaRPr>
            </a:p>
          </p:txBody>
        </p:sp>
        <p:cxnSp>
          <p:nvCxnSpPr>
            <p:cNvPr id="105" name="Straight Connector 104"/>
            <p:cNvCxnSpPr>
              <a:stCxn id="104" idx="3"/>
            </p:cNvCxnSpPr>
            <p:nvPr/>
          </p:nvCxnSpPr>
          <p:spPr>
            <a:xfrm flipV="1">
              <a:off x="2704463" y="2271234"/>
              <a:ext cx="1261386" cy="34820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  <a:headEnd type="none" w="med" len="med"/>
              <a:tailEnd type="arrow" w="med" len="med"/>
            </a:ln>
            <a:effectLst/>
          </p:spPr>
        </p:cxnSp>
        <p:cxnSp>
          <p:nvCxnSpPr>
            <p:cNvPr id="106" name="Straight Connector 105"/>
            <p:cNvCxnSpPr/>
            <p:nvPr/>
          </p:nvCxnSpPr>
          <p:spPr>
            <a:xfrm flipH="1" flipV="1">
              <a:off x="2642110" y="2060343"/>
              <a:ext cx="368" cy="2077482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dash"/>
            </a:ln>
            <a:effectLst/>
          </p:spPr>
        </p:cxnSp>
        <p:sp>
          <p:nvSpPr>
            <p:cNvPr id="107" name="Right Arrow 106"/>
            <p:cNvSpPr/>
            <p:nvPr/>
          </p:nvSpPr>
          <p:spPr>
            <a:xfrm>
              <a:off x="3248775" y="2503335"/>
              <a:ext cx="462915" cy="480814"/>
            </a:xfrm>
            <a:prstGeom prst="rightArrow">
              <a:avLst/>
            </a:prstGeom>
            <a:solidFill>
              <a:srgbClr val="F79646">
                <a:lumMod val="75000"/>
              </a:srgbClr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endParaRPr>
            </a:p>
          </p:txBody>
        </p:sp>
        <p:sp>
          <p:nvSpPr>
            <p:cNvPr id="108" name="Right Arrow 107"/>
            <p:cNvSpPr/>
            <p:nvPr/>
          </p:nvSpPr>
          <p:spPr>
            <a:xfrm>
              <a:off x="3249729" y="3032925"/>
              <a:ext cx="313372" cy="433308"/>
            </a:xfrm>
            <a:prstGeom prst="rightArrow">
              <a:avLst/>
            </a:prstGeom>
            <a:solidFill>
              <a:srgbClr val="F79646">
                <a:lumMod val="75000"/>
              </a:srgbClr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endParaRPr>
            </a:p>
          </p:txBody>
        </p:sp>
        <p:sp>
          <p:nvSpPr>
            <p:cNvPr id="109" name="Right Arrow 108"/>
            <p:cNvSpPr/>
            <p:nvPr/>
          </p:nvSpPr>
          <p:spPr>
            <a:xfrm>
              <a:off x="3241410" y="3492663"/>
              <a:ext cx="561975" cy="467361"/>
            </a:xfrm>
            <a:prstGeom prst="rightArrow">
              <a:avLst/>
            </a:prstGeom>
            <a:solidFill>
              <a:srgbClr val="F79646">
                <a:lumMod val="75000"/>
                <a:alpha val="45000"/>
              </a:srgbClr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endParaRPr>
            </a:p>
          </p:txBody>
        </p:sp>
        <p:sp>
          <p:nvSpPr>
            <p:cNvPr id="110" name="TextBox 109"/>
            <p:cNvSpPr txBox="1"/>
            <p:nvPr/>
          </p:nvSpPr>
          <p:spPr>
            <a:xfrm>
              <a:off x="2528341" y="1751218"/>
              <a:ext cx="502137" cy="4914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4F81BD">
                      <a:lumMod val="75000"/>
                    </a:srgbClr>
                  </a:solidFill>
                  <a:effectLst/>
                  <a:uLnTx/>
                  <a:uFillTx/>
                  <a:ea typeface="Palatino" charset="0"/>
                  <a:cs typeface="Arial" panose="020B0604020202020204" pitchFamily="34" charset="0"/>
                </a:rPr>
                <a:t>w</a:t>
              </a:r>
              <a:r>
                <a:rPr kumimoji="0" lang="en-US" sz="1800" b="1" i="0" u="none" strike="noStrike" kern="0" cap="none" spc="0" normalizeH="0" baseline="-25000" noProof="0" dirty="0">
                  <a:ln>
                    <a:noFill/>
                  </a:ln>
                  <a:solidFill>
                    <a:srgbClr val="4F81BD">
                      <a:lumMod val="75000"/>
                    </a:srgbClr>
                  </a:solidFill>
                  <a:effectLst/>
                  <a:uLnTx/>
                  <a:uFillTx/>
                  <a:ea typeface="Palatino" charset="0"/>
                  <a:cs typeface="Arial" panose="020B0604020202020204" pitchFamily="34" charset="0"/>
                </a:rPr>
                <a:t>0</a:t>
              </a:r>
            </a:p>
          </p:txBody>
        </p:sp>
        <p:cxnSp>
          <p:nvCxnSpPr>
            <p:cNvPr id="111" name="Straight Connector 110"/>
            <p:cNvCxnSpPr/>
            <p:nvPr/>
          </p:nvCxnSpPr>
          <p:spPr>
            <a:xfrm flipH="1" flipV="1">
              <a:off x="3242440" y="2092093"/>
              <a:ext cx="368" cy="2077482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dash"/>
            </a:ln>
            <a:effectLst/>
          </p:spPr>
        </p:cxnSp>
        <p:cxnSp>
          <p:nvCxnSpPr>
            <p:cNvPr id="112" name="Straight Connector 111"/>
            <p:cNvCxnSpPr/>
            <p:nvPr/>
          </p:nvCxnSpPr>
          <p:spPr>
            <a:xfrm flipH="1" flipV="1">
              <a:off x="3721099" y="2094633"/>
              <a:ext cx="368" cy="2077482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dash"/>
            </a:ln>
            <a:effectLst/>
          </p:spPr>
        </p:cxnSp>
        <p:sp>
          <p:nvSpPr>
            <p:cNvPr id="113" name="TextBox 112"/>
            <p:cNvSpPr txBox="1"/>
            <p:nvPr/>
          </p:nvSpPr>
          <p:spPr>
            <a:xfrm>
              <a:off x="3080791" y="1763918"/>
              <a:ext cx="502137" cy="4914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79646">
                      <a:lumMod val="75000"/>
                    </a:srgbClr>
                  </a:solidFill>
                  <a:effectLst/>
                  <a:uLnTx/>
                  <a:uFillTx/>
                  <a:ea typeface="Palatino" charset="0"/>
                  <a:cs typeface="Arial" panose="020B0604020202020204" pitchFamily="34" charset="0"/>
                </a:rPr>
                <a:t>w</a:t>
              </a:r>
              <a:r>
                <a:rPr kumimoji="0" lang="en-US" sz="1800" b="1" i="0" u="none" strike="noStrike" kern="0" cap="none" spc="0" normalizeH="0" baseline="-25000" noProof="0" dirty="0">
                  <a:ln>
                    <a:noFill/>
                  </a:ln>
                  <a:solidFill>
                    <a:srgbClr val="F79646">
                      <a:lumMod val="75000"/>
                    </a:srgbClr>
                  </a:solidFill>
                  <a:effectLst/>
                  <a:uLnTx/>
                  <a:uFillTx/>
                  <a:ea typeface="Palatino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114" name="TextBox 113"/>
            <p:cNvSpPr txBox="1"/>
            <p:nvPr/>
          </p:nvSpPr>
          <p:spPr>
            <a:xfrm>
              <a:off x="3576092" y="1751218"/>
              <a:ext cx="502137" cy="4914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5F8804"/>
                  </a:solidFill>
                  <a:effectLst/>
                  <a:uLnTx/>
                  <a:uFillTx/>
                  <a:ea typeface="Palatino" charset="0"/>
                  <a:cs typeface="Arial" panose="020B0604020202020204" pitchFamily="34" charset="0"/>
                </a:rPr>
                <a:t>w</a:t>
              </a:r>
              <a:r>
                <a:rPr kumimoji="0" lang="en-US" sz="1800" b="1" i="0" u="none" strike="noStrike" kern="0" cap="none" spc="0" normalizeH="0" baseline="-25000" noProof="0" dirty="0">
                  <a:ln>
                    <a:noFill/>
                  </a:ln>
                  <a:solidFill>
                    <a:srgbClr val="5F8804"/>
                  </a:solidFill>
                  <a:effectLst/>
                  <a:uLnTx/>
                  <a:uFillTx/>
                  <a:ea typeface="Palatino" charset="0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115" name="TextBox 114"/>
            <p:cNvSpPr txBox="1"/>
            <p:nvPr/>
          </p:nvSpPr>
          <p:spPr>
            <a:xfrm>
              <a:off x="2610280" y="1343906"/>
              <a:ext cx="1783462" cy="5323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Palatino" charset="0"/>
                  <a:cs typeface="Arial" panose="020B0604020202020204" pitchFamily="34" charset="0"/>
                </a:rPr>
                <a:t>K-sync SGD</a:t>
              </a:r>
            </a:p>
          </p:txBody>
        </p:sp>
        <p:sp>
          <p:nvSpPr>
            <p:cNvPr id="116" name="Right Arrow 115"/>
            <p:cNvSpPr/>
            <p:nvPr/>
          </p:nvSpPr>
          <p:spPr>
            <a:xfrm>
              <a:off x="5075504" y="2553503"/>
              <a:ext cx="939800" cy="441962"/>
            </a:xfrm>
            <a:prstGeom prst="rightArrow">
              <a:avLst/>
            </a:prstGeom>
            <a:solidFill>
              <a:srgbClr val="4F81BD">
                <a:lumMod val="75000"/>
                <a:alpha val="34000"/>
              </a:srgbClr>
            </a:solidFill>
            <a:ln w="25400" cap="flat" cmpd="sng" algn="ctr">
              <a:solidFill>
                <a:srgbClr val="4F81BD">
                  <a:lumMod val="7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endParaRPr>
            </a:p>
          </p:txBody>
        </p:sp>
        <p:sp>
          <p:nvSpPr>
            <p:cNvPr id="117" name="Right Arrow 116"/>
            <p:cNvSpPr/>
            <p:nvPr/>
          </p:nvSpPr>
          <p:spPr>
            <a:xfrm>
              <a:off x="5075505" y="3035092"/>
              <a:ext cx="428513" cy="450335"/>
            </a:xfrm>
            <a:prstGeom prst="rightArrow">
              <a:avLst/>
            </a:prstGeom>
            <a:solidFill>
              <a:srgbClr val="4F81BD">
                <a:lumMod val="75000"/>
              </a:srgbClr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endParaRPr>
            </a:p>
          </p:txBody>
        </p:sp>
        <p:sp>
          <p:nvSpPr>
            <p:cNvPr id="118" name="Right Arrow 117"/>
            <p:cNvSpPr/>
            <p:nvPr/>
          </p:nvSpPr>
          <p:spPr>
            <a:xfrm>
              <a:off x="5078411" y="3541822"/>
              <a:ext cx="936893" cy="444499"/>
            </a:xfrm>
            <a:prstGeom prst="rightArrow">
              <a:avLst/>
            </a:prstGeom>
            <a:solidFill>
              <a:srgbClr val="4F81BD">
                <a:lumMod val="75000"/>
                <a:alpha val="50000"/>
              </a:srgbClr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endParaRPr>
            </a:p>
          </p:txBody>
        </p:sp>
        <p:sp>
          <p:nvSpPr>
            <p:cNvPr id="119" name="TextBox 118"/>
            <p:cNvSpPr txBox="1"/>
            <p:nvPr/>
          </p:nvSpPr>
          <p:spPr>
            <a:xfrm>
              <a:off x="4504004" y="2501931"/>
              <a:ext cx="444791" cy="4914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Palatino" charset="0"/>
                  <a:cs typeface="Arial" panose="020B0604020202020204" pitchFamily="34" charset="0"/>
                </a:rPr>
                <a:t>L</a:t>
              </a:r>
              <a:r>
                <a:rPr kumimoji="0" lang="en-US" sz="1800" b="0" i="0" u="none" strike="noStrike" kern="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Palatino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120" name="TextBox 119"/>
            <p:cNvSpPr txBox="1"/>
            <p:nvPr/>
          </p:nvSpPr>
          <p:spPr>
            <a:xfrm>
              <a:off x="4504004" y="3021877"/>
              <a:ext cx="444791" cy="4914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Palatino" charset="0"/>
                  <a:cs typeface="Arial" panose="020B0604020202020204" pitchFamily="34" charset="0"/>
                </a:rPr>
                <a:t>L</a:t>
              </a:r>
              <a:r>
                <a:rPr kumimoji="0" lang="en-US" sz="1800" b="0" i="0" u="none" strike="noStrike" kern="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Palatino" charset="0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121" name="TextBox 120"/>
            <p:cNvSpPr txBox="1"/>
            <p:nvPr/>
          </p:nvSpPr>
          <p:spPr>
            <a:xfrm>
              <a:off x="4504004" y="3503960"/>
              <a:ext cx="444791" cy="4914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Palatino" charset="0"/>
                  <a:cs typeface="Arial" panose="020B0604020202020204" pitchFamily="34" charset="0"/>
                </a:rPr>
                <a:t>L</a:t>
              </a:r>
              <a:r>
                <a:rPr kumimoji="0" lang="en-US" sz="1800" b="0" i="0" u="none" strike="noStrike" kern="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Palatino" charset="0"/>
                  <a:cs typeface="Arial" panose="020B0604020202020204" pitchFamily="34" charset="0"/>
                </a:rPr>
                <a:t>3</a:t>
              </a:r>
            </a:p>
          </p:txBody>
        </p:sp>
        <p:sp>
          <p:nvSpPr>
            <p:cNvPr id="122" name="TextBox 121"/>
            <p:cNvSpPr txBox="1"/>
            <p:nvPr/>
          </p:nvSpPr>
          <p:spPr>
            <a:xfrm>
              <a:off x="4501763" y="2098072"/>
              <a:ext cx="550523" cy="4914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Palatino" charset="0"/>
                  <a:cs typeface="Arial" panose="020B0604020202020204" pitchFamily="34" charset="0"/>
                </a:rPr>
                <a:t>PS</a:t>
              </a: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endParaRPr>
            </a:p>
          </p:txBody>
        </p:sp>
        <p:cxnSp>
          <p:nvCxnSpPr>
            <p:cNvPr id="123" name="Straight Connector 122"/>
            <p:cNvCxnSpPr>
              <a:stCxn id="124" idx="3"/>
            </p:cNvCxnSpPr>
            <p:nvPr/>
          </p:nvCxnSpPr>
          <p:spPr>
            <a:xfrm>
              <a:off x="4910849" y="2282737"/>
              <a:ext cx="2476055" cy="0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  <a:headEnd type="none" w="med" len="med"/>
              <a:tailEnd type="arrow" w="med" len="med"/>
            </a:ln>
            <a:effectLst/>
          </p:spPr>
        </p:cxnSp>
        <p:cxnSp>
          <p:nvCxnSpPr>
            <p:cNvPr id="124" name="Straight Connector 123"/>
            <p:cNvCxnSpPr/>
            <p:nvPr/>
          </p:nvCxnSpPr>
          <p:spPr>
            <a:xfrm flipH="1" flipV="1">
              <a:off x="5070456" y="2098071"/>
              <a:ext cx="491" cy="2077482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dash"/>
            </a:ln>
            <a:effectLst/>
          </p:spPr>
        </p:cxnSp>
        <p:sp>
          <p:nvSpPr>
            <p:cNvPr id="125" name="Right Arrow 124"/>
            <p:cNvSpPr/>
            <p:nvPr/>
          </p:nvSpPr>
          <p:spPr>
            <a:xfrm>
              <a:off x="5850204" y="2541063"/>
              <a:ext cx="617220" cy="480814"/>
            </a:xfrm>
            <a:prstGeom prst="rightArrow">
              <a:avLst/>
            </a:prstGeom>
            <a:solidFill>
              <a:srgbClr val="F79646">
                <a:lumMod val="75000"/>
              </a:srgbClr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endParaRPr>
            </a:p>
          </p:txBody>
        </p:sp>
        <p:sp>
          <p:nvSpPr>
            <p:cNvPr id="126" name="Right Arrow 125"/>
            <p:cNvSpPr/>
            <p:nvPr/>
          </p:nvSpPr>
          <p:spPr>
            <a:xfrm>
              <a:off x="5851475" y="3070653"/>
              <a:ext cx="417829" cy="433308"/>
            </a:xfrm>
            <a:prstGeom prst="rightArrow">
              <a:avLst/>
            </a:prstGeom>
            <a:solidFill>
              <a:srgbClr val="F79646">
                <a:lumMod val="75000"/>
              </a:srgbClr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endParaRPr>
            </a:p>
          </p:txBody>
        </p:sp>
        <p:sp>
          <p:nvSpPr>
            <p:cNvPr id="127" name="Right Arrow 126"/>
            <p:cNvSpPr/>
            <p:nvPr/>
          </p:nvSpPr>
          <p:spPr>
            <a:xfrm>
              <a:off x="5840384" y="3530390"/>
              <a:ext cx="749300" cy="467361"/>
            </a:xfrm>
            <a:prstGeom prst="rightArrow">
              <a:avLst/>
            </a:prstGeom>
            <a:solidFill>
              <a:srgbClr val="F79646">
                <a:lumMod val="75000"/>
                <a:alpha val="45000"/>
              </a:srgbClr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endParaRPr>
            </a:p>
          </p:txBody>
        </p:sp>
        <p:cxnSp>
          <p:nvCxnSpPr>
            <p:cNvPr id="128" name="Straight Connector 127"/>
            <p:cNvCxnSpPr/>
            <p:nvPr/>
          </p:nvCxnSpPr>
          <p:spPr>
            <a:xfrm flipH="1" flipV="1">
              <a:off x="5841683" y="2152357"/>
              <a:ext cx="491" cy="2077482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dash"/>
            </a:ln>
            <a:effectLst/>
          </p:spPr>
        </p:cxnSp>
        <p:cxnSp>
          <p:nvCxnSpPr>
            <p:cNvPr id="129" name="Straight Connector 128"/>
            <p:cNvCxnSpPr/>
            <p:nvPr/>
          </p:nvCxnSpPr>
          <p:spPr>
            <a:xfrm flipH="1" flipV="1">
              <a:off x="6478806" y="2131089"/>
              <a:ext cx="491" cy="2077482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dash"/>
            </a:ln>
            <a:effectLst/>
          </p:spPr>
        </p:cxnSp>
        <p:sp>
          <p:nvSpPr>
            <p:cNvPr id="130" name="Right Arrow 129"/>
            <p:cNvSpPr/>
            <p:nvPr/>
          </p:nvSpPr>
          <p:spPr>
            <a:xfrm>
              <a:off x="5511057" y="3054894"/>
              <a:ext cx="323634" cy="450335"/>
            </a:xfrm>
            <a:prstGeom prst="rightArrow">
              <a:avLst/>
            </a:prstGeom>
            <a:solidFill>
              <a:srgbClr val="4F81BD">
                <a:lumMod val="75000"/>
              </a:srgbClr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endParaRPr>
            </a:p>
          </p:txBody>
        </p:sp>
        <p:sp>
          <p:nvSpPr>
            <p:cNvPr id="131" name="TextBox 130"/>
            <p:cNvSpPr txBox="1"/>
            <p:nvPr/>
          </p:nvSpPr>
          <p:spPr>
            <a:xfrm>
              <a:off x="4876470" y="1343180"/>
              <a:ext cx="2579138" cy="5323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Palatino" charset="0"/>
                  <a:cs typeface="Arial" panose="020B0604020202020204" pitchFamily="34" charset="0"/>
                </a:rPr>
                <a:t>K-batch-sync SGD</a:t>
              </a:r>
            </a:p>
          </p:txBody>
        </p:sp>
        <p:sp>
          <p:nvSpPr>
            <p:cNvPr id="132" name="TextBox 131"/>
            <p:cNvSpPr txBox="1"/>
            <p:nvPr/>
          </p:nvSpPr>
          <p:spPr>
            <a:xfrm>
              <a:off x="4838825" y="1841013"/>
              <a:ext cx="502137" cy="4914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4F81BD">
                      <a:lumMod val="75000"/>
                    </a:srgbClr>
                  </a:solidFill>
                  <a:effectLst/>
                  <a:uLnTx/>
                  <a:uFillTx/>
                  <a:ea typeface="Palatino" charset="0"/>
                  <a:cs typeface="Arial" panose="020B0604020202020204" pitchFamily="34" charset="0"/>
                </a:rPr>
                <a:t>w</a:t>
              </a:r>
              <a:r>
                <a:rPr kumimoji="0" lang="en-US" sz="1800" b="1" i="0" u="none" strike="noStrike" kern="0" cap="none" spc="0" normalizeH="0" baseline="-25000" noProof="0" dirty="0">
                  <a:ln>
                    <a:noFill/>
                  </a:ln>
                  <a:solidFill>
                    <a:srgbClr val="4F81BD">
                      <a:lumMod val="75000"/>
                    </a:srgbClr>
                  </a:solidFill>
                  <a:effectLst/>
                  <a:uLnTx/>
                  <a:uFillTx/>
                  <a:ea typeface="Palatino" charset="0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133" name="TextBox 132"/>
            <p:cNvSpPr txBox="1"/>
            <p:nvPr/>
          </p:nvSpPr>
          <p:spPr>
            <a:xfrm>
              <a:off x="5702425" y="1828313"/>
              <a:ext cx="502137" cy="4914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79646">
                      <a:lumMod val="75000"/>
                    </a:srgbClr>
                  </a:solidFill>
                  <a:effectLst/>
                  <a:uLnTx/>
                  <a:uFillTx/>
                  <a:ea typeface="Palatino" charset="0"/>
                  <a:cs typeface="Arial" panose="020B0604020202020204" pitchFamily="34" charset="0"/>
                </a:rPr>
                <a:t>w</a:t>
              </a:r>
              <a:r>
                <a:rPr kumimoji="0" lang="en-US" sz="1800" b="1" i="0" u="none" strike="noStrike" kern="0" cap="none" spc="0" normalizeH="0" baseline="-25000" noProof="0" dirty="0">
                  <a:ln>
                    <a:noFill/>
                  </a:ln>
                  <a:solidFill>
                    <a:srgbClr val="F79646">
                      <a:lumMod val="75000"/>
                    </a:srgbClr>
                  </a:solidFill>
                  <a:effectLst/>
                  <a:uLnTx/>
                  <a:uFillTx/>
                  <a:ea typeface="Palatino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134" name="TextBox 133"/>
            <p:cNvSpPr txBox="1"/>
            <p:nvPr/>
          </p:nvSpPr>
          <p:spPr>
            <a:xfrm>
              <a:off x="6273924" y="1841013"/>
              <a:ext cx="502137" cy="4914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5F8804"/>
                  </a:solidFill>
                  <a:effectLst/>
                  <a:uLnTx/>
                  <a:uFillTx/>
                  <a:ea typeface="Palatino" charset="0"/>
                  <a:cs typeface="Arial" panose="020B0604020202020204" pitchFamily="34" charset="0"/>
                </a:rPr>
                <a:t>w</a:t>
              </a:r>
              <a:r>
                <a:rPr kumimoji="0" lang="en-US" sz="1800" b="1" i="0" u="none" strike="noStrike" kern="0" cap="none" spc="0" normalizeH="0" baseline="-25000" noProof="0" dirty="0">
                  <a:ln>
                    <a:noFill/>
                  </a:ln>
                  <a:solidFill>
                    <a:srgbClr val="5F8804"/>
                  </a:solidFill>
                  <a:effectLst/>
                  <a:uLnTx/>
                  <a:uFillTx/>
                  <a:ea typeface="Palatino" charset="0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135" name="Right Arrow 134"/>
            <p:cNvSpPr/>
            <p:nvPr/>
          </p:nvSpPr>
          <p:spPr>
            <a:xfrm>
              <a:off x="6284520" y="3063029"/>
              <a:ext cx="561000" cy="467361"/>
            </a:xfrm>
            <a:prstGeom prst="rightArrow">
              <a:avLst/>
            </a:prstGeom>
            <a:solidFill>
              <a:srgbClr val="F79646">
                <a:lumMod val="75000"/>
                <a:alpha val="45000"/>
              </a:srgbClr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endParaRPr>
            </a:p>
          </p:txBody>
        </p:sp>
        <p:sp>
          <p:nvSpPr>
            <p:cNvPr id="136" name="Right Arrow 135"/>
            <p:cNvSpPr/>
            <p:nvPr/>
          </p:nvSpPr>
          <p:spPr>
            <a:xfrm>
              <a:off x="6488086" y="2555424"/>
              <a:ext cx="357434" cy="486523"/>
            </a:xfrm>
            <a:prstGeom prst="rightArrow">
              <a:avLst/>
            </a:prstGeom>
            <a:solidFill>
              <a:srgbClr val="4BACC6">
                <a:lumMod val="75000"/>
              </a:srgbClr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endParaRPr>
            </a:p>
          </p:txBody>
        </p:sp>
        <p:sp>
          <p:nvSpPr>
            <p:cNvPr id="137" name="Right Arrow 136"/>
            <p:cNvSpPr/>
            <p:nvPr/>
          </p:nvSpPr>
          <p:spPr>
            <a:xfrm>
              <a:off x="6501421" y="3038251"/>
              <a:ext cx="746204" cy="508135"/>
            </a:xfrm>
            <a:prstGeom prst="rightArrow">
              <a:avLst/>
            </a:prstGeom>
            <a:solidFill>
              <a:srgbClr val="4BACC6">
                <a:lumMod val="75000"/>
              </a:srgbClr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endParaRPr>
            </a:p>
          </p:txBody>
        </p:sp>
        <p:sp>
          <p:nvSpPr>
            <p:cNvPr id="138" name="Right Arrow 137"/>
            <p:cNvSpPr/>
            <p:nvPr/>
          </p:nvSpPr>
          <p:spPr>
            <a:xfrm>
              <a:off x="6501420" y="3525672"/>
              <a:ext cx="897433" cy="508135"/>
            </a:xfrm>
            <a:prstGeom prst="rightArrow">
              <a:avLst/>
            </a:prstGeom>
            <a:solidFill>
              <a:srgbClr val="4BACC6">
                <a:lumMod val="75000"/>
              </a:srgbClr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endParaRPr>
            </a:p>
          </p:txBody>
        </p:sp>
      </p:grpSp>
      <p:pic>
        <p:nvPicPr>
          <p:cNvPr id="139" name="Picture 138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3383" y="3816616"/>
            <a:ext cx="2536776" cy="1091777"/>
          </a:xfrm>
          <a:prstGeom prst="rect">
            <a:avLst/>
          </a:prstGeom>
        </p:spPr>
      </p:pic>
      <p:pic>
        <p:nvPicPr>
          <p:cNvPr id="140" name="Picture 139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6868" y="3702849"/>
            <a:ext cx="1402945" cy="668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47127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/>
          <p:cNvSpPr txBox="1">
            <a:spLocks/>
          </p:cNvSpPr>
          <p:nvPr/>
        </p:nvSpPr>
        <p:spPr>
          <a:xfrm>
            <a:off x="179512" y="216694"/>
            <a:ext cx="8569325" cy="647700"/>
          </a:xfrm>
          <a:prstGeom prst="rect">
            <a:avLst/>
          </a:prstGeom>
        </p:spPr>
        <p:txBody>
          <a:bodyPr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0" cap="none" spc="0" normalizeH="0" baseline="0" noProof="0" dirty="0">
                <a:ln>
                  <a:noFill/>
                </a:ln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Expected Runtime of SGD Variants</a:t>
            </a:r>
          </a:p>
        </p:txBody>
      </p:sp>
      <p:sp>
        <p:nvSpPr>
          <p:cNvPr id="16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8DB6C6F-0628-4C19-B82B-0A70C98E2BD2}" type="datetime1">
              <a:rPr kumimoji="0" lang="fr-FR" sz="8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27/05/2024</a:t>
            </a:fld>
            <a:endParaRPr kumimoji="0" lang="fr-FR" sz="800" b="0" i="0" u="none" strike="noStrike" kern="1200" cap="none" spc="0" normalizeH="0" baseline="0" noProof="0" dirty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4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Eurostile LT Std"/>
              </a:defRPr>
            </a:lvl1pPr>
            <a:lvl2pPr marL="742950" indent="-28575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Eurostile LT Std"/>
              </a:defRPr>
            </a:lvl2pPr>
            <a:lvl3pPr marL="1143000" indent="-22860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Eurostile LT Std"/>
              </a:defRPr>
            </a:lvl3pPr>
            <a:lvl4pPr marL="1600200" indent="-228600">
              <a:spcBef>
                <a:spcPct val="20000"/>
              </a:spcBef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Eurostile LT Std"/>
              </a:defRPr>
            </a:lvl4pPr>
            <a:lvl5pPr marL="2057400" indent="-228600">
              <a:spcBef>
                <a:spcPct val="20000"/>
              </a:spcBef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- p </a:t>
            </a:r>
            <a:fld id="{F3B5A460-63E2-4D8D-9EC8-3099D4BDFCB9}" type="slidenum">
              <a:rPr kumimoji="0" lang="fr-FR" alt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r>
              <a:rPr kumimoji="0" lang="fr-F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8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MALCOM Course</a:t>
            </a:r>
          </a:p>
        </p:txBody>
      </p:sp>
      <p:sp>
        <p:nvSpPr>
          <p:cNvPr id="98" name="Rectangle 97"/>
          <p:cNvSpPr/>
          <p:nvPr/>
        </p:nvSpPr>
        <p:spPr>
          <a:xfrm>
            <a:off x="4057140" y="980728"/>
            <a:ext cx="3316271" cy="2345276"/>
          </a:xfrm>
          <a:prstGeom prst="rect">
            <a:avLst/>
          </a:prstGeom>
          <a:solidFill>
            <a:sysClr val="window" lastClr="FFFFFF">
              <a:alpha val="80000"/>
            </a:sysClr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Arial" panose="020B0604020202020204" pitchFamily="34" charset="0"/>
            </a:endParaRPr>
          </a:p>
        </p:txBody>
      </p:sp>
      <p:sp>
        <p:nvSpPr>
          <p:cNvPr id="162" name="TextBox 161"/>
          <p:cNvSpPr txBox="1"/>
          <p:nvPr/>
        </p:nvSpPr>
        <p:spPr>
          <a:xfrm>
            <a:off x="3457583" y="1187541"/>
            <a:ext cx="23759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 panose="020B0604020202020204" pitchFamily="34" charset="0"/>
              </a:rPr>
              <a:t>Async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 panose="020B0604020202020204" pitchFamily="34" charset="0"/>
              </a:rPr>
              <a:t> variants</a:t>
            </a:r>
          </a:p>
        </p:txBody>
      </p:sp>
      <p:sp>
        <p:nvSpPr>
          <p:cNvPr id="163" name="Right Arrow 162"/>
          <p:cNvSpPr/>
          <p:nvPr/>
        </p:nvSpPr>
        <p:spPr>
          <a:xfrm>
            <a:off x="852137" y="3349387"/>
            <a:ext cx="457200" cy="450335"/>
          </a:xfrm>
          <a:prstGeom prst="rightArrow">
            <a:avLst/>
          </a:prstGeom>
          <a:solidFill>
            <a:srgbClr val="4F81BD">
              <a:lumMod val="75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ea typeface="Palatino" charset="0"/>
              <a:cs typeface="Arial" panose="020B0604020202020204" pitchFamily="34" charset="0"/>
            </a:endParaRPr>
          </a:p>
        </p:txBody>
      </p:sp>
      <p:sp>
        <p:nvSpPr>
          <p:cNvPr id="164" name="Right Arrow 163"/>
          <p:cNvSpPr/>
          <p:nvPr/>
        </p:nvSpPr>
        <p:spPr>
          <a:xfrm>
            <a:off x="855043" y="3856117"/>
            <a:ext cx="768785" cy="444499"/>
          </a:xfrm>
          <a:prstGeom prst="rightArrow">
            <a:avLst/>
          </a:prstGeom>
          <a:solidFill>
            <a:srgbClr val="4F81BD">
              <a:lumMod val="75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ea typeface="Palatino" charset="0"/>
              <a:cs typeface="Arial" panose="020B0604020202020204" pitchFamily="34" charset="0"/>
            </a:endParaRPr>
          </a:p>
        </p:txBody>
      </p:sp>
      <p:sp>
        <p:nvSpPr>
          <p:cNvPr id="165" name="TextBox 164"/>
          <p:cNvSpPr txBox="1"/>
          <p:nvPr/>
        </p:nvSpPr>
        <p:spPr>
          <a:xfrm>
            <a:off x="329956" y="2816226"/>
            <a:ext cx="397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rPr>
              <a:t>L</a:t>
            </a:r>
            <a:r>
              <a:rPr kumimoji="0" lang="en-US" sz="18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166" name="TextBox 165"/>
          <p:cNvSpPr txBox="1"/>
          <p:nvPr/>
        </p:nvSpPr>
        <p:spPr>
          <a:xfrm>
            <a:off x="329956" y="3336172"/>
            <a:ext cx="397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rPr>
              <a:t>L</a:t>
            </a:r>
            <a:r>
              <a:rPr kumimoji="0" lang="en-US" sz="18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167" name="TextBox 166"/>
          <p:cNvSpPr txBox="1"/>
          <p:nvPr/>
        </p:nvSpPr>
        <p:spPr>
          <a:xfrm>
            <a:off x="329956" y="3818256"/>
            <a:ext cx="397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rPr>
              <a:t>L</a:t>
            </a:r>
            <a:r>
              <a:rPr kumimoji="0" lang="en-US" sz="18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168" name="TextBox 167"/>
          <p:cNvSpPr txBox="1"/>
          <p:nvPr/>
        </p:nvSpPr>
        <p:spPr>
          <a:xfrm>
            <a:off x="327715" y="2412366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rPr>
              <a:t>PS</a:t>
            </a:r>
            <a:endParaRPr kumimoji="0" lang="en-US" sz="1800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Palatino" charset="0"/>
              <a:cs typeface="Arial" panose="020B0604020202020204" pitchFamily="34" charset="0"/>
            </a:endParaRPr>
          </a:p>
        </p:txBody>
      </p:sp>
      <p:cxnSp>
        <p:nvCxnSpPr>
          <p:cNvPr id="169" name="Straight Connector 168"/>
          <p:cNvCxnSpPr/>
          <p:nvPr/>
        </p:nvCxnSpPr>
        <p:spPr>
          <a:xfrm>
            <a:off x="833232" y="2627809"/>
            <a:ext cx="1604476" cy="0"/>
          </a:xfrm>
          <a:prstGeom prst="line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headEnd type="none" w="med" len="med"/>
            <a:tailEnd type="arrow" w="med" len="med"/>
          </a:ln>
          <a:effectLst/>
        </p:spPr>
      </p:cxnSp>
      <p:cxnSp>
        <p:nvCxnSpPr>
          <p:cNvPr id="170" name="Straight Connector 169"/>
          <p:cNvCxnSpPr/>
          <p:nvPr/>
        </p:nvCxnSpPr>
        <p:spPr>
          <a:xfrm flipH="1" flipV="1">
            <a:off x="847088" y="2412366"/>
            <a:ext cx="491" cy="2077482"/>
          </a:xfrm>
          <a:prstGeom prst="line">
            <a:avLst/>
          </a:prstGeom>
          <a:noFill/>
          <a:ln w="9525" cap="flat" cmpd="sng" algn="ctr">
            <a:solidFill>
              <a:sysClr val="windowText" lastClr="000000"/>
            </a:solidFill>
            <a:prstDash val="dash"/>
          </a:ln>
          <a:effectLst/>
        </p:spPr>
      </p:cxnSp>
      <p:sp>
        <p:nvSpPr>
          <p:cNvPr id="171" name="Right Arrow 170"/>
          <p:cNvSpPr/>
          <p:nvPr/>
        </p:nvSpPr>
        <p:spPr>
          <a:xfrm>
            <a:off x="1893536" y="2855358"/>
            <a:ext cx="544172" cy="480814"/>
          </a:xfrm>
          <a:prstGeom prst="rightArrow">
            <a:avLst/>
          </a:prstGeom>
          <a:solidFill>
            <a:srgbClr val="905FB3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Palatino" charset="0"/>
              <a:cs typeface="Arial" panose="020B0604020202020204" pitchFamily="34" charset="0"/>
            </a:endParaRPr>
          </a:p>
        </p:txBody>
      </p:sp>
      <p:sp>
        <p:nvSpPr>
          <p:cNvPr id="172" name="TextBox 171"/>
          <p:cNvSpPr txBox="1"/>
          <p:nvPr/>
        </p:nvSpPr>
        <p:spPr>
          <a:xfrm>
            <a:off x="678957" y="2103240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F81BD">
                    <a:lumMod val="75000"/>
                  </a:srgbClr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rPr>
              <a:t>w</a:t>
            </a:r>
            <a:r>
              <a:rPr kumimoji="0" lang="en-US" sz="1800" b="1" i="0" u="none" strike="noStrike" kern="1200" cap="none" spc="0" normalizeH="0" baseline="-25000" noProof="0" dirty="0">
                <a:ln>
                  <a:noFill/>
                </a:ln>
                <a:solidFill>
                  <a:srgbClr val="4F81BD">
                    <a:lumMod val="75000"/>
                  </a:srgbClr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rPr>
              <a:t>0</a:t>
            </a:r>
          </a:p>
        </p:txBody>
      </p:sp>
      <p:cxnSp>
        <p:nvCxnSpPr>
          <p:cNvPr id="173" name="Straight Connector 172"/>
          <p:cNvCxnSpPr/>
          <p:nvPr/>
        </p:nvCxnSpPr>
        <p:spPr>
          <a:xfrm flipH="1" flipV="1">
            <a:off x="1301359" y="2439698"/>
            <a:ext cx="491" cy="2077482"/>
          </a:xfrm>
          <a:prstGeom prst="line">
            <a:avLst/>
          </a:prstGeom>
          <a:noFill/>
          <a:ln w="9525" cap="flat" cmpd="sng" algn="ctr">
            <a:solidFill>
              <a:sysClr val="windowText" lastClr="000000"/>
            </a:solidFill>
            <a:prstDash val="dash"/>
          </a:ln>
          <a:effectLst/>
        </p:spPr>
      </p:cxnSp>
      <p:cxnSp>
        <p:nvCxnSpPr>
          <p:cNvPr id="174" name="Straight Connector 173"/>
          <p:cNvCxnSpPr/>
          <p:nvPr/>
        </p:nvCxnSpPr>
        <p:spPr>
          <a:xfrm flipH="1" flipV="1">
            <a:off x="1887254" y="2406650"/>
            <a:ext cx="491" cy="2077482"/>
          </a:xfrm>
          <a:prstGeom prst="line">
            <a:avLst/>
          </a:prstGeom>
          <a:noFill/>
          <a:ln w="9525" cap="flat" cmpd="sng" algn="ctr">
            <a:solidFill>
              <a:sysClr val="windowText" lastClr="000000"/>
            </a:solidFill>
            <a:prstDash val="dash"/>
          </a:ln>
          <a:effectLst/>
        </p:spPr>
      </p:cxnSp>
      <p:sp>
        <p:nvSpPr>
          <p:cNvPr id="175" name="TextBox 174"/>
          <p:cNvSpPr txBox="1"/>
          <p:nvPr/>
        </p:nvSpPr>
        <p:spPr>
          <a:xfrm>
            <a:off x="1085357" y="2115940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rPr>
              <a:t>w</a:t>
            </a:r>
            <a:r>
              <a:rPr kumimoji="0" lang="en-US" sz="1800" b="1" i="0" u="none" strike="noStrike" kern="1200" cap="none" spc="0" normalizeH="0" baseline="-25000" noProof="0" dirty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176" name="TextBox 175"/>
          <p:cNvSpPr txBox="1"/>
          <p:nvPr/>
        </p:nvSpPr>
        <p:spPr>
          <a:xfrm>
            <a:off x="1758457" y="2128640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rPr>
              <a:t>w</a:t>
            </a:r>
            <a:r>
              <a:rPr kumimoji="0" lang="en-US" sz="1800" b="1" i="0" u="none" strike="noStrike" kern="1200" cap="none" spc="0" normalizeH="0" baseline="-2500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177" name="TextBox 176"/>
          <p:cNvSpPr txBox="1"/>
          <p:nvPr/>
        </p:nvSpPr>
        <p:spPr>
          <a:xfrm>
            <a:off x="734345" y="1587318"/>
            <a:ext cx="1377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rPr>
              <a:t>Async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rPr>
              <a:t> SGD</a:t>
            </a:r>
          </a:p>
        </p:txBody>
      </p:sp>
      <p:sp>
        <p:nvSpPr>
          <p:cNvPr id="178" name="TextBox 177"/>
          <p:cNvSpPr txBox="1"/>
          <p:nvPr/>
        </p:nvSpPr>
        <p:spPr>
          <a:xfrm>
            <a:off x="3607870" y="1615334"/>
            <a:ext cx="1608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rPr>
              <a:t>K-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rPr>
              <a:t>Async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rPr>
              <a:t> SGD</a:t>
            </a:r>
          </a:p>
        </p:txBody>
      </p:sp>
      <p:cxnSp>
        <p:nvCxnSpPr>
          <p:cNvPr id="179" name="Straight Connector 178"/>
          <p:cNvCxnSpPr/>
          <p:nvPr/>
        </p:nvCxnSpPr>
        <p:spPr>
          <a:xfrm flipV="1">
            <a:off x="1623544" y="2446656"/>
            <a:ext cx="1148" cy="2207024"/>
          </a:xfrm>
          <a:prstGeom prst="line">
            <a:avLst/>
          </a:prstGeom>
          <a:noFill/>
          <a:ln w="9525" cap="flat" cmpd="sng" algn="ctr">
            <a:solidFill>
              <a:sysClr val="windowText" lastClr="000000"/>
            </a:solidFill>
            <a:prstDash val="dash"/>
          </a:ln>
          <a:effectLst/>
        </p:spPr>
      </p:cxnSp>
      <p:sp>
        <p:nvSpPr>
          <p:cNvPr id="180" name="TextBox 179"/>
          <p:cNvSpPr txBox="1"/>
          <p:nvPr/>
        </p:nvSpPr>
        <p:spPr>
          <a:xfrm>
            <a:off x="1464245" y="2109446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BACC6">
                    <a:lumMod val="75000"/>
                  </a:srgbClr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rPr>
              <a:t>w</a:t>
            </a:r>
            <a:r>
              <a:rPr kumimoji="0" lang="en-US" sz="1800" b="1" i="0" u="none" strike="noStrike" kern="1200" cap="none" spc="0" normalizeH="0" baseline="-25000" noProof="0" dirty="0">
                <a:ln>
                  <a:noFill/>
                </a:ln>
                <a:solidFill>
                  <a:srgbClr val="4BACC6">
                    <a:lumMod val="75000"/>
                  </a:srgbClr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181" name="Right Arrow 180"/>
          <p:cNvSpPr/>
          <p:nvPr/>
        </p:nvSpPr>
        <p:spPr>
          <a:xfrm>
            <a:off x="852135" y="2867798"/>
            <a:ext cx="1033601" cy="441962"/>
          </a:xfrm>
          <a:prstGeom prst="rightArrow">
            <a:avLst/>
          </a:prstGeom>
          <a:solidFill>
            <a:srgbClr val="4F81BD">
              <a:lumMod val="75000"/>
            </a:srgbClr>
          </a:solidFill>
          <a:ln w="25400" cap="flat" cmpd="sng" algn="ctr">
            <a:solidFill>
              <a:srgbClr val="4F81BD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ea typeface="Palatino" charset="0"/>
              <a:cs typeface="Arial" panose="020B0604020202020204" pitchFamily="34" charset="0"/>
            </a:endParaRPr>
          </a:p>
        </p:txBody>
      </p:sp>
      <p:sp>
        <p:nvSpPr>
          <p:cNvPr id="182" name="Right Arrow 181"/>
          <p:cNvSpPr/>
          <p:nvPr/>
        </p:nvSpPr>
        <p:spPr>
          <a:xfrm>
            <a:off x="1310606" y="3384948"/>
            <a:ext cx="875349" cy="433308"/>
          </a:xfrm>
          <a:prstGeom prst="rightArrow">
            <a:avLst/>
          </a:prstGeom>
          <a:solidFill>
            <a:srgbClr val="F79646">
              <a:lumMod val="75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ea typeface="Palatino" charset="0"/>
              <a:cs typeface="Arial" panose="020B0604020202020204" pitchFamily="34" charset="0"/>
            </a:endParaRPr>
          </a:p>
        </p:txBody>
      </p:sp>
      <p:sp>
        <p:nvSpPr>
          <p:cNvPr id="183" name="Right Arrow 182"/>
          <p:cNvSpPr/>
          <p:nvPr/>
        </p:nvSpPr>
        <p:spPr>
          <a:xfrm>
            <a:off x="1628725" y="3876955"/>
            <a:ext cx="707383" cy="450335"/>
          </a:xfrm>
          <a:prstGeom prst="rightArrow">
            <a:avLst/>
          </a:prstGeom>
          <a:solidFill>
            <a:srgbClr val="4BACC6">
              <a:lumMod val="75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Palatino" charset="0"/>
              <a:cs typeface="Arial" panose="020B0604020202020204" pitchFamily="34" charset="0"/>
            </a:endParaRPr>
          </a:p>
        </p:txBody>
      </p:sp>
      <p:sp>
        <p:nvSpPr>
          <p:cNvPr id="184" name="Right Arrow 183"/>
          <p:cNvSpPr/>
          <p:nvPr/>
        </p:nvSpPr>
        <p:spPr>
          <a:xfrm>
            <a:off x="3383267" y="3374045"/>
            <a:ext cx="457200" cy="450335"/>
          </a:xfrm>
          <a:prstGeom prst="rightArrow">
            <a:avLst/>
          </a:prstGeom>
          <a:solidFill>
            <a:srgbClr val="4F81BD">
              <a:lumMod val="75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Palatino" charset="0"/>
              <a:cs typeface="Arial" panose="020B0604020202020204" pitchFamily="34" charset="0"/>
            </a:endParaRPr>
          </a:p>
        </p:txBody>
      </p:sp>
      <p:sp>
        <p:nvSpPr>
          <p:cNvPr id="185" name="Right Arrow 184"/>
          <p:cNvSpPr/>
          <p:nvPr/>
        </p:nvSpPr>
        <p:spPr>
          <a:xfrm>
            <a:off x="3386173" y="3880775"/>
            <a:ext cx="768785" cy="444499"/>
          </a:xfrm>
          <a:prstGeom prst="rightArrow">
            <a:avLst/>
          </a:prstGeom>
          <a:solidFill>
            <a:srgbClr val="4F81BD">
              <a:lumMod val="75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Palatino" charset="0"/>
              <a:cs typeface="Arial" panose="020B0604020202020204" pitchFamily="34" charset="0"/>
            </a:endParaRPr>
          </a:p>
        </p:txBody>
      </p:sp>
      <p:sp>
        <p:nvSpPr>
          <p:cNvPr id="186" name="TextBox 185"/>
          <p:cNvSpPr txBox="1"/>
          <p:nvPr/>
        </p:nvSpPr>
        <p:spPr>
          <a:xfrm>
            <a:off x="2898076" y="2840884"/>
            <a:ext cx="397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rPr>
              <a:t>L</a:t>
            </a:r>
            <a:r>
              <a:rPr kumimoji="0" lang="en-US" sz="18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187" name="TextBox 186"/>
          <p:cNvSpPr txBox="1"/>
          <p:nvPr/>
        </p:nvSpPr>
        <p:spPr>
          <a:xfrm>
            <a:off x="2898076" y="3360830"/>
            <a:ext cx="397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rPr>
              <a:t>L</a:t>
            </a:r>
            <a:r>
              <a:rPr kumimoji="0" lang="en-US" sz="18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188" name="TextBox 187"/>
          <p:cNvSpPr txBox="1"/>
          <p:nvPr/>
        </p:nvSpPr>
        <p:spPr>
          <a:xfrm>
            <a:off x="2898076" y="3842914"/>
            <a:ext cx="397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rPr>
              <a:t>L</a:t>
            </a:r>
            <a:r>
              <a:rPr kumimoji="0" lang="en-US" sz="18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189" name="TextBox 188"/>
          <p:cNvSpPr txBox="1"/>
          <p:nvPr/>
        </p:nvSpPr>
        <p:spPr>
          <a:xfrm>
            <a:off x="2895835" y="2437024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rPr>
              <a:t>PS</a:t>
            </a:r>
            <a:endParaRPr kumimoji="0" lang="en-US" sz="1800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Palatino" charset="0"/>
              <a:cs typeface="Arial" panose="020B0604020202020204" pitchFamily="34" charset="0"/>
            </a:endParaRPr>
          </a:p>
        </p:txBody>
      </p:sp>
      <p:cxnSp>
        <p:nvCxnSpPr>
          <p:cNvPr id="190" name="Straight Connector 189"/>
          <p:cNvCxnSpPr/>
          <p:nvPr/>
        </p:nvCxnSpPr>
        <p:spPr>
          <a:xfrm flipV="1">
            <a:off x="3317251" y="2613746"/>
            <a:ext cx="2231106" cy="7944"/>
          </a:xfrm>
          <a:prstGeom prst="line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headEnd type="none" w="med" len="med"/>
            <a:tailEnd type="arrow" w="med" len="med"/>
          </a:ln>
          <a:effectLst/>
        </p:spPr>
      </p:cxnSp>
      <p:cxnSp>
        <p:nvCxnSpPr>
          <p:cNvPr id="191" name="Straight Connector 190"/>
          <p:cNvCxnSpPr/>
          <p:nvPr/>
        </p:nvCxnSpPr>
        <p:spPr>
          <a:xfrm flipH="1" flipV="1">
            <a:off x="3378218" y="2437024"/>
            <a:ext cx="491" cy="2077482"/>
          </a:xfrm>
          <a:prstGeom prst="line">
            <a:avLst/>
          </a:prstGeom>
          <a:noFill/>
          <a:ln w="9525" cap="flat" cmpd="sng" algn="ctr">
            <a:solidFill>
              <a:sysClr val="windowText" lastClr="000000"/>
            </a:solidFill>
            <a:prstDash val="dash"/>
          </a:ln>
          <a:effectLst/>
        </p:spPr>
      </p:cxnSp>
      <p:sp>
        <p:nvSpPr>
          <p:cNvPr id="192" name="TextBox 191"/>
          <p:cNvSpPr txBox="1"/>
          <p:nvPr/>
        </p:nvSpPr>
        <p:spPr>
          <a:xfrm>
            <a:off x="3210087" y="2127898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F81BD">
                    <a:lumMod val="75000"/>
                  </a:srgbClr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rPr>
              <a:t>w</a:t>
            </a:r>
            <a:r>
              <a:rPr kumimoji="0" lang="en-US" sz="1800" b="1" i="0" u="none" strike="noStrike" kern="1200" cap="none" spc="0" normalizeH="0" baseline="-25000" noProof="0" dirty="0">
                <a:ln>
                  <a:noFill/>
                </a:ln>
                <a:solidFill>
                  <a:srgbClr val="4F81BD">
                    <a:lumMod val="75000"/>
                  </a:srgbClr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rPr>
              <a:t>0</a:t>
            </a:r>
          </a:p>
        </p:txBody>
      </p:sp>
      <p:cxnSp>
        <p:nvCxnSpPr>
          <p:cNvPr id="193" name="Straight Connector 192"/>
          <p:cNvCxnSpPr/>
          <p:nvPr/>
        </p:nvCxnSpPr>
        <p:spPr>
          <a:xfrm flipH="1" flipV="1">
            <a:off x="4149989" y="2464356"/>
            <a:ext cx="491" cy="2077482"/>
          </a:xfrm>
          <a:prstGeom prst="line">
            <a:avLst/>
          </a:prstGeom>
          <a:noFill/>
          <a:ln w="9525" cap="flat" cmpd="sng" algn="ctr">
            <a:solidFill>
              <a:sysClr val="windowText" lastClr="000000"/>
            </a:solidFill>
            <a:prstDash val="dash"/>
          </a:ln>
          <a:effectLst/>
        </p:spPr>
      </p:cxnSp>
      <p:cxnSp>
        <p:nvCxnSpPr>
          <p:cNvPr id="194" name="Straight Connector 193"/>
          <p:cNvCxnSpPr/>
          <p:nvPr/>
        </p:nvCxnSpPr>
        <p:spPr>
          <a:xfrm flipH="1" flipV="1">
            <a:off x="4685084" y="2431308"/>
            <a:ext cx="491" cy="2077482"/>
          </a:xfrm>
          <a:prstGeom prst="line">
            <a:avLst/>
          </a:prstGeom>
          <a:noFill/>
          <a:ln w="9525" cap="flat" cmpd="sng" algn="ctr">
            <a:solidFill>
              <a:sysClr val="windowText" lastClr="000000"/>
            </a:solidFill>
            <a:prstDash val="dash"/>
          </a:ln>
          <a:effectLst/>
        </p:spPr>
      </p:cxnSp>
      <p:sp>
        <p:nvSpPr>
          <p:cNvPr id="195" name="TextBox 194"/>
          <p:cNvSpPr txBox="1"/>
          <p:nvPr/>
        </p:nvSpPr>
        <p:spPr>
          <a:xfrm>
            <a:off x="3908587" y="2140598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rPr>
              <a:t>w</a:t>
            </a:r>
            <a:r>
              <a:rPr kumimoji="0" lang="en-US" sz="1800" b="1" i="0" u="none" strike="noStrike" kern="1200" cap="none" spc="0" normalizeH="0" baseline="-25000" noProof="0" dirty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196" name="TextBox 195"/>
          <p:cNvSpPr txBox="1"/>
          <p:nvPr/>
        </p:nvSpPr>
        <p:spPr>
          <a:xfrm>
            <a:off x="5036861" y="2152028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rPr>
              <a:t>w</a:t>
            </a:r>
            <a:r>
              <a:rPr kumimoji="0" lang="en-US" sz="1800" b="1" i="0" u="none" strike="noStrike" kern="1200" cap="none" spc="0" normalizeH="0" baseline="-2500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rPr>
              <a:t>3</a:t>
            </a:r>
          </a:p>
        </p:txBody>
      </p:sp>
      <p:cxnSp>
        <p:nvCxnSpPr>
          <p:cNvPr id="197" name="Straight Connector 196"/>
          <p:cNvCxnSpPr/>
          <p:nvPr/>
        </p:nvCxnSpPr>
        <p:spPr>
          <a:xfrm flipV="1">
            <a:off x="5226652" y="2433390"/>
            <a:ext cx="1148" cy="2207024"/>
          </a:xfrm>
          <a:prstGeom prst="line">
            <a:avLst/>
          </a:prstGeom>
          <a:noFill/>
          <a:ln w="9525" cap="flat" cmpd="sng" algn="ctr">
            <a:solidFill>
              <a:sysClr val="windowText" lastClr="000000"/>
            </a:solidFill>
            <a:prstDash val="dash"/>
          </a:ln>
          <a:effectLst/>
        </p:spPr>
      </p:cxnSp>
      <p:sp>
        <p:nvSpPr>
          <p:cNvPr id="198" name="TextBox 197"/>
          <p:cNvSpPr txBox="1"/>
          <p:nvPr/>
        </p:nvSpPr>
        <p:spPr>
          <a:xfrm>
            <a:off x="4503264" y="2132664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F8804"/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rPr>
              <a:t>w</a:t>
            </a:r>
            <a:r>
              <a:rPr kumimoji="0" lang="en-US" sz="1800" b="1" i="0" u="none" strike="noStrike" kern="1200" cap="none" spc="0" normalizeH="0" baseline="-25000" noProof="0" dirty="0">
                <a:ln>
                  <a:noFill/>
                </a:ln>
                <a:solidFill>
                  <a:srgbClr val="5F8804"/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199" name="Right Arrow 198"/>
          <p:cNvSpPr/>
          <p:nvPr/>
        </p:nvSpPr>
        <p:spPr>
          <a:xfrm>
            <a:off x="3383265" y="2892456"/>
            <a:ext cx="1033601" cy="441962"/>
          </a:xfrm>
          <a:prstGeom prst="rightArrow">
            <a:avLst/>
          </a:prstGeom>
          <a:solidFill>
            <a:srgbClr val="4F81BD">
              <a:lumMod val="75000"/>
            </a:srgbClr>
          </a:solidFill>
          <a:ln w="25400" cap="flat" cmpd="sng" algn="ctr">
            <a:solidFill>
              <a:srgbClr val="4F81BD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-2500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Palatino" charset="0"/>
              <a:cs typeface="Arial" panose="020B0604020202020204" pitchFamily="34" charset="0"/>
            </a:endParaRPr>
          </a:p>
        </p:txBody>
      </p:sp>
      <p:sp>
        <p:nvSpPr>
          <p:cNvPr id="200" name="Right Arrow 199"/>
          <p:cNvSpPr/>
          <p:nvPr/>
        </p:nvSpPr>
        <p:spPr>
          <a:xfrm>
            <a:off x="4151487" y="3372103"/>
            <a:ext cx="741999" cy="481998"/>
          </a:xfrm>
          <a:prstGeom prst="rightArrow">
            <a:avLst/>
          </a:prstGeom>
          <a:solidFill>
            <a:srgbClr val="F79646">
              <a:lumMod val="75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Palatino" charset="0"/>
              <a:cs typeface="Arial" panose="020B0604020202020204" pitchFamily="34" charset="0"/>
            </a:endParaRPr>
          </a:p>
        </p:txBody>
      </p:sp>
      <p:sp>
        <p:nvSpPr>
          <p:cNvPr id="201" name="Right Arrow 200"/>
          <p:cNvSpPr/>
          <p:nvPr/>
        </p:nvSpPr>
        <p:spPr>
          <a:xfrm>
            <a:off x="4159855" y="3901613"/>
            <a:ext cx="527315" cy="450335"/>
          </a:xfrm>
          <a:prstGeom prst="rightArrow">
            <a:avLst/>
          </a:prstGeom>
          <a:solidFill>
            <a:srgbClr val="F79646">
              <a:lumMod val="75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Palatino" charset="0"/>
              <a:cs typeface="Arial" panose="020B0604020202020204" pitchFamily="34" charset="0"/>
            </a:endParaRPr>
          </a:p>
        </p:txBody>
      </p:sp>
      <p:sp>
        <p:nvSpPr>
          <p:cNvPr id="202" name="Right Arrow 201"/>
          <p:cNvSpPr/>
          <p:nvPr/>
        </p:nvSpPr>
        <p:spPr>
          <a:xfrm>
            <a:off x="4704725" y="3891786"/>
            <a:ext cx="770621" cy="492593"/>
          </a:xfrm>
          <a:prstGeom prst="rightArrow">
            <a:avLst/>
          </a:prstGeom>
          <a:solidFill>
            <a:srgbClr val="5F8804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Palatino" charset="0"/>
              <a:cs typeface="Arial" panose="020B0604020202020204" pitchFamily="34" charset="0"/>
            </a:endParaRPr>
          </a:p>
        </p:txBody>
      </p:sp>
      <p:sp>
        <p:nvSpPr>
          <p:cNvPr id="203" name="Right Arrow 202"/>
          <p:cNvSpPr/>
          <p:nvPr/>
        </p:nvSpPr>
        <p:spPr>
          <a:xfrm>
            <a:off x="4692067" y="2896404"/>
            <a:ext cx="527315" cy="450335"/>
          </a:xfrm>
          <a:prstGeom prst="rightArrow">
            <a:avLst/>
          </a:prstGeom>
          <a:solidFill>
            <a:srgbClr val="5F8804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Palatino" charset="0"/>
              <a:cs typeface="Arial" panose="020B0604020202020204" pitchFamily="34" charset="0"/>
            </a:endParaRPr>
          </a:p>
        </p:txBody>
      </p:sp>
      <p:sp>
        <p:nvSpPr>
          <p:cNvPr id="204" name="TextBox 203"/>
          <p:cNvSpPr txBox="1"/>
          <p:nvPr/>
        </p:nvSpPr>
        <p:spPr>
          <a:xfrm>
            <a:off x="6348775" y="1702685"/>
            <a:ext cx="2249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rPr>
              <a:t>K-Batch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rPr>
              <a:t>Async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rPr>
              <a:t> SGD</a:t>
            </a:r>
          </a:p>
        </p:txBody>
      </p:sp>
      <p:sp>
        <p:nvSpPr>
          <p:cNvPr id="205" name="Right Arrow 204"/>
          <p:cNvSpPr/>
          <p:nvPr/>
        </p:nvSpPr>
        <p:spPr>
          <a:xfrm>
            <a:off x="6428079" y="3374044"/>
            <a:ext cx="457200" cy="450335"/>
          </a:xfrm>
          <a:prstGeom prst="rightArrow">
            <a:avLst/>
          </a:prstGeom>
          <a:solidFill>
            <a:srgbClr val="4F81BD">
              <a:lumMod val="75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Palatino" charset="0"/>
              <a:cs typeface="Arial" panose="020B0604020202020204" pitchFamily="34" charset="0"/>
            </a:endParaRPr>
          </a:p>
        </p:txBody>
      </p:sp>
      <p:sp>
        <p:nvSpPr>
          <p:cNvPr id="206" name="Right Arrow 205"/>
          <p:cNvSpPr/>
          <p:nvPr/>
        </p:nvSpPr>
        <p:spPr>
          <a:xfrm>
            <a:off x="6430985" y="3880774"/>
            <a:ext cx="768785" cy="444499"/>
          </a:xfrm>
          <a:prstGeom prst="rightArrow">
            <a:avLst/>
          </a:prstGeom>
          <a:solidFill>
            <a:srgbClr val="4F81BD">
              <a:lumMod val="75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Palatino" charset="0"/>
              <a:cs typeface="Arial" panose="020B0604020202020204" pitchFamily="34" charset="0"/>
            </a:endParaRPr>
          </a:p>
        </p:txBody>
      </p:sp>
      <p:sp>
        <p:nvSpPr>
          <p:cNvPr id="207" name="TextBox 206"/>
          <p:cNvSpPr txBox="1"/>
          <p:nvPr/>
        </p:nvSpPr>
        <p:spPr>
          <a:xfrm>
            <a:off x="5918228" y="2840883"/>
            <a:ext cx="397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rPr>
              <a:t>L</a:t>
            </a:r>
            <a:r>
              <a:rPr kumimoji="0" lang="en-US" sz="18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208" name="TextBox 207"/>
          <p:cNvSpPr txBox="1"/>
          <p:nvPr/>
        </p:nvSpPr>
        <p:spPr>
          <a:xfrm>
            <a:off x="5918228" y="3360829"/>
            <a:ext cx="397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rPr>
              <a:t>L</a:t>
            </a:r>
            <a:r>
              <a:rPr kumimoji="0" lang="en-US" sz="18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209" name="TextBox 208"/>
          <p:cNvSpPr txBox="1"/>
          <p:nvPr/>
        </p:nvSpPr>
        <p:spPr>
          <a:xfrm>
            <a:off x="5918228" y="3842913"/>
            <a:ext cx="397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rPr>
              <a:t>L</a:t>
            </a:r>
            <a:r>
              <a:rPr kumimoji="0" lang="en-US" sz="18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210" name="TextBox 209"/>
          <p:cNvSpPr txBox="1"/>
          <p:nvPr/>
        </p:nvSpPr>
        <p:spPr>
          <a:xfrm>
            <a:off x="5915987" y="2437023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rPr>
              <a:t>PS</a:t>
            </a:r>
            <a:endParaRPr kumimoji="0" lang="en-US" sz="1800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Palatino" charset="0"/>
              <a:cs typeface="Arial" panose="020B0604020202020204" pitchFamily="34" charset="0"/>
            </a:endParaRPr>
          </a:p>
        </p:txBody>
      </p:sp>
      <p:cxnSp>
        <p:nvCxnSpPr>
          <p:cNvPr id="211" name="Straight Connector 210"/>
          <p:cNvCxnSpPr/>
          <p:nvPr/>
        </p:nvCxnSpPr>
        <p:spPr>
          <a:xfrm>
            <a:off x="6263423" y="2621689"/>
            <a:ext cx="2476055" cy="0"/>
          </a:xfrm>
          <a:prstGeom prst="line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headEnd type="none" w="med" len="med"/>
            <a:tailEnd type="arrow" w="med" len="med"/>
          </a:ln>
          <a:effectLst/>
        </p:spPr>
      </p:cxnSp>
      <p:cxnSp>
        <p:nvCxnSpPr>
          <p:cNvPr id="212" name="Straight Connector 211"/>
          <p:cNvCxnSpPr/>
          <p:nvPr/>
        </p:nvCxnSpPr>
        <p:spPr>
          <a:xfrm flipH="1" flipV="1">
            <a:off x="6423030" y="2437023"/>
            <a:ext cx="491" cy="2077482"/>
          </a:xfrm>
          <a:prstGeom prst="line">
            <a:avLst/>
          </a:prstGeom>
          <a:noFill/>
          <a:ln w="9525" cap="flat" cmpd="sng" algn="ctr">
            <a:solidFill>
              <a:sysClr val="windowText" lastClr="000000"/>
            </a:solidFill>
            <a:prstDash val="dash"/>
          </a:ln>
          <a:effectLst/>
        </p:spPr>
      </p:cxnSp>
      <p:sp>
        <p:nvSpPr>
          <p:cNvPr id="213" name="Right Arrow 212"/>
          <p:cNvSpPr/>
          <p:nvPr/>
        </p:nvSpPr>
        <p:spPr>
          <a:xfrm>
            <a:off x="8026926" y="2916091"/>
            <a:ext cx="687891" cy="480814"/>
          </a:xfrm>
          <a:prstGeom prst="rightArrow">
            <a:avLst/>
          </a:prstGeom>
          <a:solidFill>
            <a:srgbClr val="CB70FF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Palatino" charset="0"/>
              <a:cs typeface="Arial" panose="020B0604020202020204" pitchFamily="34" charset="0"/>
            </a:endParaRPr>
          </a:p>
        </p:txBody>
      </p:sp>
      <p:sp>
        <p:nvSpPr>
          <p:cNvPr id="214" name="TextBox 213"/>
          <p:cNvSpPr txBox="1"/>
          <p:nvPr/>
        </p:nvSpPr>
        <p:spPr>
          <a:xfrm>
            <a:off x="6254899" y="2127897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F81BD">
                    <a:lumMod val="75000"/>
                  </a:srgbClr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rPr>
              <a:t>w</a:t>
            </a:r>
            <a:r>
              <a:rPr kumimoji="0" lang="en-US" sz="1800" b="1" i="0" u="none" strike="noStrike" kern="1200" cap="none" spc="0" normalizeH="0" baseline="-25000" noProof="0" dirty="0">
                <a:ln>
                  <a:noFill/>
                </a:ln>
                <a:solidFill>
                  <a:srgbClr val="4F81BD">
                    <a:lumMod val="75000"/>
                  </a:srgbClr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rPr>
              <a:t>0</a:t>
            </a:r>
          </a:p>
        </p:txBody>
      </p:sp>
      <p:cxnSp>
        <p:nvCxnSpPr>
          <p:cNvPr id="215" name="Straight Connector 214"/>
          <p:cNvCxnSpPr/>
          <p:nvPr/>
        </p:nvCxnSpPr>
        <p:spPr>
          <a:xfrm flipH="1" flipV="1">
            <a:off x="7207501" y="2464355"/>
            <a:ext cx="491" cy="2077482"/>
          </a:xfrm>
          <a:prstGeom prst="line">
            <a:avLst/>
          </a:prstGeom>
          <a:noFill/>
          <a:ln w="9525" cap="flat" cmpd="sng" algn="ctr">
            <a:solidFill>
              <a:sysClr val="windowText" lastClr="000000"/>
            </a:solidFill>
            <a:prstDash val="dash"/>
          </a:ln>
          <a:effectLst/>
        </p:spPr>
      </p:cxnSp>
      <p:cxnSp>
        <p:nvCxnSpPr>
          <p:cNvPr id="216" name="Straight Connector 215"/>
          <p:cNvCxnSpPr/>
          <p:nvPr/>
        </p:nvCxnSpPr>
        <p:spPr>
          <a:xfrm flipH="1" flipV="1">
            <a:off x="7615596" y="2431307"/>
            <a:ext cx="491" cy="2077482"/>
          </a:xfrm>
          <a:prstGeom prst="line">
            <a:avLst/>
          </a:prstGeom>
          <a:noFill/>
          <a:ln w="9525" cap="flat" cmpd="sng" algn="ctr">
            <a:solidFill>
              <a:sysClr val="windowText" lastClr="000000"/>
            </a:solidFill>
            <a:prstDash val="dash"/>
          </a:ln>
          <a:effectLst/>
        </p:spPr>
      </p:cxnSp>
      <p:sp>
        <p:nvSpPr>
          <p:cNvPr id="217" name="TextBox 216"/>
          <p:cNvSpPr txBox="1"/>
          <p:nvPr/>
        </p:nvSpPr>
        <p:spPr>
          <a:xfrm>
            <a:off x="6953399" y="2140597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rPr>
              <a:t>w</a:t>
            </a:r>
            <a:r>
              <a:rPr kumimoji="0" lang="en-US" sz="1800" b="1" i="0" u="none" strike="noStrike" kern="1200" cap="none" spc="0" normalizeH="0" baseline="-25000" noProof="0" dirty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218" name="TextBox 217"/>
          <p:cNvSpPr txBox="1"/>
          <p:nvPr/>
        </p:nvSpPr>
        <p:spPr>
          <a:xfrm>
            <a:off x="7922493" y="2139327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rPr>
              <a:t>w</a:t>
            </a:r>
            <a:r>
              <a:rPr kumimoji="0" lang="en-US" sz="1800" b="1" i="0" u="none" strike="noStrike" kern="1200" cap="none" spc="0" normalizeH="0" baseline="-2500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rPr>
              <a:t>3</a:t>
            </a:r>
          </a:p>
        </p:txBody>
      </p:sp>
      <p:cxnSp>
        <p:nvCxnSpPr>
          <p:cNvPr id="219" name="Straight Connector 218"/>
          <p:cNvCxnSpPr/>
          <p:nvPr/>
        </p:nvCxnSpPr>
        <p:spPr>
          <a:xfrm flipV="1">
            <a:off x="8014762" y="2421060"/>
            <a:ext cx="1148" cy="2207024"/>
          </a:xfrm>
          <a:prstGeom prst="line">
            <a:avLst/>
          </a:prstGeom>
          <a:noFill/>
          <a:ln w="9525" cap="flat" cmpd="sng" algn="ctr">
            <a:solidFill>
              <a:sysClr val="windowText" lastClr="000000"/>
            </a:solidFill>
            <a:prstDash val="dash"/>
          </a:ln>
          <a:effectLst/>
        </p:spPr>
      </p:cxnSp>
      <p:sp>
        <p:nvSpPr>
          <p:cNvPr id="220" name="TextBox 219"/>
          <p:cNvSpPr txBox="1"/>
          <p:nvPr/>
        </p:nvSpPr>
        <p:spPr>
          <a:xfrm>
            <a:off x="7471876" y="2145363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F8804"/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rPr>
              <a:t>w</a:t>
            </a:r>
            <a:r>
              <a:rPr kumimoji="0" lang="en-US" sz="1800" b="1" i="0" u="none" strike="noStrike" kern="1200" cap="none" spc="0" normalizeH="0" baseline="-25000" noProof="0" dirty="0">
                <a:ln>
                  <a:noFill/>
                </a:ln>
                <a:solidFill>
                  <a:srgbClr val="5F8804"/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221" name="Right Arrow 220"/>
          <p:cNvSpPr/>
          <p:nvPr/>
        </p:nvSpPr>
        <p:spPr>
          <a:xfrm>
            <a:off x="6428077" y="2892455"/>
            <a:ext cx="1033601" cy="441962"/>
          </a:xfrm>
          <a:prstGeom prst="rightArrow">
            <a:avLst/>
          </a:prstGeom>
          <a:solidFill>
            <a:srgbClr val="4F81BD">
              <a:lumMod val="75000"/>
            </a:srgbClr>
          </a:solidFill>
          <a:ln w="25400" cap="flat" cmpd="sng" algn="ctr">
            <a:solidFill>
              <a:srgbClr val="4F81BD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-2500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Palatino" charset="0"/>
              <a:cs typeface="Arial" panose="020B0604020202020204" pitchFamily="34" charset="0"/>
            </a:endParaRPr>
          </a:p>
        </p:txBody>
      </p:sp>
      <p:sp>
        <p:nvSpPr>
          <p:cNvPr id="222" name="Right Arrow 221"/>
          <p:cNvSpPr/>
          <p:nvPr/>
        </p:nvSpPr>
        <p:spPr>
          <a:xfrm>
            <a:off x="6891499" y="3372102"/>
            <a:ext cx="741999" cy="481998"/>
          </a:xfrm>
          <a:prstGeom prst="rightArrow">
            <a:avLst/>
          </a:prstGeom>
          <a:solidFill>
            <a:srgbClr val="4F81BD">
              <a:lumMod val="75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Palatino" charset="0"/>
              <a:cs typeface="Arial" panose="020B0604020202020204" pitchFamily="34" charset="0"/>
            </a:endParaRPr>
          </a:p>
        </p:txBody>
      </p:sp>
      <p:sp>
        <p:nvSpPr>
          <p:cNvPr id="223" name="Right Arrow 222"/>
          <p:cNvSpPr/>
          <p:nvPr/>
        </p:nvSpPr>
        <p:spPr>
          <a:xfrm>
            <a:off x="7204667" y="3901612"/>
            <a:ext cx="527315" cy="450335"/>
          </a:xfrm>
          <a:prstGeom prst="rightArrow">
            <a:avLst/>
          </a:prstGeom>
          <a:solidFill>
            <a:srgbClr val="F79646">
              <a:lumMod val="75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Palatino" charset="0"/>
              <a:cs typeface="Arial" panose="020B0604020202020204" pitchFamily="34" charset="0"/>
            </a:endParaRPr>
          </a:p>
        </p:txBody>
      </p:sp>
      <p:sp>
        <p:nvSpPr>
          <p:cNvPr id="224" name="Right Arrow 223"/>
          <p:cNvSpPr/>
          <p:nvPr/>
        </p:nvSpPr>
        <p:spPr>
          <a:xfrm>
            <a:off x="7749537" y="3891785"/>
            <a:ext cx="770621" cy="492593"/>
          </a:xfrm>
          <a:prstGeom prst="rightArrow">
            <a:avLst/>
          </a:prstGeom>
          <a:solidFill>
            <a:srgbClr val="5F8804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Palatino" charset="0"/>
              <a:cs typeface="Arial" panose="020B0604020202020204" pitchFamily="34" charset="0"/>
            </a:endParaRPr>
          </a:p>
        </p:txBody>
      </p:sp>
      <p:sp>
        <p:nvSpPr>
          <p:cNvPr id="225" name="Right Arrow 224"/>
          <p:cNvSpPr/>
          <p:nvPr/>
        </p:nvSpPr>
        <p:spPr>
          <a:xfrm>
            <a:off x="7482879" y="2896403"/>
            <a:ext cx="527315" cy="450335"/>
          </a:xfrm>
          <a:prstGeom prst="rightArrow">
            <a:avLst/>
          </a:prstGeom>
          <a:solidFill>
            <a:srgbClr val="F79646">
              <a:lumMod val="75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Palatino" charset="0"/>
              <a:cs typeface="Arial" panose="020B0604020202020204" pitchFamily="34" charset="0"/>
            </a:endParaRPr>
          </a:p>
        </p:txBody>
      </p:sp>
      <p:sp>
        <p:nvSpPr>
          <p:cNvPr id="226" name="Right Arrow 225"/>
          <p:cNvSpPr/>
          <p:nvPr/>
        </p:nvSpPr>
        <p:spPr>
          <a:xfrm>
            <a:off x="7632527" y="3386623"/>
            <a:ext cx="729934" cy="480814"/>
          </a:xfrm>
          <a:prstGeom prst="rightArrow">
            <a:avLst/>
          </a:prstGeom>
          <a:solidFill>
            <a:srgbClr val="5F8804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Palatino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1321" y="5085942"/>
            <a:ext cx="5608806" cy="634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67561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/>
          <p:cNvSpPr txBox="1">
            <a:spLocks/>
          </p:cNvSpPr>
          <p:nvPr/>
        </p:nvSpPr>
        <p:spPr>
          <a:xfrm>
            <a:off x="179512" y="216694"/>
            <a:ext cx="8569325" cy="647700"/>
          </a:xfrm>
          <a:prstGeom prst="rect">
            <a:avLst/>
          </a:prstGeom>
        </p:spPr>
        <p:txBody>
          <a:bodyPr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0" cap="none" spc="0" normalizeH="0" baseline="0" noProof="0" dirty="0">
                <a:ln>
                  <a:noFill/>
                </a:ln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Expected Runtime of SGD Variants</a:t>
            </a:r>
          </a:p>
        </p:txBody>
      </p:sp>
      <p:sp>
        <p:nvSpPr>
          <p:cNvPr id="16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8DB6C6F-0628-4C19-B82B-0A70C98E2BD2}" type="datetime1">
              <a:rPr kumimoji="0" lang="fr-FR" sz="8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27/05/2024</a:t>
            </a:fld>
            <a:endParaRPr kumimoji="0" lang="fr-FR" sz="800" b="0" i="0" u="none" strike="noStrike" kern="1200" cap="none" spc="0" normalizeH="0" baseline="0" noProof="0" dirty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4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Eurostile LT Std"/>
              </a:defRPr>
            </a:lvl1pPr>
            <a:lvl2pPr marL="742950" indent="-28575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Eurostile LT Std"/>
              </a:defRPr>
            </a:lvl2pPr>
            <a:lvl3pPr marL="1143000" indent="-22860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Eurostile LT Std"/>
              </a:defRPr>
            </a:lvl3pPr>
            <a:lvl4pPr marL="1600200" indent="-228600">
              <a:spcBef>
                <a:spcPct val="20000"/>
              </a:spcBef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Eurostile LT Std"/>
              </a:defRPr>
            </a:lvl4pPr>
            <a:lvl5pPr marL="2057400" indent="-228600">
              <a:spcBef>
                <a:spcPct val="20000"/>
              </a:spcBef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- p </a:t>
            </a:r>
            <a:fld id="{F3B5A460-63E2-4D8D-9EC8-3099D4BDFCB9}" type="slidenum">
              <a:rPr kumimoji="0" lang="fr-FR" alt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r>
              <a:rPr kumimoji="0" lang="fr-F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8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MALCOM Course</a:t>
            </a:r>
          </a:p>
        </p:txBody>
      </p:sp>
      <p:sp>
        <p:nvSpPr>
          <p:cNvPr id="98" name="Rectangle 97"/>
          <p:cNvSpPr/>
          <p:nvPr/>
        </p:nvSpPr>
        <p:spPr>
          <a:xfrm>
            <a:off x="4057140" y="980728"/>
            <a:ext cx="3316271" cy="2345276"/>
          </a:xfrm>
          <a:prstGeom prst="rect">
            <a:avLst/>
          </a:prstGeom>
          <a:solidFill>
            <a:sysClr val="window" lastClr="FFFFFF">
              <a:alpha val="80000"/>
            </a:sysClr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Arial" panose="020B0604020202020204" pitchFamily="34" charset="0"/>
            </a:endParaRPr>
          </a:p>
        </p:txBody>
      </p:sp>
      <p:sp>
        <p:nvSpPr>
          <p:cNvPr id="162" name="TextBox 161"/>
          <p:cNvSpPr txBox="1"/>
          <p:nvPr/>
        </p:nvSpPr>
        <p:spPr>
          <a:xfrm>
            <a:off x="3478614" y="980728"/>
            <a:ext cx="23759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 panose="020B0604020202020204" pitchFamily="34" charset="0"/>
              </a:rPr>
              <a:t>Async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 panose="020B0604020202020204" pitchFamily="34" charset="0"/>
              </a:rPr>
              <a:t> variants</a:t>
            </a:r>
          </a:p>
        </p:txBody>
      </p:sp>
      <p:sp>
        <p:nvSpPr>
          <p:cNvPr id="178" name="TextBox 177"/>
          <p:cNvSpPr txBox="1"/>
          <p:nvPr/>
        </p:nvSpPr>
        <p:spPr>
          <a:xfrm>
            <a:off x="1467611" y="1124744"/>
            <a:ext cx="1608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rPr>
              <a:t>K-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rPr>
              <a:t>Async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rPr>
              <a:t> SGD</a:t>
            </a:r>
          </a:p>
        </p:txBody>
      </p:sp>
      <p:sp>
        <p:nvSpPr>
          <p:cNvPr id="184" name="Right Arrow 183"/>
          <p:cNvSpPr/>
          <p:nvPr/>
        </p:nvSpPr>
        <p:spPr>
          <a:xfrm>
            <a:off x="1243008" y="2883455"/>
            <a:ext cx="457200" cy="450335"/>
          </a:xfrm>
          <a:prstGeom prst="rightArrow">
            <a:avLst/>
          </a:prstGeom>
          <a:solidFill>
            <a:srgbClr val="4F81BD">
              <a:lumMod val="75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Palatino" charset="0"/>
              <a:cs typeface="Arial" panose="020B0604020202020204" pitchFamily="34" charset="0"/>
            </a:endParaRPr>
          </a:p>
        </p:txBody>
      </p:sp>
      <p:sp>
        <p:nvSpPr>
          <p:cNvPr id="185" name="Right Arrow 184"/>
          <p:cNvSpPr/>
          <p:nvPr/>
        </p:nvSpPr>
        <p:spPr>
          <a:xfrm>
            <a:off x="1245914" y="3390185"/>
            <a:ext cx="768785" cy="444499"/>
          </a:xfrm>
          <a:prstGeom prst="rightArrow">
            <a:avLst/>
          </a:prstGeom>
          <a:solidFill>
            <a:srgbClr val="4F81BD">
              <a:lumMod val="75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Palatino" charset="0"/>
              <a:cs typeface="Arial" panose="020B0604020202020204" pitchFamily="34" charset="0"/>
            </a:endParaRPr>
          </a:p>
        </p:txBody>
      </p:sp>
      <p:sp>
        <p:nvSpPr>
          <p:cNvPr id="186" name="TextBox 185"/>
          <p:cNvSpPr txBox="1"/>
          <p:nvPr/>
        </p:nvSpPr>
        <p:spPr>
          <a:xfrm>
            <a:off x="757817" y="2350294"/>
            <a:ext cx="397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rPr>
              <a:t>L</a:t>
            </a:r>
            <a:r>
              <a:rPr kumimoji="0" lang="en-US" sz="18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187" name="TextBox 186"/>
          <p:cNvSpPr txBox="1"/>
          <p:nvPr/>
        </p:nvSpPr>
        <p:spPr>
          <a:xfrm>
            <a:off x="757817" y="2870240"/>
            <a:ext cx="397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rPr>
              <a:t>L</a:t>
            </a:r>
            <a:r>
              <a:rPr kumimoji="0" lang="en-US" sz="18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188" name="TextBox 187"/>
          <p:cNvSpPr txBox="1"/>
          <p:nvPr/>
        </p:nvSpPr>
        <p:spPr>
          <a:xfrm>
            <a:off x="757817" y="3352324"/>
            <a:ext cx="397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rPr>
              <a:t>L</a:t>
            </a:r>
            <a:r>
              <a:rPr kumimoji="0" lang="en-US" sz="18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189" name="TextBox 188"/>
          <p:cNvSpPr txBox="1"/>
          <p:nvPr/>
        </p:nvSpPr>
        <p:spPr>
          <a:xfrm>
            <a:off x="755576" y="1946434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rPr>
              <a:t>PS</a:t>
            </a:r>
            <a:endParaRPr kumimoji="0" lang="en-US" sz="1800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Palatino" charset="0"/>
              <a:cs typeface="Arial" panose="020B0604020202020204" pitchFamily="34" charset="0"/>
            </a:endParaRPr>
          </a:p>
        </p:txBody>
      </p:sp>
      <p:cxnSp>
        <p:nvCxnSpPr>
          <p:cNvPr id="190" name="Straight Connector 189"/>
          <p:cNvCxnSpPr/>
          <p:nvPr/>
        </p:nvCxnSpPr>
        <p:spPr>
          <a:xfrm flipV="1">
            <a:off x="1176992" y="2123156"/>
            <a:ext cx="2231106" cy="7944"/>
          </a:xfrm>
          <a:prstGeom prst="line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headEnd type="none" w="med" len="med"/>
            <a:tailEnd type="arrow" w="med" len="med"/>
          </a:ln>
          <a:effectLst/>
        </p:spPr>
      </p:cxnSp>
      <p:cxnSp>
        <p:nvCxnSpPr>
          <p:cNvPr id="191" name="Straight Connector 190"/>
          <p:cNvCxnSpPr/>
          <p:nvPr/>
        </p:nvCxnSpPr>
        <p:spPr>
          <a:xfrm flipH="1" flipV="1">
            <a:off x="1237959" y="1946434"/>
            <a:ext cx="491" cy="2077482"/>
          </a:xfrm>
          <a:prstGeom prst="line">
            <a:avLst/>
          </a:prstGeom>
          <a:noFill/>
          <a:ln w="9525" cap="flat" cmpd="sng" algn="ctr">
            <a:solidFill>
              <a:sysClr val="windowText" lastClr="000000"/>
            </a:solidFill>
            <a:prstDash val="dash"/>
          </a:ln>
          <a:effectLst/>
        </p:spPr>
      </p:cxnSp>
      <p:sp>
        <p:nvSpPr>
          <p:cNvPr id="192" name="TextBox 191"/>
          <p:cNvSpPr txBox="1"/>
          <p:nvPr/>
        </p:nvSpPr>
        <p:spPr>
          <a:xfrm>
            <a:off x="1069828" y="1637308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F81BD">
                    <a:lumMod val="75000"/>
                  </a:srgbClr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rPr>
              <a:t>w</a:t>
            </a:r>
            <a:r>
              <a:rPr kumimoji="0" lang="en-US" sz="1800" b="1" i="0" u="none" strike="noStrike" kern="1200" cap="none" spc="0" normalizeH="0" baseline="-25000" noProof="0" dirty="0">
                <a:ln>
                  <a:noFill/>
                </a:ln>
                <a:solidFill>
                  <a:srgbClr val="4F81BD">
                    <a:lumMod val="75000"/>
                  </a:srgbClr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rPr>
              <a:t>0</a:t>
            </a:r>
          </a:p>
        </p:txBody>
      </p:sp>
      <p:cxnSp>
        <p:nvCxnSpPr>
          <p:cNvPr id="193" name="Straight Connector 192"/>
          <p:cNvCxnSpPr/>
          <p:nvPr/>
        </p:nvCxnSpPr>
        <p:spPr>
          <a:xfrm flipH="1" flipV="1">
            <a:off x="2009730" y="1973766"/>
            <a:ext cx="491" cy="2077482"/>
          </a:xfrm>
          <a:prstGeom prst="line">
            <a:avLst/>
          </a:prstGeom>
          <a:noFill/>
          <a:ln w="9525" cap="flat" cmpd="sng" algn="ctr">
            <a:solidFill>
              <a:sysClr val="windowText" lastClr="000000"/>
            </a:solidFill>
            <a:prstDash val="dash"/>
          </a:ln>
          <a:effectLst/>
        </p:spPr>
      </p:cxnSp>
      <p:cxnSp>
        <p:nvCxnSpPr>
          <p:cNvPr id="194" name="Straight Connector 193"/>
          <p:cNvCxnSpPr/>
          <p:nvPr/>
        </p:nvCxnSpPr>
        <p:spPr>
          <a:xfrm flipH="1" flipV="1">
            <a:off x="2544825" y="1940718"/>
            <a:ext cx="491" cy="2077482"/>
          </a:xfrm>
          <a:prstGeom prst="line">
            <a:avLst/>
          </a:prstGeom>
          <a:noFill/>
          <a:ln w="9525" cap="flat" cmpd="sng" algn="ctr">
            <a:solidFill>
              <a:sysClr val="windowText" lastClr="000000"/>
            </a:solidFill>
            <a:prstDash val="dash"/>
          </a:ln>
          <a:effectLst/>
        </p:spPr>
      </p:cxnSp>
      <p:sp>
        <p:nvSpPr>
          <p:cNvPr id="195" name="TextBox 194"/>
          <p:cNvSpPr txBox="1"/>
          <p:nvPr/>
        </p:nvSpPr>
        <p:spPr>
          <a:xfrm>
            <a:off x="1768328" y="1650008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rPr>
              <a:t>w</a:t>
            </a:r>
            <a:r>
              <a:rPr kumimoji="0" lang="en-US" sz="1800" b="1" i="0" u="none" strike="noStrike" kern="1200" cap="none" spc="0" normalizeH="0" baseline="-25000" noProof="0" dirty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196" name="TextBox 195"/>
          <p:cNvSpPr txBox="1"/>
          <p:nvPr/>
        </p:nvSpPr>
        <p:spPr>
          <a:xfrm>
            <a:off x="2896602" y="1661438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rPr>
              <a:t>w</a:t>
            </a:r>
            <a:r>
              <a:rPr kumimoji="0" lang="en-US" sz="1800" b="1" i="0" u="none" strike="noStrike" kern="1200" cap="none" spc="0" normalizeH="0" baseline="-2500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rPr>
              <a:t>3</a:t>
            </a:r>
          </a:p>
        </p:txBody>
      </p:sp>
      <p:cxnSp>
        <p:nvCxnSpPr>
          <p:cNvPr id="197" name="Straight Connector 196"/>
          <p:cNvCxnSpPr/>
          <p:nvPr/>
        </p:nvCxnSpPr>
        <p:spPr>
          <a:xfrm flipV="1">
            <a:off x="3086393" y="1942800"/>
            <a:ext cx="1148" cy="2207024"/>
          </a:xfrm>
          <a:prstGeom prst="line">
            <a:avLst/>
          </a:prstGeom>
          <a:noFill/>
          <a:ln w="9525" cap="flat" cmpd="sng" algn="ctr">
            <a:solidFill>
              <a:sysClr val="windowText" lastClr="000000"/>
            </a:solidFill>
            <a:prstDash val="dash"/>
          </a:ln>
          <a:effectLst/>
        </p:spPr>
      </p:cxnSp>
      <p:sp>
        <p:nvSpPr>
          <p:cNvPr id="198" name="TextBox 197"/>
          <p:cNvSpPr txBox="1"/>
          <p:nvPr/>
        </p:nvSpPr>
        <p:spPr>
          <a:xfrm>
            <a:off x="2363005" y="1642074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F8804"/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rPr>
              <a:t>w</a:t>
            </a:r>
            <a:r>
              <a:rPr kumimoji="0" lang="en-US" sz="1800" b="1" i="0" u="none" strike="noStrike" kern="1200" cap="none" spc="0" normalizeH="0" baseline="-25000" noProof="0" dirty="0">
                <a:ln>
                  <a:noFill/>
                </a:ln>
                <a:solidFill>
                  <a:srgbClr val="5F8804"/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199" name="Right Arrow 198"/>
          <p:cNvSpPr/>
          <p:nvPr/>
        </p:nvSpPr>
        <p:spPr>
          <a:xfrm>
            <a:off x="1243006" y="2401866"/>
            <a:ext cx="1033601" cy="441962"/>
          </a:xfrm>
          <a:prstGeom prst="rightArrow">
            <a:avLst/>
          </a:prstGeom>
          <a:solidFill>
            <a:srgbClr val="4F81BD">
              <a:lumMod val="75000"/>
            </a:srgbClr>
          </a:solidFill>
          <a:ln w="25400" cap="flat" cmpd="sng" algn="ctr">
            <a:solidFill>
              <a:srgbClr val="4F81BD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-2500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Palatino" charset="0"/>
              <a:cs typeface="Arial" panose="020B0604020202020204" pitchFamily="34" charset="0"/>
            </a:endParaRPr>
          </a:p>
        </p:txBody>
      </p:sp>
      <p:sp>
        <p:nvSpPr>
          <p:cNvPr id="200" name="Right Arrow 199"/>
          <p:cNvSpPr/>
          <p:nvPr/>
        </p:nvSpPr>
        <p:spPr>
          <a:xfrm>
            <a:off x="2011228" y="2881513"/>
            <a:ext cx="741999" cy="481998"/>
          </a:xfrm>
          <a:prstGeom prst="rightArrow">
            <a:avLst/>
          </a:prstGeom>
          <a:solidFill>
            <a:srgbClr val="F79646">
              <a:lumMod val="75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Palatino" charset="0"/>
              <a:cs typeface="Arial" panose="020B0604020202020204" pitchFamily="34" charset="0"/>
            </a:endParaRPr>
          </a:p>
        </p:txBody>
      </p:sp>
      <p:sp>
        <p:nvSpPr>
          <p:cNvPr id="201" name="Right Arrow 200"/>
          <p:cNvSpPr/>
          <p:nvPr/>
        </p:nvSpPr>
        <p:spPr>
          <a:xfrm>
            <a:off x="2019596" y="3411023"/>
            <a:ext cx="527315" cy="450335"/>
          </a:xfrm>
          <a:prstGeom prst="rightArrow">
            <a:avLst/>
          </a:prstGeom>
          <a:solidFill>
            <a:srgbClr val="F79646">
              <a:lumMod val="75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Palatino" charset="0"/>
              <a:cs typeface="Arial" panose="020B0604020202020204" pitchFamily="34" charset="0"/>
            </a:endParaRPr>
          </a:p>
        </p:txBody>
      </p:sp>
      <p:sp>
        <p:nvSpPr>
          <p:cNvPr id="202" name="Right Arrow 201"/>
          <p:cNvSpPr/>
          <p:nvPr/>
        </p:nvSpPr>
        <p:spPr>
          <a:xfrm>
            <a:off x="2564466" y="3401196"/>
            <a:ext cx="770621" cy="492593"/>
          </a:xfrm>
          <a:prstGeom prst="rightArrow">
            <a:avLst/>
          </a:prstGeom>
          <a:solidFill>
            <a:srgbClr val="5F8804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Palatino" charset="0"/>
              <a:cs typeface="Arial" panose="020B0604020202020204" pitchFamily="34" charset="0"/>
            </a:endParaRPr>
          </a:p>
        </p:txBody>
      </p:sp>
      <p:sp>
        <p:nvSpPr>
          <p:cNvPr id="203" name="Right Arrow 202"/>
          <p:cNvSpPr/>
          <p:nvPr/>
        </p:nvSpPr>
        <p:spPr>
          <a:xfrm>
            <a:off x="2551808" y="2405814"/>
            <a:ext cx="527315" cy="450335"/>
          </a:xfrm>
          <a:prstGeom prst="rightArrow">
            <a:avLst/>
          </a:prstGeom>
          <a:solidFill>
            <a:srgbClr val="5F8804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Palatino" charset="0"/>
              <a:cs typeface="Arial" panose="020B0604020202020204" pitchFamily="34" charset="0"/>
            </a:endParaRPr>
          </a:p>
        </p:txBody>
      </p:sp>
      <p:sp>
        <p:nvSpPr>
          <p:cNvPr id="204" name="TextBox 203"/>
          <p:cNvSpPr txBox="1"/>
          <p:nvPr/>
        </p:nvSpPr>
        <p:spPr>
          <a:xfrm>
            <a:off x="6348775" y="1268760"/>
            <a:ext cx="2249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rPr>
              <a:t>K-Batch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rPr>
              <a:t>Async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rPr>
              <a:t> SGD</a:t>
            </a:r>
          </a:p>
        </p:txBody>
      </p:sp>
      <p:sp>
        <p:nvSpPr>
          <p:cNvPr id="205" name="Right Arrow 204"/>
          <p:cNvSpPr/>
          <p:nvPr/>
        </p:nvSpPr>
        <p:spPr>
          <a:xfrm>
            <a:off x="6428079" y="2940119"/>
            <a:ext cx="457200" cy="450335"/>
          </a:xfrm>
          <a:prstGeom prst="rightArrow">
            <a:avLst/>
          </a:prstGeom>
          <a:solidFill>
            <a:srgbClr val="4F81BD">
              <a:lumMod val="75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Palatino" charset="0"/>
              <a:cs typeface="Arial" panose="020B0604020202020204" pitchFamily="34" charset="0"/>
            </a:endParaRPr>
          </a:p>
        </p:txBody>
      </p:sp>
      <p:sp>
        <p:nvSpPr>
          <p:cNvPr id="206" name="Right Arrow 205"/>
          <p:cNvSpPr/>
          <p:nvPr/>
        </p:nvSpPr>
        <p:spPr>
          <a:xfrm>
            <a:off x="6430985" y="3446849"/>
            <a:ext cx="768785" cy="444499"/>
          </a:xfrm>
          <a:prstGeom prst="rightArrow">
            <a:avLst/>
          </a:prstGeom>
          <a:solidFill>
            <a:srgbClr val="4F81BD">
              <a:lumMod val="75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Palatino" charset="0"/>
              <a:cs typeface="Arial" panose="020B0604020202020204" pitchFamily="34" charset="0"/>
            </a:endParaRPr>
          </a:p>
        </p:txBody>
      </p:sp>
      <p:sp>
        <p:nvSpPr>
          <p:cNvPr id="207" name="TextBox 206"/>
          <p:cNvSpPr txBox="1"/>
          <p:nvPr/>
        </p:nvSpPr>
        <p:spPr>
          <a:xfrm>
            <a:off x="5918228" y="2406958"/>
            <a:ext cx="397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rPr>
              <a:t>L</a:t>
            </a:r>
            <a:r>
              <a:rPr kumimoji="0" lang="en-US" sz="18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208" name="TextBox 207"/>
          <p:cNvSpPr txBox="1"/>
          <p:nvPr/>
        </p:nvSpPr>
        <p:spPr>
          <a:xfrm>
            <a:off x="5918228" y="2926904"/>
            <a:ext cx="397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rPr>
              <a:t>L</a:t>
            </a:r>
            <a:r>
              <a:rPr kumimoji="0" lang="en-US" sz="18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209" name="TextBox 208"/>
          <p:cNvSpPr txBox="1"/>
          <p:nvPr/>
        </p:nvSpPr>
        <p:spPr>
          <a:xfrm>
            <a:off x="5918228" y="3408988"/>
            <a:ext cx="397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rPr>
              <a:t>L</a:t>
            </a:r>
            <a:r>
              <a:rPr kumimoji="0" lang="en-US" sz="18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210" name="TextBox 209"/>
          <p:cNvSpPr txBox="1"/>
          <p:nvPr/>
        </p:nvSpPr>
        <p:spPr>
          <a:xfrm>
            <a:off x="5915987" y="2003098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rPr>
              <a:t>PS</a:t>
            </a:r>
            <a:endParaRPr kumimoji="0" lang="en-US" sz="1800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Palatino" charset="0"/>
              <a:cs typeface="Arial" panose="020B0604020202020204" pitchFamily="34" charset="0"/>
            </a:endParaRPr>
          </a:p>
        </p:txBody>
      </p:sp>
      <p:cxnSp>
        <p:nvCxnSpPr>
          <p:cNvPr id="211" name="Straight Connector 210"/>
          <p:cNvCxnSpPr/>
          <p:nvPr/>
        </p:nvCxnSpPr>
        <p:spPr>
          <a:xfrm>
            <a:off x="6263423" y="2187764"/>
            <a:ext cx="2476055" cy="0"/>
          </a:xfrm>
          <a:prstGeom prst="line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headEnd type="none" w="med" len="med"/>
            <a:tailEnd type="arrow" w="med" len="med"/>
          </a:ln>
          <a:effectLst/>
        </p:spPr>
      </p:cxnSp>
      <p:cxnSp>
        <p:nvCxnSpPr>
          <p:cNvPr id="212" name="Straight Connector 211"/>
          <p:cNvCxnSpPr/>
          <p:nvPr/>
        </p:nvCxnSpPr>
        <p:spPr>
          <a:xfrm flipH="1" flipV="1">
            <a:off x="6423030" y="2003098"/>
            <a:ext cx="491" cy="2077482"/>
          </a:xfrm>
          <a:prstGeom prst="line">
            <a:avLst/>
          </a:prstGeom>
          <a:noFill/>
          <a:ln w="9525" cap="flat" cmpd="sng" algn="ctr">
            <a:solidFill>
              <a:sysClr val="windowText" lastClr="000000"/>
            </a:solidFill>
            <a:prstDash val="dash"/>
          </a:ln>
          <a:effectLst/>
        </p:spPr>
      </p:cxnSp>
      <p:sp>
        <p:nvSpPr>
          <p:cNvPr id="213" name="Right Arrow 212"/>
          <p:cNvSpPr/>
          <p:nvPr/>
        </p:nvSpPr>
        <p:spPr>
          <a:xfrm>
            <a:off x="8026926" y="2482166"/>
            <a:ext cx="687891" cy="480814"/>
          </a:xfrm>
          <a:prstGeom prst="rightArrow">
            <a:avLst/>
          </a:prstGeom>
          <a:solidFill>
            <a:srgbClr val="CB70FF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Palatino" charset="0"/>
              <a:cs typeface="Arial" panose="020B0604020202020204" pitchFamily="34" charset="0"/>
            </a:endParaRPr>
          </a:p>
        </p:txBody>
      </p:sp>
      <p:sp>
        <p:nvSpPr>
          <p:cNvPr id="214" name="TextBox 213"/>
          <p:cNvSpPr txBox="1"/>
          <p:nvPr/>
        </p:nvSpPr>
        <p:spPr>
          <a:xfrm>
            <a:off x="6254899" y="1693972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F81BD">
                    <a:lumMod val="75000"/>
                  </a:srgbClr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rPr>
              <a:t>w</a:t>
            </a:r>
            <a:r>
              <a:rPr kumimoji="0" lang="en-US" sz="1800" b="1" i="0" u="none" strike="noStrike" kern="1200" cap="none" spc="0" normalizeH="0" baseline="-25000" noProof="0" dirty="0">
                <a:ln>
                  <a:noFill/>
                </a:ln>
                <a:solidFill>
                  <a:srgbClr val="4F81BD">
                    <a:lumMod val="75000"/>
                  </a:srgbClr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rPr>
              <a:t>0</a:t>
            </a:r>
          </a:p>
        </p:txBody>
      </p:sp>
      <p:cxnSp>
        <p:nvCxnSpPr>
          <p:cNvPr id="215" name="Straight Connector 214"/>
          <p:cNvCxnSpPr/>
          <p:nvPr/>
        </p:nvCxnSpPr>
        <p:spPr>
          <a:xfrm flipH="1" flipV="1">
            <a:off x="7207501" y="2030430"/>
            <a:ext cx="491" cy="2077482"/>
          </a:xfrm>
          <a:prstGeom prst="line">
            <a:avLst/>
          </a:prstGeom>
          <a:noFill/>
          <a:ln w="9525" cap="flat" cmpd="sng" algn="ctr">
            <a:solidFill>
              <a:sysClr val="windowText" lastClr="000000"/>
            </a:solidFill>
            <a:prstDash val="dash"/>
          </a:ln>
          <a:effectLst/>
        </p:spPr>
      </p:cxnSp>
      <p:cxnSp>
        <p:nvCxnSpPr>
          <p:cNvPr id="216" name="Straight Connector 215"/>
          <p:cNvCxnSpPr/>
          <p:nvPr/>
        </p:nvCxnSpPr>
        <p:spPr>
          <a:xfrm flipH="1" flipV="1">
            <a:off x="7615596" y="1997382"/>
            <a:ext cx="491" cy="2077482"/>
          </a:xfrm>
          <a:prstGeom prst="line">
            <a:avLst/>
          </a:prstGeom>
          <a:noFill/>
          <a:ln w="9525" cap="flat" cmpd="sng" algn="ctr">
            <a:solidFill>
              <a:sysClr val="windowText" lastClr="000000"/>
            </a:solidFill>
            <a:prstDash val="dash"/>
          </a:ln>
          <a:effectLst/>
        </p:spPr>
      </p:cxnSp>
      <p:sp>
        <p:nvSpPr>
          <p:cNvPr id="217" name="TextBox 216"/>
          <p:cNvSpPr txBox="1"/>
          <p:nvPr/>
        </p:nvSpPr>
        <p:spPr>
          <a:xfrm>
            <a:off x="6953399" y="1706672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rPr>
              <a:t>w</a:t>
            </a:r>
            <a:r>
              <a:rPr kumimoji="0" lang="en-US" sz="1800" b="1" i="0" u="none" strike="noStrike" kern="1200" cap="none" spc="0" normalizeH="0" baseline="-25000" noProof="0" dirty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218" name="TextBox 217"/>
          <p:cNvSpPr txBox="1"/>
          <p:nvPr/>
        </p:nvSpPr>
        <p:spPr>
          <a:xfrm>
            <a:off x="7922493" y="1705402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rPr>
              <a:t>w</a:t>
            </a:r>
            <a:r>
              <a:rPr kumimoji="0" lang="en-US" sz="1800" b="1" i="0" u="none" strike="noStrike" kern="1200" cap="none" spc="0" normalizeH="0" baseline="-2500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rPr>
              <a:t>3</a:t>
            </a:r>
          </a:p>
        </p:txBody>
      </p:sp>
      <p:cxnSp>
        <p:nvCxnSpPr>
          <p:cNvPr id="219" name="Straight Connector 218"/>
          <p:cNvCxnSpPr/>
          <p:nvPr/>
        </p:nvCxnSpPr>
        <p:spPr>
          <a:xfrm flipV="1">
            <a:off x="8014762" y="1987135"/>
            <a:ext cx="1148" cy="2207024"/>
          </a:xfrm>
          <a:prstGeom prst="line">
            <a:avLst/>
          </a:prstGeom>
          <a:noFill/>
          <a:ln w="9525" cap="flat" cmpd="sng" algn="ctr">
            <a:solidFill>
              <a:sysClr val="windowText" lastClr="000000"/>
            </a:solidFill>
            <a:prstDash val="dash"/>
          </a:ln>
          <a:effectLst/>
        </p:spPr>
      </p:cxnSp>
      <p:sp>
        <p:nvSpPr>
          <p:cNvPr id="220" name="TextBox 219"/>
          <p:cNvSpPr txBox="1"/>
          <p:nvPr/>
        </p:nvSpPr>
        <p:spPr>
          <a:xfrm>
            <a:off x="7471876" y="1711438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F8804"/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rPr>
              <a:t>w</a:t>
            </a:r>
            <a:r>
              <a:rPr kumimoji="0" lang="en-US" sz="1800" b="1" i="0" u="none" strike="noStrike" kern="1200" cap="none" spc="0" normalizeH="0" baseline="-25000" noProof="0" dirty="0">
                <a:ln>
                  <a:noFill/>
                </a:ln>
                <a:solidFill>
                  <a:srgbClr val="5F8804"/>
                </a:solidFill>
                <a:effectLst/>
                <a:uLnTx/>
                <a:uFillTx/>
                <a:ea typeface="Palatino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221" name="Right Arrow 220"/>
          <p:cNvSpPr/>
          <p:nvPr/>
        </p:nvSpPr>
        <p:spPr>
          <a:xfrm>
            <a:off x="6428077" y="2458530"/>
            <a:ext cx="1033601" cy="441962"/>
          </a:xfrm>
          <a:prstGeom prst="rightArrow">
            <a:avLst/>
          </a:prstGeom>
          <a:solidFill>
            <a:srgbClr val="4F81BD">
              <a:lumMod val="75000"/>
            </a:srgbClr>
          </a:solidFill>
          <a:ln w="25400" cap="flat" cmpd="sng" algn="ctr">
            <a:solidFill>
              <a:srgbClr val="4F81BD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-2500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Palatino" charset="0"/>
              <a:cs typeface="Arial" panose="020B0604020202020204" pitchFamily="34" charset="0"/>
            </a:endParaRPr>
          </a:p>
        </p:txBody>
      </p:sp>
      <p:sp>
        <p:nvSpPr>
          <p:cNvPr id="222" name="Right Arrow 221"/>
          <p:cNvSpPr/>
          <p:nvPr/>
        </p:nvSpPr>
        <p:spPr>
          <a:xfrm>
            <a:off x="6891499" y="2938177"/>
            <a:ext cx="741999" cy="481998"/>
          </a:xfrm>
          <a:prstGeom prst="rightArrow">
            <a:avLst/>
          </a:prstGeom>
          <a:solidFill>
            <a:srgbClr val="4F81BD">
              <a:lumMod val="75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Palatino" charset="0"/>
              <a:cs typeface="Arial" panose="020B0604020202020204" pitchFamily="34" charset="0"/>
            </a:endParaRPr>
          </a:p>
        </p:txBody>
      </p:sp>
      <p:sp>
        <p:nvSpPr>
          <p:cNvPr id="223" name="Right Arrow 222"/>
          <p:cNvSpPr/>
          <p:nvPr/>
        </p:nvSpPr>
        <p:spPr>
          <a:xfrm>
            <a:off x="7204667" y="3467687"/>
            <a:ext cx="527315" cy="450335"/>
          </a:xfrm>
          <a:prstGeom prst="rightArrow">
            <a:avLst/>
          </a:prstGeom>
          <a:solidFill>
            <a:srgbClr val="F79646">
              <a:lumMod val="75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Palatino" charset="0"/>
              <a:cs typeface="Arial" panose="020B0604020202020204" pitchFamily="34" charset="0"/>
            </a:endParaRPr>
          </a:p>
        </p:txBody>
      </p:sp>
      <p:sp>
        <p:nvSpPr>
          <p:cNvPr id="224" name="Right Arrow 223"/>
          <p:cNvSpPr/>
          <p:nvPr/>
        </p:nvSpPr>
        <p:spPr>
          <a:xfrm>
            <a:off x="7749537" y="3457860"/>
            <a:ext cx="770621" cy="492593"/>
          </a:xfrm>
          <a:prstGeom prst="rightArrow">
            <a:avLst/>
          </a:prstGeom>
          <a:solidFill>
            <a:srgbClr val="5F8804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Palatino" charset="0"/>
              <a:cs typeface="Arial" panose="020B0604020202020204" pitchFamily="34" charset="0"/>
            </a:endParaRPr>
          </a:p>
        </p:txBody>
      </p:sp>
      <p:sp>
        <p:nvSpPr>
          <p:cNvPr id="225" name="Right Arrow 224"/>
          <p:cNvSpPr/>
          <p:nvPr/>
        </p:nvSpPr>
        <p:spPr>
          <a:xfrm>
            <a:off x="7482879" y="2462478"/>
            <a:ext cx="527315" cy="450335"/>
          </a:xfrm>
          <a:prstGeom prst="rightArrow">
            <a:avLst/>
          </a:prstGeom>
          <a:solidFill>
            <a:srgbClr val="F79646">
              <a:lumMod val="75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Palatino" charset="0"/>
              <a:cs typeface="Arial" panose="020B0604020202020204" pitchFamily="34" charset="0"/>
            </a:endParaRPr>
          </a:p>
        </p:txBody>
      </p:sp>
      <p:sp>
        <p:nvSpPr>
          <p:cNvPr id="226" name="Right Arrow 225"/>
          <p:cNvSpPr/>
          <p:nvPr/>
        </p:nvSpPr>
        <p:spPr>
          <a:xfrm>
            <a:off x="7632527" y="2952698"/>
            <a:ext cx="729934" cy="480814"/>
          </a:xfrm>
          <a:prstGeom prst="rightArrow">
            <a:avLst/>
          </a:prstGeom>
          <a:solidFill>
            <a:srgbClr val="5F8804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Palatino" charset="0"/>
              <a:cs typeface="Arial" panose="020B0604020202020204" pitchFamily="34" charset="0"/>
            </a:endParaRPr>
          </a:p>
        </p:txBody>
      </p:sp>
      <p:pic>
        <p:nvPicPr>
          <p:cNvPr id="73" name="Picture 72" descr="latex-image-1.pdf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47" y="5377684"/>
            <a:ext cx="4104456" cy="502023"/>
          </a:xfrm>
          <a:prstGeom prst="rect">
            <a:avLst/>
          </a:prstGeom>
        </p:spPr>
      </p:pic>
      <p:pic>
        <p:nvPicPr>
          <p:cNvPr id="74" name="Content Placeholder 3" descr="Screen Shot 2018-04-14 at 7.36.50 PM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8" r="2668" b="55612"/>
          <a:stretch/>
        </p:blipFill>
        <p:spPr>
          <a:xfrm>
            <a:off x="204313" y="4232193"/>
            <a:ext cx="4176464" cy="1002597"/>
          </a:xfrm>
          <a:prstGeom prst="rect">
            <a:avLst/>
          </a:prstGeom>
        </p:spPr>
      </p:pic>
      <p:pic>
        <p:nvPicPr>
          <p:cNvPr id="75" name="Picture 74" descr="Screen Shot 2018-04-14 at 7.37.03 PM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5576"/>
          <a:stretch/>
        </p:blipFill>
        <p:spPr>
          <a:xfrm>
            <a:off x="5699019" y="4453749"/>
            <a:ext cx="3391051" cy="427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24279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/>
          <p:cNvSpPr txBox="1">
            <a:spLocks/>
          </p:cNvSpPr>
          <p:nvPr/>
        </p:nvSpPr>
        <p:spPr>
          <a:xfrm>
            <a:off x="179512" y="216694"/>
            <a:ext cx="8569325" cy="647700"/>
          </a:xfrm>
          <a:prstGeom prst="rect">
            <a:avLst/>
          </a:prstGeom>
        </p:spPr>
        <p:txBody>
          <a:bodyPr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0" cap="none" spc="0" normalizeH="0" baseline="0" noProof="0" dirty="0">
                <a:ln>
                  <a:noFill/>
                </a:ln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Comparison of Expected Runtime</a:t>
            </a:r>
          </a:p>
        </p:txBody>
      </p:sp>
      <p:sp>
        <p:nvSpPr>
          <p:cNvPr id="16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8DB6C6F-0628-4C19-B82B-0A70C98E2BD2}" type="datetime1">
              <a:rPr kumimoji="0" lang="fr-FR" sz="8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27/05/2024</a:t>
            </a:fld>
            <a:endParaRPr kumimoji="0" lang="fr-FR" sz="800" b="0" i="0" u="none" strike="noStrike" kern="1200" cap="none" spc="0" normalizeH="0" baseline="0" noProof="0" dirty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4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Eurostile LT Std"/>
              </a:defRPr>
            </a:lvl1pPr>
            <a:lvl2pPr marL="742950" indent="-28575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Eurostile LT Std"/>
              </a:defRPr>
            </a:lvl2pPr>
            <a:lvl3pPr marL="1143000" indent="-22860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Eurostile LT Std"/>
              </a:defRPr>
            </a:lvl3pPr>
            <a:lvl4pPr marL="1600200" indent="-228600">
              <a:spcBef>
                <a:spcPct val="20000"/>
              </a:spcBef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Eurostile LT Std"/>
              </a:defRPr>
            </a:lvl4pPr>
            <a:lvl5pPr marL="2057400" indent="-228600">
              <a:spcBef>
                <a:spcPct val="20000"/>
              </a:spcBef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- p </a:t>
            </a:r>
            <a:fld id="{F3B5A460-63E2-4D8D-9EC8-3099D4BDFCB9}" type="slidenum">
              <a:rPr kumimoji="0" lang="fr-FR" alt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r>
              <a:rPr kumimoji="0" lang="fr-F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8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MALCOM Course</a:t>
            </a:r>
          </a:p>
        </p:txBody>
      </p:sp>
      <p:pic>
        <p:nvPicPr>
          <p:cNvPr id="55" name="Picture 54" descr="syncAsync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3318" y="2708360"/>
            <a:ext cx="4718080" cy="3283088"/>
          </a:xfrm>
          <a:prstGeom prst="rect">
            <a:avLst/>
          </a:prstGeom>
        </p:spPr>
      </p:pic>
      <p:pic>
        <p:nvPicPr>
          <p:cNvPr id="56" name="Picture 55" descr="Screen Shot 2018-08-08 at 11.52.26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519" y="1052736"/>
            <a:ext cx="8163281" cy="1352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991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/>
          <p:cNvSpPr txBox="1">
            <a:spLocks/>
          </p:cNvSpPr>
          <p:nvPr/>
        </p:nvSpPr>
        <p:spPr>
          <a:xfrm>
            <a:off x="179512" y="216694"/>
            <a:ext cx="8569325" cy="647700"/>
          </a:xfrm>
          <a:prstGeom prst="rect">
            <a:avLst/>
          </a:prstGeom>
        </p:spPr>
        <p:txBody>
          <a:bodyPr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0" cap="none" spc="0" normalizeH="0" baseline="0" noProof="0" dirty="0">
                <a:ln>
                  <a:noFill/>
                </a:ln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Error – Runtime Tradeoff</a:t>
            </a:r>
          </a:p>
        </p:txBody>
      </p:sp>
      <p:sp>
        <p:nvSpPr>
          <p:cNvPr id="16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8DB6C6F-0628-4C19-B82B-0A70C98E2BD2}" type="datetime1">
              <a:rPr kumimoji="0" lang="fr-FR" sz="8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27/05/2024</a:t>
            </a:fld>
            <a:endParaRPr kumimoji="0" lang="fr-FR" sz="800" b="0" i="0" u="none" strike="noStrike" kern="1200" cap="none" spc="0" normalizeH="0" baseline="0" noProof="0" dirty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4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Eurostile LT Std"/>
              </a:defRPr>
            </a:lvl1pPr>
            <a:lvl2pPr marL="742950" indent="-28575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Eurostile LT Std"/>
              </a:defRPr>
            </a:lvl2pPr>
            <a:lvl3pPr marL="1143000" indent="-22860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Eurostile LT Std"/>
              </a:defRPr>
            </a:lvl3pPr>
            <a:lvl4pPr marL="1600200" indent="-228600">
              <a:spcBef>
                <a:spcPct val="20000"/>
              </a:spcBef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Eurostile LT Std"/>
              </a:defRPr>
            </a:lvl4pPr>
            <a:lvl5pPr marL="2057400" indent="-228600">
              <a:spcBef>
                <a:spcPct val="20000"/>
              </a:spcBef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- p </a:t>
            </a:r>
            <a:fld id="{F3B5A460-63E2-4D8D-9EC8-3099D4BDFCB9}" type="slidenum">
              <a:rPr kumimoji="0" lang="fr-FR" alt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r>
              <a:rPr kumimoji="0" lang="fr-F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8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MALCOM Course</a:t>
            </a:r>
          </a:p>
        </p:txBody>
      </p:sp>
      <p:cxnSp>
        <p:nvCxnSpPr>
          <p:cNvPr id="39" name="Straight Arrow Connector 38"/>
          <p:cNvCxnSpPr/>
          <p:nvPr/>
        </p:nvCxnSpPr>
        <p:spPr>
          <a:xfrm flipH="1" flipV="1">
            <a:off x="2628900" y="1794044"/>
            <a:ext cx="12700" cy="3263900"/>
          </a:xfrm>
          <a:prstGeom prst="straightConnector1">
            <a:avLst/>
          </a:prstGeom>
          <a:noFill/>
          <a:ln w="15875" cap="flat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cxnSp>
        <p:nvCxnSpPr>
          <p:cNvPr id="40" name="Straight Arrow Connector 39"/>
          <p:cNvCxnSpPr/>
          <p:nvPr/>
        </p:nvCxnSpPr>
        <p:spPr>
          <a:xfrm>
            <a:off x="2641600" y="5045244"/>
            <a:ext cx="3581400" cy="12700"/>
          </a:xfrm>
          <a:prstGeom prst="straightConnector1">
            <a:avLst/>
          </a:prstGeom>
          <a:noFill/>
          <a:ln w="15875" cap="flat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sp>
        <p:nvSpPr>
          <p:cNvPr id="41" name="Freeform 40"/>
          <p:cNvSpPr/>
          <p:nvPr/>
        </p:nvSpPr>
        <p:spPr>
          <a:xfrm>
            <a:off x="2971800" y="2683045"/>
            <a:ext cx="3429000" cy="1905178"/>
          </a:xfrm>
          <a:custGeom>
            <a:avLst/>
            <a:gdLst>
              <a:gd name="connsiteX0" fmla="*/ 0 w 3632200"/>
              <a:gd name="connsiteY0" fmla="*/ 0 h 1854200"/>
              <a:gd name="connsiteX1" fmla="*/ 508000 w 3632200"/>
              <a:gd name="connsiteY1" fmla="*/ 749300 h 1854200"/>
              <a:gd name="connsiteX2" fmla="*/ 1320800 w 3632200"/>
              <a:gd name="connsiteY2" fmla="*/ 1358900 h 1854200"/>
              <a:gd name="connsiteX3" fmla="*/ 2540000 w 3632200"/>
              <a:gd name="connsiteY3" fmla="*/ 1790700 h 1854200"/>
              <a:gd name="connsiteX4" fmla="*/ 3632200 w 3632200"/>
              <a:gd name="connsiteY4" fmla="*/ 1854200 h 1854200"/>
              <a:gd name="connsiteX0" fmla="*/ 0 w 3632200"/>
              <a:gd name="connsiteY0" fmla="*/ 0 h 1854200"/>
              <a:gd name="connsiteX1" fmla="*/ 508000 w 3632200"/>
              <a:gd name="connsiteY1" fmla="*/ 749300 h 1854200"/>
              <a:gd name="connsiteX2" fmla="*/ 1320800 w 3632200"/>
              <a:gd name="connsiteY2" fmla="*/ 1358900 h 1854200"/>
              <a:gd name="connsiteX3" fmla="*/ 2540000 w 3632200"/>
              <a:gd name="connsiteY3" fmla="*/ 1714500 h 1854200"/>
              <a:gd name="connsiteX4" fmla="*/ 3632200 w 3632200"/>
              <a:gd name="connsiteY4" fmla="*/ 1854200 h 1854200"/>
              <a:gd name="connsiteX0" fmla="*/ 0 w 3632200"/>
              <a:gd name="connsiteY0" fmla="*/ 0 h 1854200"/>
              <a:gd name="connsiteX1" fmla="*/ 508000 w 3632200"/>
              <a:gd name="connsiteY1" fmla="*/ 749300 h 1854200"/>
              <a:gd name="connsiteX2" fmla="*/ 1365458 w 3632200"/>
              <a:gd name="connsiteY2" fmla="*/ 1308100 h 1854200"/>
              <a:gd name="connsiteX3" fmla="*/ 2540000 w 3632200"/>
              <a:gd name="connsiteY3" fmla="*/ 1714500 h 1854200"/>
              <a:gd name="connsiteX4" fmla="*/ 3632200 w 3632200"/>
              <a:gd name="connsiteY4" fmla="*/ 1854200 h 1854200"/>
              <a:gd name="connsiteX0" fmla="*/ 0 w 3632200"/>
              <a:gd name="connsiteY0" fmla="*/ 0 h 1854200"/>
              <a:gd name="connsiteX1" fmla="*/ 552659 w 3632200"/>
              <a:gd name="connsiteY1" fmla="*/ 723900 h 1854200"/>
              <a:gd name="connsiteX2" fmla="*/ 1365458 w 3632200"/>
              <a:gd name="connsiteY2" fmla="*/ 1308100 h 1854200"/>
              <a:gd name="connsiteX3" fmla="*/ 2540000 w 3632200"/>
              <a:gd name="connsiteY3" fmla="*/ 1714500 h 1854200"/>
              <a:gd name="connsiteX4" fmla="*/ 3632200 w 3632200"/>
              <a:gd name="connsiteY4" fmla="*/ 1854200 h 1854200"/>
              <a:gd name="connsiteX0" fmla="*/ 0 w 3423795"/>
              <a:gd name="connsiteY0" fmla="*/ 0 h 1905000"/>
              <a:gd name="connsiteX1" fmla="*/ 344254 w 3423795"/>
              <a:gd name="connsiteY1" fmla="*/ 774700 h 1905000"/>
              <a:gd name="connsiteX2" fmla="*/ 1157053 w 3423795"/>
              <a:gd name="connsiteY2" fmla="*/ 1358900 h 1905000"/>
              <a:gd name="connsiteX3" fmla="*/ 2331595 w 3423795"/>
              <a:gd name="connsiteY3" fmla="*/ 1765300 h 1905000"/>
              <a:gd name="connsiteX4" fmla="*/ 3423795 w 3423795"/>
              <a:gd name="connsiteY4" fmla="*/ 1905000 h 1905000"/>
              <a:gd name="connsiteX0" fmla="*/ 0 w 3423795"/>
              <a:gd name="connsiteY0" fmla="*/ 0 h 1905000"/>
              <a:gd name="connsiteX1" fmla="*/ 344254 w 3423795"/>
              <a:gd name="connsiteY1" fmla="*/ 774700 h 1905000"/>
              <a:gd name="connsiteX2" fmla="*/ 1784749 w 3423795"/>
              <a:gd name="connsiteY2" fmla="*/ 1736420 h 1905000"/>
              <a:gd name="connsiteX3" fmla="*/ 2331595 w 3423795"/>
              <a:gd name="connsiteY3" fmla="*/ 1765300 h 1905000"/>
              <a:gd name="connsiteX4" fmla="*/ 3423795 w 3423795"/>
              <a:gd name="connsiteY4" fmla="*/ 1905000 h 1905000"/>
              <a:gd name="connsiteX0" fmla="*/ 0 w 3423795"/>
              <a:gd name="connsiteY0" fmla="*/ 0 h 1905000"/>
              <a:gd name="connsiteX1" fmla="*/ 843558 w 3423795"/>
              <a:gd name="connsiteY1" fmla="*/ 1100739 h 1905000"/>
              <a:gd name="connsiteX2" fmla="*/ 1784749 w 3423795"/>
              <a:gd name="connsiteY2" fmla="*/ 1736420 h 1905000"/>
              <a:gd name="connsiteX3" fmla="*/ 2331595 w 3423795"/>
              <a:gd name="connsiteY3" fmla="*/ 1765300 h 1905000"/>
              <a:gd name="connsiteX4" fmla="*/ 3423795 w 3423795"/>
              <a:gd name="connsiteY4" fmla="*/ 1905000 h 1905000"/>
              <a:gd name="connsiteX0" fmla="*/ 0 w 3423795"/>
              <a:gd name="connsiteY0" fmla="*/ 0 h 1988380"/>
              <a:gd name="connsiteX1" fmla="*/ 843558 w 3423795"/>
              <a:gd name="connsiteY1" fmla="*/ 1100739 h 1988380"/>
              <a:gd name="connsiteX2" fmla="*/ 1784749 w 3423795"/>
              <a:gd name="connsiteY2" fmla="*/ 1736420 h 1988380"/>
              <a:gd name="connsiteX3" fmla="*/ 2887962 w 3423795"/>
              <a:gd name="connsiteY3" fmla="*/ 1988380 h 1988380"/>
              <a:gd name="connsiteX4" fmla="*/ 3423795 w 3423795"/>
              <a:gd name="connsiteY4" fmla="*/ 1905000 h 1988380"/>
              <a:gd name="connsiteX0" fmla="*/ 0 w 3623516"/>
              <a:gd name="connsiteY0" fmla="*/ 0 h 2093760"/>
              <a:gd name="connsiteX1" fmla="*/ 843558 w 3623516"/>
              <a:gd name="connsiteY1" fmla="*/ 1100739 h 2093760"/>
              <a:gd name="connsiteX2" fmla="*/ 1784749 w 3623516"/>
              <a:gd name="connsiteY2" fmla="*/ 1736420 h 2093760"/>
              <a:gd name="connsiteX3" fmla="*/ 2887962 w 3623516"/>
              <a:gd name="connsiteY3" fmla="*/ 1988380 h 2093760"/>
              <a:gd name="connsiteX4" fmla="*/ 3623516 w 3623516"/>
              <a:gd name="connsiteY4" fmla="*/ 2093760 h 2093760"/>
              <a:gd name="connsiteX0" fmla="*/ 0 w 3623516"/>
              <a:gd name="connsiteY0" fmla="*/ 0 h 2093760"/>
              <a:gd name="connsiteX1" fmla="*/ 843558 w 3623516"/>
              <a:gd name="connsiteY1" fmla="*/ 1100739 h 2093760"/>
              <a:gd name="connsiteX2" fmla="*/ 1827547 w 3623516"/>
              <a:gd name="connsiteY2" fmla="*/ 1839380 h 2093760"/>
              <a:gd name="connsiteX3" fmla="*/ 2887962 w 3623516"/>
              <a:gd name="connsiteY3" fmla="*/ 1988380 h 2093760"/>
              <a:gd name="connsiteX4" fmla="*/ 3623516 w 3623516"/>
              <a:gd name="connsiteY4" fmla="*/ 2093760 h 2093760"/>
              <a:gd name="connsiteX0" fmla="*/ 0 w 3594984"/>
              <a:gd name="connsiteY0" fmla="*/ 0 h 2454120"/>
              <a:gd name="connsiteX1" fmla="*/ 843558 w 3594984"/>
              <a:gd name="connsiteY1" fmla="*/ 1100739 h 2454120"/>
              <a:gd name="connsiteX2" fmla="*/ 1827547 w 3594984"/>
              <a:gd name="connsiteY2" fmla="*/ 1839380 h 2454120"/>
              <a:gd name="connsiteX3" fmla="*/ 2887962 w 3594984"/>
              <a:gd name="connsiteY3" fmla="*/ 1988380 h 2454120"/>
              <a:gd name="connsiteX4" fmla="*/ 3594984 w 3594984"/>
              <a:gd name="connsiteY4" fmla="*/ 2454120 h 2454120"/>
              <a:gd name="connsiteX0" fmla="*/ 0 w 3594984"/>
              <a:gd name="connsiteY0" fmla="*/ 0 h 2454120"/>
              <a:gd name="connsiteX1" fmla="*/ 843558 w 3594984"/>
              <a:gd name="connsiteY1" fmla="*/ 1100739 h 2454120"/>
              <a:gd name="connsiteX2" fmla="*/ 1827547 w 3594984"/>
              <a:gd name="connsiteY2" fmla="*/ 1839380 h 2454120"/>
              <a:gd name="connsiteX3" fmla="*/ 2845165 w 3594984"/>
              <a:gd name="connsiteY3" fmla="*/ 2297260 h 2454120"/>
              <a:gd name="connsiteX4" fmla="*/ 3594984 w 3594984"/>
              <a:gd name="connsiteY4" fmla="*/ 2454120 h 2454120"/>
              <a:gd name="connsiteX0" fmla="*/ 0 w 3851769"/>
              <a:gd name="connsiteY0" fmla="*/ 0 h 2574240"/>
              <a:gd name="connsiteX1" fmla="*/ 843558 w 3851769"/>
              <a:gd name="connsiteY1" fmla="*/ 1100739 h 2574240"/>
              <a:gd name="connsiteX2" fmla="*/ 1827547 w 3851769"/>
              <a:gd name="connsiteY2" fmla="*/ 1839380 h 2574240"/>
              <a:gd name="connsiteX3" fmla="*/ 2845165 w 3851769"/>
              <a:gd name="connsiteY3" fmla="*/ 2297260 h 2574240"/>
              <a:gd name="connsiteX4" fmla="*/ 3851769 w 3851769"/>
              <a:gd name="connsiteY4" fmla="*/ 2574240 h 2574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51769" h="2574240">
                <a:moveTo>
                  <a:pt x="0" y="0"/>
                </a:moveTo>
                <a:lnTo>
                  <a:pt x="843558" y="1100739"/>
                </a:lnTo>
                <a:lnTo>
                  <a:pt x="1827547" y="1839380"/>
                </a:lnTo>
                <a:lnTo>
                  <a:pt x="2845165" y="2297260"/>
                </a:lnTo>
                <a:lnTo>
                  <a:pt x="3851769" y="2574240"/>
                </a:lnTo>
              </a:path>
            </a:pathLst>
          </a:custGeom>
          <a:noFill/>
          <a:ln w="28575" cap="flat" cmpd="sng" algn="ctr">
            <a:solidFill>
              <a:srgbClr val="244A58"/>
            </a:solidFill>
            <a:prstDash val="dash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Cambria" charset="0"/>
              <a:cs typeface="Arial" panose="020B0604020202020204" pitchFamily="34" charset="0"/>
            </a:endParaRPr>
          </a:p>
        </p:txBody>
      </p:sp>
      <p:sp>
        <p:nvSpPr>
          <p:cNvPr id="42" name="Freeform 41"/>
          <p:cNvSpPr/>
          <p:nvPr/>
        </p:nvSpPr>
        <p:spPr>
          <a:xfrm>
            <a:off x="2971800" y="2683044"/>
            <a:ext cx="2590800" cy="1905000"/>
          </a:xfrm>
          <a:custGeom>
            <a:avLst/>
            <a:gdLst>
              <a:gd name="connsiteX0" fmla="*/ 0 w 3632200"/>
              <a:gd name="connsiteY0" fmla="*/ 0 h 1854200"/>
              <a:gd name="connsiteX1" fmla="*/ 508000 w 3632200"/>
              <a:gd name="connsiteY1" fmla="*/ 749300 h 1854200"/>
              <a:gd name="connsiteX2" fmla="*/ 1320800 w 3632200"/>
              <a:gd name="connsiteY2" fmla="*/ 1358900 h 1854200"/>
              <a:gd name="connsiteX3" fmla="*/ 2540000 w 3632200"/>
              <a:gd name="connsiteY3" fmla="*/ 1790700 h 1854200"/>
              <a:gd name="connsiteX4" fmla="*/ 3632200 w 3632200"/>
              <a:gd name="connsiteY4" fmla="*/ 1854200 h 1854200"/>
              <a:gd name="connsiteX0" fmla="*/ 0 w 3542358"/>
              <a:gd name="connsiteY0" fmla="*/ 0 h 1917700"/>
              <a:gd name="connsiteX1" fmla="*/ 418158 w 3542358"/>
              <a:gd name="connsiteY1" fmla="*/ 812800 h 1917700"/>
              <a:gd name="connsiteX2" fmla="*/ 1230958 w 3542358"/>
              <a:gd name="connsiteY2" fmla="*/ 1422400 h 1917700"/>
              <a:gd name="connsiteX3" fmla="*/ 2450158 w 3542358"/>
              <a:gd name="connsiteY3" fmla="*/ 1854200 h 1917700"/>
              <a:gd name="connsiteX4" fmla="*/ 3542358 w 3542358"/>
              <a:gd name="connsiteY4" fmla="*/ 1917700 h 1917700"/>
              <a:gd name="connsiteX0" fmla="*/ 0 w 3542358"/>
              <a:gd name="connsiteY0" fmla="*/ 0 h 1917700"/>
              <a:gd name="connsiteX1" fmla="*/ 418158 w 3542358"/>
              <a:gd name="connsiteY1" fmla="*/ 812800 h 1917700"/>
              <a:gd name="connsiteX2" fmla="*/ 1166785 w 3542358"/>
              <a:gd name="connsiteY2" fmla="*/ 1371600 h 1917700"/>
              <a:gd name="connsiteX3" fmla="*/ 2450158 w 3542358"/>
              <a:gd name="connsiteY3" fmla="*/ 1854200 h 1917700"/>
              <a:gd name="connsiteX4" fmla="*/ 3542358 w 3542358"/>
              <a:gd name="connsiteY4" fmla="*/ 1917700 h 1917700"/>
              <a:gd name="connsiteX0" fmla="*/ 0 w 3542358"/>
              <a:gd name="connsiteY0" fmla="*/ 0 h 1917700"/>
              <a:gd name="connsiteX1" fmla="*/ 418158 w 3542358"/>
              <a:gd name="connsiteY1" fmla="*/ 812800 h 1917700"/>
              <a:gd name="connsiteX2" fmla="*/ 1181545 w 3542358"/>
              <a:gd name="connsiteY2" fmla="*/ 1282700 h 1917700"/>
              <a:gd name="connsiteX3" fmla="*/ 2450158 w 3542358"/>
              <a:gd name="connsiteY3" fmla="*/ 1854200 h 1917700"/>
              <a:gd name="connsiteX4" fmla="*/ 3542358 w 3542358"/>
              <a:gd name="connsiteY4" fmla="*/ 1917700 h 1917700"/>
              <a:gd name="connsiteX0" fmla="*/ 0 w 3542358"/>
              <a:gd name="connsiteY0" fmla="*/ 0 h 1917700"/>
              <a:gd name="connsiteX1" fmla="*/ 418158 w 3542358"/>
              <a:gd name="connsiteY1" fmla="*/ 812800 h 1917700"/>
              <a:gd name="connsiteX2" fmla="*/ 1181545 w 3542358"/>
              <a:gd name="connsiteY2" fmla="*/ 1282700 h 1917700"/>
              <a:gd name="connsiteX3" fmla="*/ 2036883 w 3542358"/>
              <a:gd name="connsiteY3" fmla="*/ 1663700 h 1917700"/>
              <a:gd name="connsiteX4" fmla="*/ 3542358 w 3542358"/>
              <a:gd name="connsiteY4" fmla="*/ 1917700 h 1917700"/>
              <a:gd name="connsiteX0" fmla="*/ 0 w 3542358"/>
              <a:gd name="connsiteY0" fmla="*/ 0 h 1917700"/>
              <a:gd name="connsiteX1" fmla="*/ 418158 w 3542358"/>
              <a:gd name="connsiteY1" fmla="*/ 812800 h 1917700"/>
              <a:gd name="connsiteX2" fmla="*/ 1019187 w 3542358"/>
              <a:gd name="connsiteY2" fmla="*/ 1308100 h 1917700"/>
              <a:gd name="connsiteX3" fmla="*/ 2036883 w 3542358"/>
              <a:gd name="connsiteY3" fmla="*/ 1663700 h 1917700"/>
              <a:gd name="connsiteX4" fmla="*/ 3542358 w 3542358"/>
              <a:gd name="connsiteY4" fmla="*/ 1917700 h 1917700"/>
              <a:gd name="connsiteX0" fmla="*/ 0 w 3542358"/>
              <a:gd name="connsiteY0" fmla="*/ 0 h 1917700"/>
              <a:gd name="connsiteX1" fmla="*/ 418158 w 3542358"/>
              <a:gd name="connsiteY1" fmla="*/ 812800 h 1917700"/>
              <a:gd name="connsiteX2" fmla="*/ 1019187 w 3542358"/>
              <a:gd name="connsiteY2" fmla="*/ 1308100 h 1917700"/>
              <a:gd name="connsiteX3" fmla="*/ 2036883 w 3542358"/>
              <a:gd name="connsiteY3" fmla="*/ 1676400 h 1917700"/>
              <a:gd name="connsiteX4" fmla="*/ 3542358 w 3542358"/>
              <a:gd name="connsiteY4" fmla="*/ 1917700 h 1917700"/>
              <a:gd name="connsiteX0" fmla="*/ 0 w 3025764"/>
              <a:gd name="connsiteY0" fmla="*/ 0 h 1828800"/>
              <a:gd name="connsiteX1" fmla="*/ 418158 w 3025764"/>
              <a:gd name="connsiteY1" fmla="*/ 812800 h 1828800"/>
              <a:gd name="connsiteX2" fmla="*/ 1019187 w 3025764"/>
              <a:gd name="connsiteY2" fmla="*/ 1308100 h 1828800"/>
              <a:gd name="connsiteX3" fmla="*/ 2036883 w 3025764"/>
              <a:gd name="connsiteY3" fmla="*/ 1676400 h 1828800"/>
              <a:gd name="connsiteX4" fmla="*/ 3025764 w 3025764"/>
              <a:gd name="connsiteY4" fmla="*/ 1828800 h 1828800"/>
              <a:gd name="connsiteX0" fmla="*/ 0 w 3247161"/>
              <a:gd name="connsiteY0" fmla="*/ 0 h 1879600"/>
              <a:gd name="connsiteX1" fmla="*/ 418158 w 3247161"/>
              <a:gd name="connsiteY1" fmla="*/ 812800 h 1879600"/>
              <a:gd name="connsiteX2" fmla="*/ 1019187 w 3247161"/>
              <a:gd name="connsiteY2" fmla="*/ 1308100 h 1879600"/>
              <a:gd name="connsiteX3" fmla="*/ 2036883 w 3247161"/>
              <a:gd name="connsiteY3" fmla="*/ 1676400 h 1879600"/>
              <a:gd name="connsiteX4" fmla="*/ 3247161 w 3247161"/>
              <a:gd name="connsiteY4" fmla="*/ 1879600 h 1879600"/>
              <a:gd name="connsiteX0" fmla="*/ 0 w 3247161"/>
              <a:gd name="connsiteY0" fmla="*/ 0 h 1879600"/>
              <a:gd name="connsiteX1" fmla="*/ 418158 w 3247161"/>
              <a:gd name="connsiteY1" fmla="*/ 812800 h 1879600"/>
              <a:gd name="connsiteX2" fmla="*/ 1019187 w 3247161"/>
              <a:gd name="connsiteY2" fmla="*/ 1308100 h 1879600"/>
              <a:gd name="connsiteX3" fmla="*/ 1830246 w 3247161"/>
              <a:gd name="connsiteY3" fmla="*/ 1689100 h 1879600"/>
              <a:gd name="connsiteX4" fmla="*/ 3247161 w 3247161"/>
              <a:gd name="connsiteY4" fmla="*/ 1879600 h 1879600"/>
              <a:gd name="connsiteX0" fmla="*/ 0 w 3055283"/>
              <a:gd name="connsiteY0" fmla="*/ 0 h 1879600"/>
              <a:gd name="connsiteX1" fmla="*/ 418158 w 3055283"/>
              <a:gd name="connsiteY1" fmla="*/ 812800 h 1879600"/>
              <a:gd name="connsiteX2" fmla="*/ 1019187 w 3055283"/>
              <a:gd name="connsiteY2" fmla="*/ 1308100 h 1879600"/>
              <a:gd name="connsiteX3" fmla="*/ 1830246 w 3055283"/>
              <a:gd name="connsiteY3" fmla="*/ 1689100 h 1879600"/>
              <a:gd name="connsiteX4" fmla="*/ 3055283 w 3055283"/>
              <a:gd name="connsiteY4" fmla="*/ 1879600 h 1879600"/>
              <a:gd name="connsiteX0" fmla="*/ 0 w 3011004"/>
              <a:gd name="connsiteY0" fmla="*/ 0 h 1905000"/>
              <a:gd name="connsiteX1" fmla="*/ 418158 w 3011004"/>
              <a:gd name="connsiteY1" fmla="*/ 812800 h 1905000"/>
              <a:gd name="connsiteX2" fmla="*/ 1019187 w 3011004"/>
              <a:gd name="connsiteY2" fmla="*/ 1308100 h 1905000"/>
              <a:gd name="connsiteX3" fmla="*/ 1830246 w 3011004"/>
              <a:gd name="connsiteY3" fmla="*/ 1689100 h 1905000"/>
              <a:gd name="connsiteX4" fmla="*/ 3011004 w 3011004"/>
              <a:gd name="connsiteY4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11004" h="1905000">
                <a:moveTo>
                  <a:pt x="0" y="0"/>
                </a:moveTo>
                <a:lnTo>
                  <a:pt x="418158" y="812800"/>
                </a:lnTo>
                <a:lnTo>
                  <a:pt x="1019187" y="1308100"/>
                </a:lnTo>
                <a:lnTo>
                  <a:pt x="1830246" y="1689100"/>
                </a:lnTo>
                <a:lnTo>
                  <a:pt x="3011004" y="1905000"/>
                </a:lnTo>
              </a:path>
            </a:pathLst>
          </a:custGeom>
          <a:noFill/>
          <a:ln w="25400" cap="flat" cmpd="sng" algn="ctr">
            <a:solidFill>
              <a:srgbClr val="C00000">
                <a:lumMod val="75000"/>
              </a:srgbClr>
            </a:solidFill>
            <a:prstDash val="sysDash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Cambria" charset="0"/>
              <a:cs typeface="Arial" panose="020B0604020202020204" pitchFamily="34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 rot="16200000">
            <a:off x="1019099" y="3225938"/>
            <a:ext cx="26340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Cambria" charset="0"/>
                <a:cs typeface="Arial" panose="020B0604020202020204" pitchFamily="34" charset="0"/>
              </a:rPr>
              <a:t>Error at Convergence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3708425" y="5155823"/>
            <a:ext cx="11400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Cambria" charset="0"/>
                <a:cs typeface="Arial" panose="020B0604020202020204" pitchFamily="34" charset="0"/>
              </a:rPr>
              <a:t>Runtime</a:t>
            </a:r>
          </a:p>
        </p:txBody>
      </p:sp>
      <p:sp>
        <p:nvSpPr>
          <p:cNvPr id="45" name="Oval 44"/>
          <p:cNvSpPr/>
          <p:nvPr/>
        </p:nvSpPr>
        <p:spPr>
          <a:xfrm>
            <a:off x="5486400" y="4518194"/>
            <a:ext cx="101600" cy="101600"/>
          </a:xfrm>
          <a:prstGeom prst="ellipse">
            <a:avLst/>
          </a:prstGeom>
          <a:solidFill>
            <a:srgbClr val="C00000">
              <a:lumMod val="75000"/>
            </a:srgbClr>
          </a:solidFill>
          <a:ln w="25400" cap="flat" cmpd="sng" algn="ctr">
            <a:solidFill>
              <a:srgbClr val="C00000">
                <a:lumMod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Cambria" charset="0"/>
              <a:cs typeface="Arial" panose="020B0604020202020204" pitchFamily="34" charset="0"/>
            </a:endParaRPr>
          </a:p>
        </p:txBody>
      </p:sp>
      <p:sp>
        <p:nvSpPr>
          <p:cNvPr id="46" name="Oval 45"/>
          <p:cNvSpPr/>
          <p:nvPr/>
        </p:nvSpPr>
        <p:spPr>
          <a:xfrm>
            <a:off x="4546600" y="4340394"/>
            <a:ext cx="101600" cy="101600"/>
          </a:xfrm>
          <a:prstGeom prst="ellipse">
            <a:avLst/>
          </a:prstGeom>
          <a:solidFill>
            <a:srgbClr val="C00000">
              <a:lumMod val="75000"/>
            </a:srgbClr>
          </a:solidFill>
          <a:ln w="25400" cap="flat" cmpd="sng" algn="ctr">
            <a:solidFill>
              <a:srgbClr val="C00000">
                <a:lumMod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Cambria" charset="0"/>
              <a:cs typeface="Arial" panose="020B0604020202020204" pitchFamily="34" charset="0"/>
            </a:endParaRPr>
          </a:p>
        </p:txBody>
      </p:sp>
      <p:sp>
        <p:nvSpPr>
          <p:cNvPr id="47" name="Oval 46"/>
          <p:cNvSpPr/>
          <p:nvPr/>
        </p:nvSpPr>
        <p:spPr>
          <a:xfrm>
            <a:off x="3263900" y="3425993"/>
            <a:ext cx="101600" cy="101600"/>
          </a:xfrm>
          <a:prstGeom prst="ellipse">
            <a:avLst/>
          </a:prstGeom>
          <a:solidFill>
            <a:srgbClr val="C00000">
              <a:lumMod val="75000"/>
            </a:srgbClr>
          </a:solidFill>
          <a:ln w="25400" cap="flat" cmpd="sng" algn="ctr">
            <a:solidFill>
              <a:srgbClr val="C00000">
                <a:lumMod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Cambria" charset="0"/>
              <a:cs typeface="Arial" panose="020B0604020202020204" pitchFamily="34" charset="0"/>
            </a:endParaRPr>
          </a:p>
        </p:txBody>
      </p:sp>
      <p:sp>
        <p:nvSpPr>
          <p:cNvPr id="48" name="Oval 47"/>
          <p:cNvSpPr/>
          <p:nvPr/>
        </p:nvSpPr>
        <p:spPr>
          <a:xfrm>
            <a:off x="3908721" y="3997494"/>
            <a:ext cx="101600" cy="101600"/>
          </a:xfrm>
          <a:prstGeom prst="ellipse">
            <a:avLst/>
          </a:prstGeom>
          <a:solidFill>
            <a:srgbClr val="C00000">
              <a:lumMod val="75000"/>
            </a:srgbClr>
          </a:solidFill>
          <a:ln w="25400" cap="flat" cmpd="sng" algn="ctr">
            <a:solidFill>
              <a:srgbClr val="C00000">
                <a:lumMod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Cambria" charset="0"/>
              <a:cs typeface="Arial" panose="020B0604020202020204" pitchFamily="34" charset="0"/>
            </a:endParaRPr>
          </a:p>
        </p:txBody>
      </p:sp>
      <p:sp>
        <p:nvSpPr>
          <p:cNvPr id="49" name="Oval 48"/>
          <p:cNvSpPr/>
          <p:nvPr/>
        </p:nvSpPr>
        <p:spPr>
          <a:xfrm>
            <a:off x="2933700" y="2663993"/>
            <a:ext cx="101600" cy="101600"/>
          </a:xfrm>
          <a:prstGeom prst="ellipse">
            <a:avLst/>
          </a:prstGeom>
          <a:solidFill>
            <a:srgbClr val="C00000">
              <a:lumMod val="75000"/>
            </a:srgbClr>
          </a:solidFill>
          <a:ln w="25400" cap="flat" cmpd="sng" algn="ctr">
            <a:solidFill>
              <a:srgbClr val="C00000">
                <a:lumMod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Cambria" charset="0"/>
              <a:cs typeface="Arial" panose="020B0604020202020204" pitchFamily="34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2523599" y="1982220"/>
            <a:ext cx="11819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Cambria" charset="0"/>
                <a:cs typeface="Arial" panose="020B0604020202020204" pitchFamily="34" charset="0"/>
              </a:rPr>
              <a:t>Async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Cambria" charset="0"/>
                <a:cs typeface="Arial" panose="020B0604020202020204" pitchFamily="34" charset="0"/>
              </a:rPr>
              <a:t> SGD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4898608" y="2377212"/>
            <a:ext cx="1817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>
                    <a:lumMod val="75000"/>
                  </a:srgbClr>
                </a:solidFill>
                <a:effectLst/>
                <a:uLnTx/>
                <a:uFillTx/>
                <a:ea typeface="Cambria" charset="0"/>
                <a:cs typeface="Arial" panose="020B0604020202020204" pitchFamily="34" charset="0"/>
              </a:rPr>
              <a:t>K-Batch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>
                    <a:lumMod val="75000"/>
                  </a:srgbClr>
                </a:solidFill>
                <a:effectLst/>
                <a:uLnTx/>
                <a:uFillTx/>
                <a:ea typeface="Cambria" charset="0"/>
                <a:cs typeface="Arial" panose="020B0604020202020204" pitchFamily="34" charset="0"/>
              </a:rPr>
              <a:t>Async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C00000">
                  <a:lumMod val="75000"/>
                </a:srgbClr>
              </a:solidFill>
              <a:effectLst/>
              <a:uLnTx/>
              <a:uFillTx/>
              <a:ea typeface="Cambria" charset="0"/>
              <a:cs typeface="Arial" panose="020B0604020202020204" pitchFamily="34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4936708" y="2736680"/>
            <a:ext cx="1685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244A58"/>
                </a:solidFill>
                <a:effectLst/>
                <a:uLnTx/>
                <a:uFillTx/>
                <a:ea typeface="Cambria" charset="0"/>
                <a:cs typeface="Arial" panose="020B0604020202020204" pitchFamily="34" charset="0"/>
              </a:rPr>
              <a:t>K-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244A58"/>
                </a:solidFill>
                <a:effectLst/>
                <a:uLnTx/>
                <a:uFillTx/>
                <a:ea typeface="Cambria" charset="0"/>
                <a:cs typeface="Arial" panose="020B0604020202020204" pitchFamily="34" charset="0"/>
              </a:rPr>
              <a:t>Async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244A58"/>
                </a:solidFill>
                <a:effectLst/>
                <a:uLnTx/>
                <a:uFillTx/>
                <a:ea typeface="Cambria" charset="0"/>
                <a:cs typeface="Arial" panose="020B0604020202020204" pitchFamily="34" charset="0"/>
              </a:rPr>
              <a:t> SGD</a:t>
            </a:r>
          </a:p>
        </p:txBody>
      </p:sp>
      <p:sp>
        <p:nvSpPr>
          <p:cNvPr id="53" name="Oval 52"/>
          <p:cNvSpPr/>
          <p:nvPr/>
        </p:nvSpPr>
        <p:spPr>
          <a:xfrm>
            <a:off x="5420021" y="4314994"/>
            <a:ext cx="101600" cy="101600"/>
          </a:xfrm>
          <a:prstGeom prst="ellipse">
            <a:avLst/>
          </a:prstGeom>
          <a:solidFill>
            <a:srgbClr val="244A58"/>
          </a:solidFill>
          <a:ln w="25400" cap="flat" cmpd="sng" algn="ctr">
            <a:solidFill>
              <a:srgbClr val="C00000">
                <a:lumMod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Cambria" charset="0"/>
              <a:cs typeface="Arial" panose="020B0604020202020204" pitchFamily="34" charset="0"/>
            </a:endParaRPr>
          </a:p>
        </p:txBody>
      </p:sp>
      <p:sp>
        <p:nvSpPr>
          <p:cNvPr id="54" name="Oval 53"/>
          <p:cNvSpPr/>
          <p:nvPr/>
        </p:nvSpPr>
        <p:spPr>
          <a:xfrm>
            <a:off x="4518321" y="3959394"/>
            <a:ext cx="101600" cy="101600"/>
          </a:xfrm>
          <a:prstGeom prst="ellipse">
            <a:avLst/>
          </a:prstGeom>
          <a:solidFill>
            <a:srgbClr val="244A58"/>
          </a:solidFill>
          <a:ln w="25400" cap="flat" cmpd="sng" algn="ctr">
            <a:solidFill>
              <a:srgbClr val="C00000">
                <a:lumMod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Cambria" charset="0"/>
              <a:cs typeface="Arial" panose="020B0604020202020204" pitchFamily="34" charset="0"/>
            </a:endParaRPr>
          </a:p>
        </p:txBody>
      </p:sp>
      <p:sp>
        <p:nvSpPr>
          <p:cNvPr id="57" name="Oval 56"/>
          <p:cNvSpPr/>
          <p:nvPr/>
        </p:nvSpPr>
        <p:spPr>
          <a:xfrm>
            <a:off x="3642021" y="3425994"/>
            <a:ext cx="101600" cy="101600"/>
          </a:xfrm>
          <a:prstGeom prst="ellipse">
            <a:avLst/>
          </a:prstGeom>
          <a:solidFill>
            <a:srgbClr val="244A58"/>
          </a:solidFill>
          <a:ln w="25400" cap="flat" cmpd="sng" algn="ctr">
            <a:solidFill>
              <a:srgbClr val="C00000">
                <a:lumMod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Cambria" charset="0"/>
              <a:cs typeface="Arial" panose="020B0604020202020204" pitchFamily="34" charset="0"/>
            </a:endParaRPr>
          </a:p>
        </p:txBody>
      </p:sp>
      <p:sp>
        <p:nvSpPr>
          <p:cNvPr id="58" name="Oval 57"/>
          <p:cNvSpPr/>
          <p:nvPr/>
        </p:nvSpPr>
        <p:spPr>
          <a:xfrm>
            <a:off x="6309021" y="4518194"/>
            <a:ext cx="101600" cy="101600"/>
          </a:xfrm>
          <a:prstGeom prst="ellipse">
            <a:avLst/>
          </a:prstGeom>
          <a:solidFill>
            <a:srgbClr val="244A58"/>
          </a:solidFill>
          <a:ln w="25400" cap="flat" cmpd="sng" algn="ctr">
            <a:solidFill>
              <a:srgbClr val="C00000">
                <a:lumMod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Cambria" charset="0"/>
              <a:cs typeface="Arial" panose="020B0604020202020204" pitchFamily="34" charset="0"/>
            </a:endParaRPr>
          </a:p>
        </p:txBody>
      </p:sp>
      <p:cxnSp>
        <p:nvCxnSpPr>
          <p:cNvPr id="59" name="Straight Connector 58"/>
          <p:cNvCxnSpPr/>
          <p:nvPr/>
        </p:nvCxnSpPr>
        <p:spPr>
          <a:xfrm>
            <a:off x="4624053" y="2898944"/>
            <a:ext cx="274555" cy="0"/>
          </a:xfrm>
          <a:prstGeom prst="line">
            <a:avLst/>
          </a:prstGeom>
          <a:noFill/>
          <a:ln w="19050" cap="flat" cmpd="sng" algn="ctr">
            <a:solidFill>
              <a:srgbClr val="244A58"/>
            </a:solidFill>
            <a:prstDash val="dash"/>
          </a:ln>
          <a:effectLst/>
        </p:spPr>
      </p:cxnSp>
      <p:cxnSp>
        <p:nvCxnSpPr>
          <p:cNvPr id="60" name="Straight Connector 59"/>
          <p:cNvCxnSpPr/>
          <p:nvPr/>
        </p:nvCxnSpPr>
        <p:spPr>
          <a:xfrm>
            <a:off x="4636753" y="2568744"/>
            <a:ext cx="274555" cy="0"/>
          </a:xfrm>
          <a:prstGeom prst="line">
            <a:avLst/>
          </a:prstGeom>
          <a:noFill/>
          <a:ln w="19050" cap="flat" cmpd="sng" algn="ctr">
            <a:solidFill>
              <a:srgbClr val="C00000">
                <a:lumMod val="75000"/>
              </a:srgbClr>
            </a:solidFill>
            <a:prstDash val="sysDash"/>
          </a:ln>
          <a:effectLst/>
        </p:spPr>
      </p:cxnSp>
      <p:sp>
        <p:nvSpPr>
          <p:cNvPr id="61" name="TextBox 60"/>
          <p:cNvSpPr txBox="1"/>
          <p:nvPr/>
        </p:nvSpPr>
        <p:spPr>
          <a:xfrm>
            <a:off x="4454915" y="4469537"/>
            <a:ext cx="601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Cambria" charset="0"/>
                <a:cs typeface="Arial" panose="020B0604020202020204" pitchFamily="34" charset="0"/>
              </a:rPr>
              <a:t>K=4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3614657" y="4079528"/>
            <a:ext cx="596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Cambria" charset="0"/>
                <a:cs typeface="Arial" panose="020B0604020202020204" pitchFamily="34" charset="0"/>
              </a:rPr>
              <a:t>K=3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Cambria" charset="0"/>
              <a:cs typeface="Arial" panose="020B0604020202020204" pitchFamily="34" charset="0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2930915" y="3527593"/>
            <a:ext cx="601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Cambria" charset="0"/>
                <a:cs typeface="Arial" panose="020B0604020202020204" pitchFamily="34" charset="0"/>
              </a:rPr>
              <a:t>K=2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3868657" y="3221246"/>
            <a:ext cx="601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Cambria" charset="0"/>
                <a:cs typeface="Arial" panose="020B0604020202020204" pitchFamily="34" charset="0"/>
              </a:rPr>
              <a:t>K=2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6194387" y="3858960"/>
            <a:ext cx="7106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Cambria" charset="0"/>
                <a:cs typeface="Arial" panose="020B0604020202020204" pitchFamily="34" charset="0"/>
              </a:rPr>
              <a:t>FullySync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Cambria" charset="0"/>
              <a:cs typeface="Arial" panose="020B0604020202020204" pitchFamily="34" charset="0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5336062" y="4624346"/>
            <a:ext cx="7940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Cambria" charset="0"/>
                <a:cs typeface="Arial" panose="020B0604020202020204" pitchFamily="34" charset="0"/>
              </a:rPr>
              <a:t>Batch Sync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4554722" y="3710197"/>
            <a:ext cx="596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Cambria" charset="0"/>
                <a:cs typeface="Arial" panose="020B0604020202020204" pitchFamily="34" charset="0"/>
              </a:rPr>
              <a:t>K=3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Cambria" charset="0"/>
              <a:cs typeface="Arial" panose="020B0604020202020204" pitchFamily="34" charset="0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5278622" y="3962728"/>
            <a:ext cx="601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Cambria" charset="0"/>
                <a:cs typeface="Arial" panose="020B0604020202020204" pitchFamily="34" charset="0"/>
              </a:rPr>
              <a:t>K=4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164288" y="6021288"/>
            <a:ext cx="22322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75000"/>
                  </a:srgbClr>
                </a:solidFill>
                <a:effectLst/>
                <a:uLnTx/>
                <a:uFillTx/>
                <a:cs typeface="Arial" panose="020B0604020202020204" pitchFamily="34" charset="0"/>
              </a:rPr>
              <a:t>https://arxiv.org/abs/1803.01113</a:t>
            </a:r>
          </a:p>
        </p:txBody>
      </p:sp>
    </p:spTree>
    <p:extLst>
      <p:ext uri="{BB962C8B-B14F-4D97-AF65-F5344CB8AC3E}">
        <p14:creationId xmlns:p14="http://schemas.microsoft.com/office/powerpoint/2010/main" val="1831746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2" grpId="0" animBg="1"/>
      <p:bldP spid="45" grpId="0" animBg="1"/>
      <p:bldP spid="46" grpId="0" animBg="1"/>
      <p:bldP spid="47" grpId="0" animBg="1"/>
      <p:bldP spid="48" grpId="0" animBg="1"/>
      <p:bldP spid="51" grpId="0"/>
      <p:bldP spid="52" grpId="0"/>
      <p:bldP spid="53" grpId="0" animBg="1"/>
      <p:bldP spid="54" grpId="0" animBg="1"/>
      <p:bldP spid="57" grpId="0" animBg="1"/>
      <p:bldP spid="61" grpId="0"/>
      <p:bldP spid="62" grpId="0"/>
      <p:bldP spid="63" grpId="0"/>
      <p:bldP spid="64" grpId="0"/>
      <p:bldP spid="66" grpId="0"/>
      <p:bldP spid="67" grpId="0"/>
      <p:bldP spid="68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/>
          <p:cNvSpPr txBox="1">
            <a:spLocks/>
          </p:cNvSpPr>
          <p:nvPr/>
        </p:nvSpPr>
        <p:spPr>
          <a:xfrm>
            <a:off x="179512" y="216694"/>
            <a:ext cx="8569325" cy="647700"/>
          </a:xfrm>
          <a:prstGeom prst="rect">
            <a:avLst/>
          </a:prstGeom>
        </p:spPr>
        <p:txBody>
          <a:bodyPr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0" cap="none" spc="0" normalizeH="0" baseline="0" noProof="0" dirty="0">
                <a:ln>
                  <a:noFill/>
                </a:ln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Communication-efficient Algorithms</a:t>
            </a:r>
          </a:p>
        </p:txBody>
      </p:sp>
      <p:sp>
        <p:nvSpPr>
          <p:cNvPr id="16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8DB6C6F-0628-4C19-B82B-0A70C98E2BD2}" type="datetime1">
              <a:rPr kumimoji="0" lang="fr-FR" sz="8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27/05/2024</a:t>
            </a:fld>
            <a:endParaRPr kumimoji="0" lang="fr-FR" sz="800" b="0" i="0" u="none" strike="noStrike" kern="1200" cap="none" spc="0" normalizeH="0" baseline="0" noProof="0" dirty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4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Eurostile LT Std"/>
              </a:defRPr>
            </a:lvl1pPr>
            <a:lvl2pPr marL="742950" indent="-28575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Eurostile LT Std"/>
              </a:defRPr>
            </a:lvl2pPr>
            <a:lvl3pPr marL="1143000" indent="-22860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Eurostile LT Std"/>
              </a:defRPr>
            </a:lvl3pPr>
            <a:lvl4pPr marL="1600200" indent="-228600">
              <a:spcBef>
                <a:spcPct val="20000"/>
              </a:spcBef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Eurostile LT Std"/>
              </a:defRPr>
            </a:lvl4pPr>
            <a:lvl5pPr marL="2057400" indent="-228600">
              <a:spcBef>
                <a:spcPct val="20000"/>
              </a:spcBef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- p </a:t>
            </a:r>
            <a:fld id="{F3B5A460-63E2-4D8D-9EC8-3099D4BDFCB9}" type="slidenum">
              <a:rPr kumimoji="0" lang="fr-FR" alt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r>
              <a:rPr kumimoji="0" lang="fr-F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8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MALCOM Course</a:t>
            </a: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-286142" y="908720"/>
            <a:ext cx="9322637" cy="64807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457200" marR="0" lvl="1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Second-order Methods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3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Exploit second order curvature information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Exact second-order methods require the computation, storage and even communication of a Hessian matrix (huge overhead)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2132856"/>
            <a:ext cx="6831001" cy="414960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804248" y="2780928"/>
            <a:ext cx="2339752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Arial" panose="020B0604020202020204" pitchFamily="34" charset="0"/>
              </a:rPr>
              <a:t>Two main approaches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 panose="020B0604020202020204" pitchFamily="34" charset="0"/>
              </a:rPr>
              <a:t>Maintain a global approximated inverse Hessian matrix in the central node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 panose="020B0604020202020204" pitchFamily="34" charset="0"/>
              </a:rPr>
              <a:t>Solve a second-order approximation problem locally at each device.</a:t>
            </a:r>
          </a:p>
        </p:txBody>
      </p:sp>
    </p:spTree>
    <p:extLst>
      <p:ext uri="{BB962C8B-B14F-4D97-AF65-F5344CB8AC3E}">
        <p14:creationId xmlns:p14="http://schemas.microsoft.com/office/powerpoint/2010/main" val="425533524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Content Placeholder 2"/>
          <p:cNvSpPr>
            <a:spLocks noGrp="1"/>
          </p:cNvSpPr>
          <p:nvPr>
            <p:ph idx="1"/>
          </p:nvPr>
        </p:nvSpPr>
        <p:spPr>
          <a:xfrm>
            <a:off x="250825" y="1052736"/>
            <a:ext cx="8642350" cy="5111750"/>
          </a:xfrm>
          <a:ln w="25400">
            <a:solidFill>
              <a:srgbClr val="002060"/>
            </a:solidFill>
          </a:ln>
        </p:spPr>
        <p:txBody>
          <a:bodyPr/>
          <a:lstStyle/>
          <a:p>
            <a:pPr marL="0" indent="0" algn="ctr">
              <a:spcBef>
                <a:spcPts val="600"/>
              </a:spcBef>
              <a:buFont typeface="Wingdings" panose="05000000000000000000" pitchFamily="2" charset="2"/>
              <a:buNone/>
            </a:pPr>
            <a:r>
              <a:rPr lang="en-US" altLang="en-US" sz="4000" dirty="0">
                <a:solidFill>
                  <a:srgbClr val="002060"/>
                </a:solidFill>
                <a:latin typeface="Koufi Bold" pitchFamily="49" charset="0"/>
              </a:rPr>
              <a:t>Communication-Efficient </a:t>
            </a:r>
          </a:p>
          <a:p>
            <a:pPr marL="0" indent="0" algn="ctr">
              <a:spcBef>
                <a:spcPts val="600"/>
              </a:spcBef>
              <a:buFont typeface="Wingdings" panose="05000000000000000000" pitchFamily="2" charset="2"/>
              <a:buNone/>
            </a:pPr>
            <a:r>
              <a:rPr lang="en-US" altLang="en-US" sz="4000" dirty="0">
                <a:solidFill>
                  <a:srgbClr val="002060"/>
                </a:solidFill>
                <a:latin typeface="Koufi Bold" pitchFamily="49" charset="0"/>
              </a:rPr>
              <a:t>ML Systems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78F90F9-E3F5-4B44-87CC-2036AC35EDDC}" type="datetime1">
              <a:rPr kumimoji="0" lang="fr-FR" sz="8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27/05/2024</a:t>
            </a:fld>
            <a:r>
              <a:rPr kumimoji="0" lang="fr-FR" sz="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- </a:t>
            </a:r>
          </a:p>
        </p:txBody>
      </p:sp>
      <p:sp>
        <p:nvSpPr>
          <p:cNvPr id="20485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Eurostile LT Std"/>
              </a:defRPr>
            </a:lvl1pPr>
            <a:lvl2pPr marL="742950" indent="-28575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Eurostile LT Std"/>
              </a:defRPr>
            </a:lvl2pPr>
            <a:lvl3pPr marL="1143000" indent="-22860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Eurostile LT Std"/>
              </a:defRPr>
            </a:lvl3pPr>
            <a:lvl4pPr marL="1600200" indent="-228600">
              <a:spcBef>
                <a:spcPct val="20000"/>
              </a:spcBef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Eurostile LT Std"/>
              </a:defRPr>
            </a:lvl4pPr>
            <a:lvl5pPr marL="2057400" indent="-228600">
              <a:spcBef>
                <a:spcPct val="20000"/>
              </a:spcBef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- p </a:t>
            </a:r>
            <a:fld id="{804BA24F-0941-4ECA-82F1-2323B001F568}" type="slidenum">
              <a:rPr kumimoji="0" lang="fr-FR" alt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r>
              <a:rPr kumimoji="0" lang="fr-F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6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76600" y="6524625"/>
            <a:ext cx="2519363" cy="196850"/>
          </a:xfrm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MALCOM Course</a:t>
            </a:r>
          </a:p>
        </p:txBody>
      </p:sp>
    </p:spTree>
    <p:extLst>
      <p:ext uri="{BB962C8B-B14F-4D97-AF65-F5344CB8AC3E}">
        <p14:creationId xmlns:p14="http://schemas.microsoft.com/office/powerpoint/2010/main" val="362539625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/>
          <p:cNvSpPr txBox="1">
            <a:spLocks/>
          </p:cNvSpPr>
          <p:nvPr/>
        </p:nvSpPr>
        <p:spPr>
          <a:xfrm>
            <a:off x="179512" y="216694"/>
            <a:ext cx="8569325" cy="647700"/>
          </a:xfrm>
          <a:prstGeom prst="rect">
            <a:avLst/>
          </a:prstGeom>
        </p:spPr>
        <p:txBody>
          <a:bodyPr>
            <a:normAutofit fontScale="92500"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0" cap="none" spc="0" normalizeH="0" baseline="0" noProof="0" dirty="0">
                <a:ln>
                  <a:noFill/>
                </a:ln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Fast Aggregation with Over-the-Air Computation</a:t>
            </a:r>
          </a:p>
        </p:txBody>
      </p:sp>
      <p:sp>
        <p:nvSpPr>
          <p:cNvPr id="16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8DB6C6F-0628-4C19-B82B-0A70C98E2BD2}" type="datetime1">
              <a:rPr kumimoji="0" lang="fr-FR" sz="8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27/05/2024</a:t>
            </a:fld>
            <a:endParaRPr kumimoji="0" lang="fr-FR" sz="800" b="0" i="0" u="none" strike="noStrike" kern="1200" cap="none" spc="0" normalizeH="0" baseline="0" noProof="0" dirty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4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Eurostile LT Std"/>
              </a:defRPr>
            </a:lvl1pPr>
            <a:lvl2pPr marL="742950" indent="-28575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Eurostile LT Std"/>
              </a:defRPr>
            </a:lvl2pPr>
            <a:lvl3pPr marL="1143000" indent="-22860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Eurostile LT Std"/>
              </a:defRPr>
            </a:lvl3pPr>
            <a:lvl4pPr marL="1600200" indent="-228600">
              <a:spcBef>
                <a:spcPct val="20000"/>
              </a:spcBef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Eurostile LT Std"/>
              </a:defRPr>
            </a:lvl4pPr>
            <a:lvl5pPr marL="2057400" indent="-228600">
              <a:spcBef>
                <a:spcPct val="20000"/>
              </a:spcBef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- p </a:t>
            </a:r>
            <a:fld id="{F3B5A460-63E2-4D8D-9EC8-3099D4BDFCB9}" type="slidenum">
              <a:rPr kumimoji="0" lang="fr-FR" alt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r>
              <a:rPr kumimoji="0" lang="fr-F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8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MALCOM Course</a:t>
            </a:r>
          </a:p>
        </p:txBody>
      </p:sp>
      <p:pic>
        <p:nvPicPr>
          <p:cNvPr id="2050" name="Picture 2" descr="Introduction | SpringerLink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999" b="13616"/>
          <a:stretch/>
        </p:blipFill>
        <p:spPr bwMode="auto">
          <a:xfrm>
            <a:off x="4860032" y="1584217"/>
            <a:ext cx="4005958" cy="3068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2" descr="Introduction | SpringerLink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341" b="12437"/>
          <a:stretch/>
        </p:blipFill>
        <p:spPr bwMode="auto">
          <a:xfrm>
            <a:off x="225521" y="1831653"/>
            <a:ext cx="3797107" cy="2677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25521" y="4869160"/>
            <a:ext cx="405844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 panose="020B0604020202020204" pitchFamily="34" charset="0"/>
              </a:rPr>
              <a:t>Comm. – Computation Separation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 panose="020B0604020202020204" pitchFamily="34" charset="0"/>
              </a:rPr>
              <a:t>Transmit/Receive, then Compute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 panose="020B0604020202020204" pitchFamily="34" charset="0"/>
              </a:rPr>
              <a:t>Orthogonal uplink access 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 panose="020B0604020202020204" pitchFamily="34" charset="0"/>
              </a:rPr>
              <a:t>Non-Orthogonal access: interference cancelation at Rx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4716016" y="4797152"/>
            <a:ext cx="446449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 panose="020B0604020202020204" pitchFamily="34" charset="0"/>
              </a:rPr>
              <a:t>Over-the-Air Computation (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 panose="020B0604020202020204" pitchFamily="34" charset="0"/>
              </a:rPr>
              <a:t>AirComp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 panose="020B0604020202020204" pitchFamily="34" charset="0"/>
              </a:rPr>
              <a:t>)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 panose="020B0604020202020204" pitchFamily="34" charset="0"/>
              </a:rPr>
              <a:t>Wireless shared medium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 panose="020B0604020202020204" pitchFamily="34" charset="0"/>
              </a:rPr>
              <a:t>Exploit signal superposition property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 panose="020B0604020202020204" pitchFamily="34" charset="0"/>
              </a:rPr>
              <a:t>Analog transmissions?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 panose="020B0604020202020204" pitchFamily="34" charset="0"/>
              </a:rPr>
              <a:t>Synchronization!!!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6413" y="3966392"/>
            <a:ext cx="1501764" cy="674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508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/>
          <p:cNvSpPr txBox="1">
            <a:spLocks/>
          </p:cNvSpPr>
          <p:nvPr/>
        </p:nvSpPr>
        <p:spPr>
          <a:xfrm>
            <a:off x="179512" y="216694"/>
            <a:ext cx="8569325" cy="647700"/>
          </a:xfrm>
          <a:prstGeom prst="rect">
            <a:avLst/>
          </a:prstGeom>
        </p:spPr>
        <p:txBody>
          <a:bodyPr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0" cap="none" spc="0" normalizeH="0" baseline="0" noProof="0" dirty="0">
                <a:ln>
                  <a:noFill/>
                </a:ln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Over-the-Air Computation</a:t>
            </a:r>
          </a:p>
        </p:txBody>
      </p:sp>
      <p:sp>
        <p:nvSpPr>
          <p:cNvPr id="16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8DB6C6F-0628-4C19-B82B-0A70C98E2BD2}" type="datetime1">
              <a:rPr kumimoji="0" lang="fr-FR" sz="8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27/05/2024</a:t>
            </a:fld>
            <a:endParaRPr kumimoji="0" lang="fr-FR" sz="800" b="0" i="0" u="none" strike="noStrike" kern="1200" cap="none" spc="0" normalizeH="0" baseline="0" noProof="0" dirty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4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Eurostile LT Std"/>
              </a:defRPr>
            </a:lvl1pPr>
            <a:lvl2pPr marL="742950" indent="-28575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Eurostile LT Std"/>
              </a:defRPr>
            </a:lvl2pPr>
            <a:lvl3pPr marL="1143000" indent="-22860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Eurostile LT Std"/>
              </a:defRPr>
            </a:lvl3pPr>
            <a:lvl4pPr marL="1600200" indent="-228600">
              <a:spcBef>
                <a:spcPct val="20000"/>
              </a:spcBef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Eurostile LT Std"/>
              </a:defRPr>
            </a:lvl4pPr>
            <a:lvl5pPr marL="2057400" indent="-228600">
              <a:spcBef>
                <a:spcPct val="20000"/>
              </a:spcBef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- p </a:t>
            </a:r>
            <a:fld id="{F3B5A460-63E2-4D8D-9EC8-3099D4BDFCB9}" type="slidenum">
              <a:rPr kumimoji="0" lang="fr-FR" alt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r>
              <a:rPr kumimoji="0" lang="fr-F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8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MALCOM Course</a:t>
            </a:r>
          </a:p>
        </p:txBody>
      </p:sp>
      <p:sp>
        <p:nvSpPr>
          <p:cNvPr id="39" name="Content Placeholder 2"/>
          <p:cNvSpPr txBox="1">
            <a:spLocks/>
          </p:cNvSpPr>
          <p:nvPr/>
        </p:nvSpPr>
        <p:spPr>
          <a:xfrm>
            <a:off x="-286142" y="1052736"/>
            <a:ext cx="9034979" cy="64807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Key idea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Interference can be harnessed for computing functional values instead of being canceled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 efficient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radio resource utilization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Main steps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Pre-processing the input data at each device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Decode directly the sum of all preprocessed data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Desired function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is obtained by post-processing the summation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None/>
              <a:tabLst/>
              <a:defRPr/>
            </a:pP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3811292"/>
            <a:ext cx="7740684" cy="2426020"/>
          </a:xfrm>
          <a:prstGeom prst="rect">
            <a:avLst/>
          </a:prstGeom>
        </p:spPr>
      </p:pic>
      <p:sp>
        <p:nvSpPr>
          <p:cNvPr id="4" name="Rounded Rectangle 3"/>
          <p:cNvSpPr/>
          <p:nvPr/>
        </p:nvSpPr>
        <p:spPr bwMode="auto">
          <a:xfrm>
            <a:off x="6300192" y="2780928"/>
            <a:ext cx="1800573" cy="648072"/>
          </a:xfrm>
          <a:prstGeom prst="roundRect">
            <a:avLst/>
          </a:prstGeom>
          <a:solidFill>
            <a:srgbClr val="FFCCCC"/>
          </a:solidFill>
          <a:ln w="22225" cap="flat" cmpd="sng" algn="ctr">
            <a:solidFill>
              <a:srgbClr val="99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1" i="0" u="none" strike="noStrike" kern="1200" cap="none" spc="0" normalizeH="0" baseline="0" noProof="0" dirty="0">
                <a:ln>
                  <a:noFill/>
                </a:ln>
                <a:solidFill>
                  <a:srgbClr val="990000"/>
                </a:solidFill>
                <a:effectLst/>
                <a:uLnTx/>
                <a:uFillTx/>
                <a:cs typeface="Arial" panose="020B0604020202020204" pitchFamily="34" charset="0"/>
              </a:rPr>
              <a:t>Main issue: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1" i="0" u="none" strike="noStrike" kern="1200" cap="none" spc="0" normalizeH="0" baseline="0" noProof="0" dirty="0">
                <a:ln>
                  <a:noFill/>
                </a:ln>
                <a:solidFill>
                  <a:srgbClr val="990000"/>
                </a:solidFill>
                <a:effectLst/>
                <a:uLnTx/>
                <a:uFillTx/>
                <a:cs typeface="Arial" panose="020B0604020202020204" pitchFamily="34" charset="0"/>
              </a:rPr>
              <a:t>Synchronization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Arial" panose="020B0604020202020204" pitchFamily="34" charset="0"/>
            </a:endParaRPr>
          </a:p>
        </p:txBody>
      </p:sp>
      <p:cxnSp>
        <p:nvCxnSpPr>
          <p:cNvPr id="6" name="Straight Arrow Connector 5"/>
          <p:cNvCxnSpPr>
            <a:stCxn id="4" idx="2"/>
          </p:cNvCxnSpPr>
          <p:nvPr/>
        </p:nvCxnSpPr>
        <p:spPr bwMode="auto">
          <a:xfrm flipH="1">
            <a:off x="5364088" y="3429000"/>
            <a:ext cx="1836391" cy="1584176"/>
          </a:xfrm>
          <a:prstGeom prst="straightConnector1">
            <a:avLst/>
          </a:prstGeom>
          <a:solidFill>
            <a:schemeClr val="accent1"/>
          </a:solidFill>
          <a:ln w="22225" cap="flat" cmpd="sng" algn="ctr">
            <a:solidFill>
              <a:srgbClr val="990000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1317300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/>
          <p:cNvSpPr txBox="1">
            <a:spLocks/>
          </p:cNvSpPr>
          <p:nvPr/>
        </p:nvSpPr>
        <p:spPr>
          <a:xfrm>
            <a:off x="179512" y="216694"/>
            <a:ext cx="8569325" cy="647700"/>
          </a:xfrm>
          <a:prstGeom prst="rect">
            <a:avLst/>
          </a:prstGeom>
        </p:spPr>
        <p:txBody>
          <a:bodyPr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0" cap="none" spc="0" normalizeH="0" baseline="0" noProof="0" dirty="0">
                <a:ln>
                  <a:noFill/>
                </a:ln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Communication-efficient Algorithms</a:t>
            </a:r>
          </a:p>
        </p:txBody>
      </p:sp>
      <p:sp>
        <p:nvSpPr>
          <p:cNvPr id="16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8DB6C6F-0628-4C19-B82B-0A70C98E2BD2}" type="datetime1">
              <a:rPr kumimoji="0" lang="fr-FR" sz="8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27/05/2024</a:t>
            </a:fld>
            <a:endParaRPr kumimoji="0" lang="fr-FR" sz="800" b="0" i="0" u="none" strike="noStrike" kern="1200" cap="none" spc="0" normalizeH="0" baseline="0" noProof="0" dirty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4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Eurostile LT Std"/>
              </a:defRPr>
            </a:lvl1pPr>
            <a:lvl2pPr marL="742950" indent="-28575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Eurostile LT Std"/>
              </a:defRPr>
            </a:lvl2pPr>
            <a:lvl3pPr marL="1143000" indent="-22860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Eurostile LT Std"/>
              </a:defRPr>
            </a:lvl3pPr>
            <a:lvl4pPr marL="1600200" indent="-228600">
              <a:spcBef>
                <a:spcPct val="20000"/>
              </a:spcBef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Eurostile LT Std"/>
              </a:defRPr>
            </a:lvl4pPr>
            <a:lvl5pPr marL="2057400" indent="-228600">
              <a:spcBef>
                <a:spcPct val="20000"/>
              </a:spcBef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- p </a:t>
            </a:r>
            <a:fld id="{F3B5A460-63E2-4D8D-9EC8-3099D4BDFCB9}" type="slidenum">
              <a:rPr kumimoji="0" lang="fr-FR" alt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r>
              <a:rPr kumimoji="0" lang="fr-F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8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MALCOM Course</a:t>
            </a: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-286142" y="980728"/>
            <a:ext cx="9538662" cy="64807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457200" marR="0" lvl="1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First-order Methods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Most commonly used algorithms - mainly based on gradient descent methods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Computational complexity per iteration scales with # data samples and model dimensions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SGD: only one training sample is used to compute the gradient at each iteration.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-467543" y="2852936"/>
            <a:ext cx="3744143" cy="64807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457200" marR="0" lvl="1" indent="0" algn="just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Two main approaches:</a:t>
            </a:r>
          </a:p>
          <a:p>
            <a:pPr marL="742950" marR="0" lvl="1" indent="-285750" algn="just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Communication round minimization </a:t>
            </a:r>
          </a:p>
          <a:p>
            <a:pPr marL="457200" marR="0" lvl="1" indent="0" algn="just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  by accelerating the convergence </a:t>
            </a:r>
          </a:p>
          <a:p>
            <a:pPr marL="457200" marR="0" lvl="1" indent="0" algn="just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  rate of the learning algorithms</a:t>
            </a:r>
          </a:p>
          <a:p>
            <a:pPr marL="457200" marR="0" lvl="1" indent="0" algn="just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742950" marR="0" lvl="1" indent="-285750" algn="just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Communication overhead per round reduction</a:t>
            </a:r>
          </a:p>
          <a:p>
            <a:pPr marL="457200" marR="0" lvl="1" indent="0" algn="just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    (e.g., gradient reuse,    </a:t>
            </a:r>
          </a:p>
          <a:p>
            <a:pPr marL="457200" marR="0" lvl="1" indent="0" algn="just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    quantization, </a:t>
            </a:r>
            <a:r>
              <a:rPr kumimoji="0" lang="en-US" sz="16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sparsification</a:t>
            </a: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</a:p>
          <a:p>
            <a:pPr marL="457200" marR="0" lvl="1" indent="0" algn="just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    sketching based compression)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9872" y="2752882"/>
            <a:ext cx="5651482" cy="3432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00330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/>
          <p:cNvSpPr/>
          <p:nvPr/>
        </p:nvSpPr>
        <p:spPr bwMode="auto">
          <a:xfrm>
            <a:off x="1547664" y="4581128"/>
            <a:ext cx="6408712" cy="969037"/>
          </a:xfrm>
          <a:prstGeom prst="roundRect">
            <a:avLst/>
          </a:prstGeom>
          <a:solidFill>
            <a:srgbClr val="FFCC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Arial" panose="020B0604020202020204" pitchFamily="34" charset="0"/>
            </a:endParaRPr>
          </a:p>
        </p:txBody>
      </p:sp>
      <p:sp>
        <p:nvSpPr>
          <p:cNvPr id="28" name="Title 1"/>
          <p:cNvSpPr txBox="1">
            <a:spLocks/>
          </p:cNvSpPr>
          <p:nvPr/>
        </p:nvSpPr>
        <p:spPr>
          <a:xfrm>
            <a:off x="179512" y="216694"/>
            <a:ext cx="8569325" cy="647700"/>
          </a:xfrm>
          <a:prstGeom prst="rect">
            <a:avLst/>
          </a:prstGeom>
        </p:spPr>
        <p:txBody>
          <a:bodyPr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0" cap="none" spc="0" normalizeH="0" baseline="0" noProof="0" dirty="0">
                <a:ln>
                  <a:noFill/>
                </a:ln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Function Computation</a:t>
            </a:r>
          </a:p>
        </p:txBody>
      </p:sp>
      <p:sp>
        <p:nvSpPr>
          <p:cNvPr id="16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8DB6C6F-0628-4C19-B82B-0A70C98E2BD2}" type="datetime1">
              <a:rPr kumimoji="0" lang="fr-FR" sz="8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27/05/2024</a:t>
            </a:fld>
            <a:endParaRPr kumimoji="0" lang="fr-FR" sz="800" b="0" i="0" u="none" strike="noStrike" kern="1200" cap="none" spc="0" normalizeH="0" baseline="0" noProof="0" dirty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4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Eurostile LT Std"/>
              </a:defRPr>
            </a:lvl1pPr>
            <a:lvl2pPr marL="742950" indent="-28575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Eurostile LT Std"/>
              </a:defRPr>
            </a:lvl2pPr>
            <a:lvl3pPr marL="1143000" indent="-22860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Eurostile LT Std"/>
              </a:defRPr>
            </a:lvl3pPr>
            <a:lvl4pPr marL="1600200" indent="-228600">
              <a:spcBef>
                <a:spcPct val="20000"/>
              </a:spcBef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Eurostile LT Std"/>
              </a:defRPr>
            </a:lvl4pPr>
            <a:lvl5pPr marL="2057400" indent="-228600">
              <a:spcBef>
                <a:spcPct val="20000"/>
              </a:spcBef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- p </a:t>
            </a:r>
            <a:fld id="{F3B5A460-63E2-4D8D-9EC8-3099D4BDFCB9}" type="slidenum">
              <a:rPr kumimoji="0" lang="fr-FR" alt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r>
              <a:rPr kumimoji="0" lang="fr-F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8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MALCOM Course</a:t>
            </a:r>
          </a:p>
        </p:txBody>
      </p:sp>
      <p:sp>
        <p:nvSpPr>
          <p:cNvPr id="3" name="Rounded Rectangle 2"/>
          <p:cNvSpPr/>
          <p:nvPr/>
        </p:nvSpPr>
        <p:spPr bwMode="auto">
          <a:xfrm>
            <a:off x="1673590" y="1088740"/>
            <a:ext cx="5904656" cy="436930"/>
          </a:xfrm>
          <a:prstGeom prst="roundRect">
            <a:avLst/>
          </a:prstGeom>
          <a:solidFill>
            <a:schemeClr val="accent1">
              <a:alpha val="64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73591" y="1151707"/>
            <a:ext cx="59046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 panose="020B0604020202020204" pitchFamily="34" charset="0"/>
              </a:rPr>
              <a:t>What kind of functions can we compute over the air?</a:t>
            </a:r>
          </a:p>
        </p:txBody>
      </p:sp>
      <p:sp>
        <p:nvSpPr>
          <p:cNvPr id="14" name="Rounded Rectangle 13"/>
          <p:cNvSpPr/>
          <p:nvPr/>
        </p:nvSpPr>
        <p:spPr bwMode="auto">
          <a:xfrm>
            <a:off x="179512" y="1668967"/>
            <a:ext cx="8784975" cy="2048065"/>
          </a:xfrm>
          <a:prstGeom prst="roundRect">
            <a:avLst/>
          </a:prstGeom>
          <a:solidFill>
            <a:srgbClr val="FF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Arial" panose="020B060402020202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673590" y="1700808"/>
            <a:ext cx="59046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990000"/>
                </a:solidFill>
                <a:effectLst/>
                <a:uLnTx/>
                <a:uFillTx/>
                <a:cs typeface="Arial" panose="020B0604020202020204" pitchFamily="34" charset="0"/>
              </a:rPr>
              <a:t>Nomographic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990000"/>
                </a:solidFill>
                <a:effectLst/>
                <a:uLnTx/>
                <a:uFillTx/>
                <a:cs typeface="Arial" panose="020B0604020202020204" pitchFamily="34" charset="0"/>
              </a:rPr>
              <a:t>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289549" y="2034138"/>
                <a:ext cx="8602931" cy="17736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just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Arial" panose="020B0604020202020204" pitchFamily="34" charset="0"/>
                  </a:rPr>
                  <a:t>Definition: 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Arial" panose="020B0604020202020204" pitchFamily="34" charset="0"/>
                  </a:rPr>
                  <a:t>Let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𝔸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Arial" panose="020B0604020202020204" pitchFamily="34" charset="0"/>
                  </a:rPr>
                  <a:t> be any metric space and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𝐾</m:t>
                    </m:r>
                    <m:r>
                      <a:rPr kumimoji="0" lang="en-US" sz="16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 ≥ 2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Arial" panose="020B0604020202020204" pitchFamily="34" charset="0"/>
                  </a:rPr>
                  <a:t>. Then, a function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𝑓</m:t>
                    </m:r>
                    <m:r>
                      <a:rPr kumimoji="0" lang="en-US" sz="16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 : </m:t>
                    </m:r>
                    <m:sSup>
                      <m:sSupPr>
                        <m:ctrlPr>
                          <a:rPr kumimoji="0" lang="en-US" sz="16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0" lang="en-US" sz="16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𝔸</m:t>
                        </m:r>
                      </m:e>
                      <m:sup>
                        <m:r>
                          <a:rPr kumimoji="0" lang="en-US" sz="16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</m:sSup>
                    <m:r>
                      <a:rPr kumimoji="0" lang="en-US" sz="16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→ </m:t>
                    </m:r>
                    <m:r>
                      <a:rPr kumimoji="0" lang="en-US" sz="16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Arial" panose="020B0604020202020204" pitchFamily="34" charset="0"/>
                  </a:rPr>
                  <a:t> for which there exist functions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kumimoji="0" lang="en-US" sz="16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0" lang="en-US" sz="16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0" lang="en-US" sz="16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𝜑</m:t>
                                </m:r>
                              </m:e>
                              <m:sub>
                                <m:r>
                                  <a:rPr kumimoji="0" lang="en-US" sz="16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kumimoji="0" lang="en-US" sz="16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r>
                              <m:rPr>
                                <m:sty m:val="p"/>
                              </m:rPr>
                              <a:rPr kumimoji="0" lang="el-GR" sz="16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Ϝ</m:t>
                            </m:r>
                            <m:r>
                              <a:rPr kumimoji="0" lang="en-US" sz="16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kumimoji="0" lang="en-US" sz="16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𝔸</m:t>
                            </m:r>
                            <m:r>
                              <a:rPr kumimoji="0" lang="en-US" sz="16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e>
                      <m:sub>
                        <m: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</m:sSubSup>
                  </m:oMath>
                </a14:m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Arial" panose="020B060402020202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kumimoji="0" lang="en-US" sz="16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kumimoji="0" lang="el-GR" sz="16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Ϝ</m:t>
                    </m:r>
                    <m:r>
                      <a:rPr kumimoji="0" lang="en-US" sz="16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  <m:r>
                      <a:rPr kumimoji="0" lang="en-US" sz="16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Arial" panose="020B0604020202020204" pitchFamily="34" charset="0"/>
                  </a:rPr>
                  <a:t> such that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 </m:t>
                    </m:r>
                    <m:r>
                      <a:rPr kumimoji="0" lang="en-US" sz="16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𝑓</m:t>
                    </m:r>
                    <m:r>
                      <a:rPr kumimoji="0" lang="en-US" sz="16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Arial" panose="020B0604020202020204" pitchFamily="34" charset="0"/>
                  </a:rPr>
                  <a:t>can be represented in the form </a:t>
                </a:r>
              </a:p>
              <a:p>
                <a:pPr marL="0" marR="0" lvl="0" indent="0" algn="just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en-US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en-US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en-US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,…</m:t>
                          </m:r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0" lang="en-US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en-US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en-US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b>
                          </m:sSub>
                        </m:e>
                      </m:d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𝜓</m:t>
                      </m:r>
                      <m:d>
                        <m:dPr>
                          <m:ctrlP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ctrlPr>
                                <a:rPr kumimoji="0" lang="en-US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kumimoji="0" lang="en-US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kumimoji="0" lang="en-US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kumimoji="0" lang="en-US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𝐾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kumimoji="0" lang="en-US" sz="16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16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kumimoji="0" lang="en-US" sz="16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kumimoji="0" lang="en-US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kumimoji="0" lang="en-US" sz="16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16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0" lang="en-US" sz="16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kumimoji="0" lang="en-US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d>
                    </m:oMath>
                  </m:oMathPara>
                </a14:m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  <a:p>
                <a:pPr marL="0" marR="0" lvl="0" indent="0" algn="just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Arial" panose="020B0604020202020204" pitchFamily="34" charset="0"/>
                  </a:rPr>
                  <a:t>is called </a:t>
                </a:r>
                <a:r>
                  <a:rPr kumimoji="0" 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Arial" panose="020B0604020202020204" pitchFamily="34" charset="0"/>
                  </a:rPr>
                  <a:t>nomographic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Arial" panose="020B0604020202020204" pitchFamily="34" charset="0"/>
                  </a:rPr>
                  <a:t> function. </a:t>
                </a:r>
              </a:p>
              <a:p>
                <a:pPr marL="0" marR="0" lvl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0" lang="el-GR" sz="1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Ϝ</m:t>
                    </m:r>
                    <m:r>
                      <a:rPr kumimoji="0" lang="en-US" sz="12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kumimoji="0" lang="en-US" sz="12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0" lang="en-US" sz="12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𝔸</m:t>
                        </m:r>
                      </m:e>
                      <m:sup>
                        <m:r>
                          <a:rPr kumimoji="0" lang="en-US" sz="12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ℓ</m:t>
                        </m:r>
                      </m:sup>
                    </m:sSup>
                    <m:r>
                      <a:rPr kumimoji="0" lang="en-US" sz="12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Arial" panose="020B0604020202020204" pitchFamily="34" charset="0"/>
                  </a:rPr>
                  <a:t>: space of every function </a:t>
                </a:r>
                <a14:m>
                  <m:oMath xmlns:m="http://schemas.openxmlformats.org/officeDocument/2006/math">
                    <m:r>
                      <a:rPr kumimoji="0" lang="en-US" sz="12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𝑓</m:t>
                    </m:r>
                    <m:r>
                      <a:rPr kumimoji="0" lang="en-US" sz="12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 : </m:t>
                    </m:r>
                    <m:sSup>
                      <m:sSupPr>
                        <m:ctrlPr>
                          <a:rPr kumimoji="0" lang="en-US" sz="12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0" lang="en-US" sz="12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𝔸</m:t>
                        </m:r>
                      </m:e>
                      <m:sup>
                        <m:r>
                          <a:rPr kumimoji="0" lang="en-US" sz="12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ℓ</m:t>
                        </m:r>
                      </m:sup>
                    </m:sSup>
                    <m:r>
                      <a:rPr kumimoji="0" lang="en-US" sz="12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→ </m:t>
                    </m:r>
                    <m:r>
                      <a:rPr kumimoji="0" lang="en-US" sz="12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endPara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  <a:p>
                <a:pPr marL="0" marR="0" lvl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549" y="2034138"/>
                <a:ext cx="8602931" cy="1773627"/>
              </a:xfrm>
              <a:prstGeom prst="rect">
                <a:avLst/>
              </a:prstGeom>
              <a:blipFill>
                <a:blip r:embed="rId3"/>
                <a:stretch>
                  <a:fillRect l="-354" t="-1031" r="-3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ontent Placeholder 2"/>
              <p:cNvSpPr txBox="1">
                <a:spLocks/>
              </p:cNvSpPr>
              <p:nvPr/>
            </p:nvSpPr>
            <p:spPr>
              <a:xfrm>
                <a:off x="-180528" y="3861048"/>
                <a:ext cx="9145015" cy="648072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rtl="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rgbClr val="0099CC"/>
                  </a:buClr>
                  <a:buFont typeface="Wingdings" panose="05000000000000000000" pitchFamily="2" charset="2"/>
                  <a:buChar char="§"/>
                  <a:defRPr sz="2800" b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Wingdings" panose="05000000000000000000" pitchFamily="2" charset="2"/>
                  <a:buChar char="F"/>
                  <a:defRPr sz="20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Char char="•"/>
                  <a:defRPr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Eurostile LT Std"/>
                  <a:buChar char="–"/>
                  <a:defRPr sz="16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Eurostile LT Std" pitchFamily="34" charset="0"/>
                  <a:buChar char="–"/>
                  <a:defRPr sz="16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Eurostile LT Std" pitchFamily="34" charset="0"/>
                  <a:buChar char="–"/>
                  <a:defRPr sz="16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Eurostile LT Std" pitchFamily="34" charset="0"/>
                  <a:buChar char="–"/>
                  <a:defRPr sz="16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Eurostile LT Std" pitchFamily="34" charset="0"/>
                  <a:buChar char="–"/>
                  <a:defRPr sz="16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marL="742950" marR="0" lvl="1" indent="-28575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kumimoji="0" lang="en-US" sz="1600" b="0" i="0" u="sng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Examples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: arithmetic mean, weighted sum, geometric mean, polynomial, Euclidean norm </a:t>
                </a:r>
              </a:p>
              <a:p>
                <a:pPr marL="742950" marR="0" lvl="1" indent="-28575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kumimoji="0" lang="en-US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kumimoji="0" lang="en-US" sz="16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0" lang="en-US" sz="16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0" lang="en-US" sz="16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𝜑</m:t>
                                </m:r>
                              </m:e>
                              <m:sub>
                                <m:r>
                                  <a:rPr kumimoji="0" lang="en-US" sz="16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kumimoji="0" lang="en-US" sz="16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r>
                              <m:rPr>
                                <m:sty m:val="p"/>
                              </m:rPr>
                              <a:rPr kumimoji="0" lang="el-GR" sz="16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Ϝ</m:t>
                            </m:r>
                            <m:r>
                              <a:rPr kumimoji="0" lang="en-US" sz="16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kumimoji="0" lang="en-US" sz="16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𝔸</m:t>
                            </m:r>
                            <m:r>
                              <a:rPr kumimoji="0" lang="en-US" sz="16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e>
                      <m:sub>
                        <m:r>
                          <a:rPr kumimoji="0" lang="en-US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kumimoji="0" lang="en-US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kumimoji="0" lang="en-US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</m:sSubSup>
                  </m:oMath>
                </a14:m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: preprocessing functions,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: post-processing function</a:t>
                </a:r>
              </a:p>
            </p:txBody>
          </p:sp>
        </mc:Choice>
        <mc:Fallback xmlns="">
          <p:sp>
            <p:nvSpPr>
              <p:cNvPr id="21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80528" y="3861048"/>
                <a:ext cx="9145015" cy="648072"/>
              </a:xfrm>
              <a:prstGeom prst="rect">
                <a:avLst/>
              </a:prstGeom>
              <a:blipFill>
                <a:blip r:embed="rId4"/>
                <a:stretch>
                  <a:fillRect t="-2804" b="-102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Content Placeholder 2"/>
          <p:cNvSpPr txBox="1">
            <a:spLocks/>
          </p:cNvSpPr>
          <p:nvPr/>
        </p:nvSpPr>
        <p:spPr>
          <a:xfrm>
            <a:off x="179512" y="4581129"/>
            <a:ext cx="8712968" cy="64807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457200" marR="0" lvl="1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99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Kolmogorov – Arnold representation (superposition) theorem [1957]  </a:t>
            </a:r>
          </a:p>
          <a:p>
            <a:pPr marL="457200" marR="0" lvl="1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every multivariate continuous function can be represented </a:t>
            </a:r>
          </a:p>
          <a:p>
            <a:pPr marL="457200" marR="0" lvl="1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as a superposition of continuous functions of one variable</a:t>
            </a:r>
          </a:p>
        </p:txBody>
      </p:sp>
      <p:sp>
        <p:nvSpPr>
          <p:cNvPr id="23" name="Content Placeholder 2"/>
          <p:cNvSpPr txBox="1">
            <a:spLocks/>
          </p:cNvSpPr>
          <p:nvPr/>
        </p:nvSpPr>
        <p:spPr>
          <a:xfrm>
            <a:off x="-468560" y="5661248"/>
            <a:ext cx="9793088" cy="64807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Lorentz’s refinement implication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every continuous function of </a:t>
            </a:r>
            <a:r>
              <a:rPr kumimoji="0" lang="en-US" sz="15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variables is computable by a wireless (*</a:t>
            </a:r>
            <a:r>
              <a:rPr kumimoji="0" lang="en-US" sz="15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extended*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) MAC with continuous preprocessing functions using a 1-way computation network</a:t>
            </a:r>
          </a:p>
        </p:txBody>
      </p:sp>
    </p:spTree>
    <p:extLst>
      <p:ext uri="{BB962C8B-B14F-4D97-AF65-F5344CB8AC3E}">
        <p14:creationId xmlns:p14="http://schemas.microsoft.com/office/powerpoint/2010/main" val="367053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4" grpId="0" animBg="1"/>
      <p:bldP spid="17" grpId="0"/>
      <p:bldP spid="19" grpId="0"/>
      <p:bldP spid="21" grpId="0"/>
      <p:bldP spid="22" grpId="0"/>
      <p:bldP spid="23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/>
          <p:cNvSpPr txBox="1">
            <a:spLocks/>
          </p:cNvSpPr>
          <p:nvPr/>
        </p:nvSpPr>
        <p:spPr>
          <a:xfrm>
            <a:off x="179512" y="216694"/>
            <a:ext cx="8569325" cy="647700"/>
          </a:xfrm>
          <a:prstGeom prst="rect">
            <a:avLst/>
          </a:prstGeom>
        </p:spPr>
        <p:txBody>
          <a:bodyPr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0" cap="none" spc="0" normalizeH="0" baseline="0" noProof="0" dirty="0">
                <a:ln>
                  <a:noFill/>
                </a:ln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Conventional vs. ML-driven Communication</a:t>
            </a:r>
          </a:p>
        </p:txBody>
      </p:sp>
      <p:sp>
        <p:nvSpPr>
          <p:cNvPr id="16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8DB6C6F-0628-4C19-B82B-0A70C98E2BD2}" type="datetime1">
              <a:rPr kumimoji="0" lang="fr-FR" sz="8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27/05/2024</a:t>
            </a:fld>
            <a:endParaRPr kumimoji="0" lang="fr-FR" sz="800" b="0" i="0" u="none" strike="noStrike" kern="1200" cap="none" spc="0" normalizeH="0" baseline="0" noProof="0" dirty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4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Eurostile LT Std"/>
              </a:defRPr>
            </a:lvl1pPr>
            <a:lvl2pPr marL="742950" indent="-28575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Eurostile LT Std"/>
              </a:defRPr>
            </a:lvl2pPr>
            <a:lvl3pPr marL="1143000" indent="-22860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Eurostile LT Std"/>
              </a:defRPr>
            </a:lvl3pPr>
            <a:lvl4pPr marL="1600200" indent="-228600">
              <a:spcBef>
                <a:spcPct val="20000"/>
              </a:spcBef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Eurostile LT Std"/>
              </a:defRPr>
            </a:lvl4pPr>
            <a:lvl5pPr marL="2057400" indent="-228600">
              <a:spcBef>
                <a:spcPct val="20000"/>
              </a:spcBef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- p </a:t>
            </a:r>
            <a:fld id="{F3B5A460-63E2-4D8D-9EC8-3099D4BDFCB9}" type="slidenum">
              <a:rPr kumimoji="0" lang="fr-FR" alt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r>
              <a:rPr kumimoji="0" lang="fr-F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8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MALCOM Course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8368964"/>
              </p:ext>
            </p:extLst>
          </p:nvPr>
        </p:nvGraphicFramePr>
        <p:xfrm>
          <a:off x="395535" y="1556792"/>
          <a:ext cx="8353302" cy="38543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04257">
                  <a:extLst>
                    <a:ext uri="{9D8B030D-6E8A-4147-A177-3AD203B41FA5}">
                      <a16:colId xmlns:a16="http://schemas.microsoft.com/office/drawing/2014/main" val="2410245595"/>
                    </a:ext>
                  </a:extLst>
                </a:gridCol>
                <a:gridCol w="3240360">
                  <a:extLst>
                    <a:ext uri="{9D8B030D-6E8A-4147-A177-3AD203B41FA5}">
                      <a16:colId xmlns:a16="http://schemas.microsoft.com/office/drawing/2014/main" val="4016573138"/>
                    </a:ext>
                  </a:extLst>
                </a:gridCol>
                <a:gridCol w="2808685">
                  <a:extLst>
                    <a:ext uri="{9D8B030D-6E8A-4147-A177-3AD203B41FA5}">
                      <a16:colId xmlns:a16="http://schemas.microsoft.com/office/drawing/2014/main" val="2715557331"/>
                    </a:ext>
                  </a:extLst>
                </a:gridCol>
              </a:tblGrid>
              <a:tr h="80786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Comm. Techniques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Conventional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ML-driven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87647947"/>
                  </a:ext>
                </a:extLst>
              </a:tr>
              <a:tr h="782135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Multiple Access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Decoupling messages from users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Computing functions of distributed data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2439474"/>
                  </a:ext>
                </a:extLst>
              </a:tr>
              <a:tr h="1349989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Resource Allocation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Maximize sum rate or reliability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Fast</a:t>
                      </a:r>
                      <a:r>
                        <a:rPr lang="en-US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acquisition (importance aware </a:t>
                      </a:r>
                      <a:r>
                        <a:rPr lang="en-US" baseline="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tx</a:t>
                      </a:r>
                      <a:r>
                        <a:rPr lang="en-US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  <a:endParaRPr lang="en-US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87626643"/>
                  </a:ext>
                </a:extLst>
              </a:tr>
              <a:tr h="782135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Signal Encoding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Optimal tradeoff between rate and distortion/reliability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Latency minimization while preserving learning accuracy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258298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2893432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Content Placeholder 2"/>
          <p:cNvSpPr>
            <a:spLocks noGrp="1"/>
          </p:cNvSpPr>
          <p:nvPr>
            <p:ph idx="1"/>
          </p:nvPr>
        </p:nvSpPr>
        <p:spPr>
          <a:xfrm>
            <a:off x="250825" y="1052736"/>
            <a:ext cx="8642350" cy="5111750"/>
          </a:xfrm>
          <a:ln w="25400">
            <a:solidFill>
              <a:srgbClr val="002060"/>
            </a:solidFill>
          </a:ln>
        </p:spPr>
        <p:txBody>
          <a:bodyPr/>
          <a:lstStyle/>
          <a:p>
            <a:pPr marL="0" indent="0" algn="ctr">
              <a:buNone/>
            </a:pPr>
            <a:r>
              <a:rPr lang="en-US" altLang="en-US" sz="4000" dirty="0">
                <a:solidFill>
                  <a:srgbClr val="002060"/>
                </a:solidFill>
                <a:latin typeface="Koufi Bold" pitchFamily="49" charset="0"/>
              </a:rPr>
              <a:t>Straggler Mitigation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78F90F9-E3F5-4B44-87CC-2036AC35EDDC}" type="datetime1">
              <a:rPr kumimoji="0" lang="fr-FR" sz="8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27/05/2024</a:t>
            </a:fld>
            <a:r>
              <a:rPr kumimoji="0" lang="fr-FR" sz="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- </a:t>
            </a:r>
          </a:p>
        </p:txBody>
      </p:sp>
      <p:sp>
        <p:nvSpPr>
          <p:cNvPr id="20485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Eurostile LT Std"/>
              </a:defRPr>
            </a:lvl1pPr>
            <a:lvl2pPr marL="742950" indent="-28575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Eurostile LT Std"/>
              </a:defRPr>
            </a:lvl2pPr>
            <a:lvl3pPr marL="1143000" indent="-22860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Eurostile LT Std"/>
              </a:defRPr>
            </a:lvl3pPr>
            <a:lvl4pPr marL="1600200" indent="-228600">
              <a:spcBef>
                <a:spcPct val="20000"/>
              </a:spcBef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Eurostile LT Std"/>
              </a:defRPr>
            </a:lvl4pPr>
            <a:lvl5pPr marL="2057400" indent="-228600">
              <a:spcBef>
                <a:spcPct val="20000"/>
              </a:spcBef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- p </a:t>
            </a:r>
            <a:fld id="{804BA24F-0941-4ECA-82F1-2323B001F568}" type="slidenum">
              <a:rPr kumimoji="0" lang="fr-FR" alt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r>
              <a:rPr kumimoji="0" lang="fr-F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6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76600" y="6524625"/>
            <a:ext cx="2519363" cy="196850"/>
          </a:xfrm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MALCOM Course</a:t>
            </a:r>
          </a:p>
        </p:txBody>
      </p:sp>
    </p:spTree>
    <p:extLst>
      <p:ext uri="{BB962C8B-B14F-4D97-AF65-F5344CB8AC3E}">
        <p14:creationId xmlns:p14="http://schemas.microsoft.com/office/powerpoint/2010/main" val="269230017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/>
          <p:cNvSpPr txBox="1">
            <a:spLocks/>
          </p:cNvSpPr>
          <p:nvPr/>
        </p:nvSpPr>
        <p:spPr>
          <a:xfrm>
            <a:off x="179512" y="216694"/>
            <a:ext cx="8569325" cy="647700"/>
          </a:xfrm>
          <a:prstGeom prst="rect">
            <a:avLst/>
          </a:prstGeom>
        </p:spPr>
        <p:txBody>
          <a:bodyPr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0" cap="none" spc="0" normalizeH="0" baseline="0" noProof="0" dirty="0">
                <a:ln>
                  <a:noFill/>
                </a:ln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Straggling Learners</a:t>
            </a:r>
          </a:p>
        </p:txBody>
      </p:sp>
      <p:sp>
        <p:nvSpPr>
          <p:cNvPr id="16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8DB6C6F-0628-4C19-B82B-0A70C98E2BD2}" type="datetime1">
              <a:rPr kumimoji="0" lang="fr-FR" sz="8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27/05/2024</a:t>
            </a:fld>
            <a:endParaRPr kumimoji="0" lang="fr-FR" sz="800" b="0" i="0" u="none" strike="noStrike" kern="1200" cap="none" spc="0" normalizeH="0" baseline="0" noProof="0" dirty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4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Eurostile LT Std"/>
              </a:defRPr>
            </a:lvl1pPr>
            <a:lvl2pPr marL="742950" indent="-28575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Eurostile LT Std"/>
              </a:defRPr>
            </a:lvl2pPr>
            <a:lvl3pPr marL="1143000" indent="-22860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Eurostile LT Std"/>
              </a:defRPr>
            </a:lvl3pPr>
            <a:lvl4pPr marL="1600200" indent="-228600">
              <a:spcBef>
                <a:spcPct val="20000"/>
              </a:spcBef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Eurostile LT Std"/>
              </a:defRPr>
            </a:lvl4pPr>
            <a:lvl5pPr marL="2057400" indent="-228600">
              <a:spcBef>
                <a:spcPct val="20000"/>
              </a:spcBef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- p </a:t>
            </a:r>
            <a:fld id="{F3B5A460-63E2-4D8D-9EC8-3099D4BDFCB9}" type="slidenum">
              <a:rPr kumimoji="0" lang="fr-FR" alt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r>
              <a:rPr kumimoji="0" lang="fr-F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8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MALCOM Course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-14598" y="1125255"/>
            <a:ext cx="9144000" cy="2831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Arial" panose="020B0604020202020204" pitchFamily="34" charset="0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Arial" panose="020B0604020202020204" pitchFamily="34" charset="0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Arial" panose="020B0604020202020204" pitchFamily="34" charset="0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Arial" panose="020B0604020202020204" pitchFamily="34" charset="0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Arial" panose="020B0604020202020204" pitchFamily="34" charset="0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Arial" panose="020B0604020202020204" pitchFamily="34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899591" y="1125255"/>
            <a:ext cx="1060623" cy="1460475"/>
            <a:chOff x="656923" y="3695008"/>
            <a:chExt cx="1402218" cy="1714902"/>
          </a:xfrm>
        </p:grpSpPr>
        <p:pic>
          <p:nvPicPr>
            <p:cNvPr id="10" name="Picture 6" descr="CPU Icon by pacrj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4383" y="4574639"/>
              <a:ext cx="1121169" cy="8352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10" descr="cat studying.gif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6923" y="3695008"/>
              <a:ext cx="1402218" cy="788046"/>
            </a:xfrm>
            <a:prstGeom prst="rect">
              <a:avLst/>
            </a:prstGeom>
          </p:spPr>
        </p:pic>
      </p:grpSp>
      <p:grpSp>
        <p:nvGrpSpPr>
          <p:cNvPr id="12" name="Group 11"/>
          <p:cNvGrpSpPr/>
          <p:nvPr/>
        </p:nvGrpSpPr>
        <p:grpSpPr>
          <a:xfrm>
            <a:off x="2600994" y="1125255"/>
            <a:ext cx="1060623" cy="1460475"/>
            <a:chOff x="656923" y="3695008"/>
            <a:chExt cx="1402218" cy="1714902"/>
          </a:xfrm>
        </p:grpSpPr>
        <p:pic>
          <p:nvPicPr>
            <p:cNvPr id="13" name="Picture 6" descr="CPU Icon by pacrj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4383" y="4574639"/>
              <a:ext cx="1121169" cy="8352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13" descr="cat studying.gif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6923" y="3695008"/>
              <a:ext cx="1402218" cy="788046"/>
            </a:xfrm>
            <a:prstGeom prst="rect">
              <a:avLst/>
            </a:prstGeom>
          </p:spPr>
        </p:pic>
      </p:grpSp>
      <p:grpSp>
        <p:nvGrpSpPr>
          <p:cNvPr id="15" name="Group 14"/>
          <p:cNvGrpSpPr/>
          <p:nvPr/>
        </p:nvGrpSpPr>
        <p:grpSpPr>
          <a:xfrm>
            <a:off x="4155612" y="1147435"/>
            <a:ext cx="1060623" cy="1460475"/>
            <a:chOff x="656923" y="3695008"/>
            <a:chExt cx="1402218" cy="1714902"/>
          </a:xfrm>
        </p:grpSpPr>
        <p:pic>
          <p:nvPicPr>
            <p:cNvPr id="17" name="Picture 6" descr="CPU Icon by pacrj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4383" y="4574639"/>
              <a:ext cx="1121169" cy="8352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19" descr="cat studying.gif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6923" y="3695008"/>
              <a:ext cx="1402218" cy="788046"/>
            </a:xfrm>
            <a:prstGeom prst="rect">
              <a:avLst/>
            </a:prstGeom>
          </p:spPr>
        </p:pic>
      </p:grpSp>
      <p:grpSp>
        <p:nvGrpSpPr>
          <p:cNvPr id="21" name="Group 20"/>
          <p:cNvGrpSpPr/>
          <p:nvPr/>
        </p:nvGrpSpPr>
        <p:grpSpPr>
          <a:xfrm>
            <a:off x="5731146" y="1125255"/>
            <a:ext cx="1088295" cy="1529810"/>
            <a:chOff x="656923" y="3695008"/>
            <a:chExt cx="1402218" cy="1714902"/>
          </a:xfrm>
        </p:grpSpPr>
        <p:pic>
          <p:nvPicPr>
            <p:cNvPr id="22" name="Picture 6" descr="CPU Icon by pacrj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4383" y="4574639"/>
              <a:ext cx="1121169" cy="8352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22" descr="cat studying.gif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6923" y="3695008"/>
              <a:ext cx="1402218" cy="788046"/>
            </a:xfrm>
            <a:prstGeom prst="rect">
              <a:avLst/>
            </a:prstGeom>
          </p:spPr>
        </p:pic>
      </p:grpSp>
      <p:pic>
        <p:nvPicPr>
          <p:cNvPr id="24" name="Picture 6" descr="CPU Icon by pacrj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0269" y="1910663"/>
            <a:ext cx="954829" cy="711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6" descr="CPU Icon by pacrj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577" y="3455877"/>
            <a:ext cx="1121169" cy="835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Straight Arrow Connector 25"/>
          <p:cNvCxnSpPr>
            <a:stCxn id="10" idx="2"/>
            <a:endCxn id="25" idx="0"/>
          </p:cNvCxnSpPr>
          <p:nvPr/>
        </p:nvCxnSpPr>
        <p:spPr>
          <a:xfrm>
            <a:off x="1450276" y="2585730"/>
            <a:ext cx="3249886" cy="8701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13" idx="2"/>
          </p:cNvCxnSpPr>
          <p:nvPr/>
        </p:nvCxnSpPr>
        <p:spPr>
          <a:xfrm>
            <a:off x="3151679" y="2585730"/>
            <a:ext cx="1450722" cy="84649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17" idx="2"/>
            <a:endCxn id="25" idx="0"/>
          </p:cNvCxnSpPr>
          <p:nvPr/>
        </p:nvCxnSpPr>
        <p:spPr>
          <a:xfrm flipH="1">
            <a:off x="4700162" y="2607910"/>
            <a:ext cx="6135" cy="84796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22" idx="2"/>
            <a:endCxn id="25" idx="0"/>
          </p:cNvCxnSpPr>
          <p:nvPr/>
        </p:nvCxnSpPr>
        <p:spPr>
          <a:xfrm flipH="1">
            <a:off x="4700162" y="2655065"/>
            <a:ext cx="1596037" cy="800812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24" idx="2"/>
            <a:endCxn id="25" idx="0"/>
          </p:cNvCxnSpPr>
          <p:nvPr/>
        </p:nvCxnSpPr>
        <p:spPr>
          <a:xfrm flipH="1">
            <a:off x="4700162" y="2622011"/>
            <a:ext cx="3087522" cy="833866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2" name="Picture 31" descr="straggling cat.gif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1633" y="1125255"/>
            <a:ext cx="853465" cy="640099"/>
          </a:xfrm>
          <a:prstGeom prst="rect">
            <a:avLst/>
          </a:prstGeom>
        </p:spPr>
      </p:pic>
      <p:sp>
        <p:nvSpPr>
          <p:cNvPr id="33" name="Rectangle 32"/>
          <p:cNvSpPr/>
          <p:nvPr/>
        </p:nvSpPr>
        <p:spPr>
          <a:xfrm>
            <a:off x="1194980" y="2840157"/>
            <a:ext cx="1231880" cy="400110"/>
          </a:xfrm>
          <a:prstGeom prst="rect">
            <a:avLst/>
          </a:prstGeom>
          <a:solidFill>
            <a:srgbClr val="0070C0">
              <a:alpha val="68000"/>
            </a:srgbClr>
          </a:solidFill>
          <a:effectLst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Arial" panose="020B0604020202020204" pitchFamily="34" charset="0"/>
              </a:rPr>
              <a:t>model</a:t>
            </a:r>
          </a:p>
        </p:txBody>
      </p:sp>
      <p:sp>
        <p:nvSpPr>
          <p:cNvPr id="34" name="Rectangle 33"/>
          <p:cNvSpPr/>
          <p:nvPr/>
        </p:nvSpPr>
        <p:spPr>
          <a:xfrm>
            <a:off x="2594786" y="2840157"/>
            <a:ext cx="1231880" cy="400110"/>
          </a:xfrm>
          <a:prstGeom prst="rect">
            <a:avLst/>
          </a:prstGeom>
          <a:solidFill>
            <a:srgbClr val="0070C0">
              <a:alpha val="68000"/>
            </a:srgbClr>
          </a:solidFill>
          <a:effectLst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Arial" panose="020B0604020202020204" pitchFamily="34" charset="0"/>
              </a:rPr>
              <a:t>model</a:t>
            </a:r>
          </a:p>
        </p:txBody>
      </p:sp>
      <p:sp>
        <p:nvSpPr>
          <p:cNvPr id="35" name="Rectangle 34"/>
          <p:cNvSpPr/>
          <p:nvPr/>
        </p:nvSpPr>
        <p:spPr>
          <a:xfrm>
            <a:off x="3979066" y="2862337"/>
            <a:ext cx="1231880" cy="400110"/>
          </a:xfrm>
          <a:prstGeom prst="rect">
            <a:avLst/>
          </a:prstGeom>
          <a:solidFill>
            <a:srgbClr val="0070C0">
              <a:alpha val="68000"/>
            </a:srgbClr>
          </a:solidFill>
          <a:effectLst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Arial" panose="020B0604020202020204" pitchFamily="34" charset="0"/>
              </a:rPr>
              <a:t>model</a:t>
            </a:r>
          </a:p>
        </p:txBody>
      </p:sp>
      <p:sp>
        <p:nvSpPr>
          <p:cNvPr id="36" name="Rectangle 35"/>
          <p:cNvSpPr/>
          <p:nvPr/>
        </p:nvSpPr>
        <p:spPr>
          <a:xfrm>
            <a:off x="5389552" y="2862337"/>
            <a:ext cx="1231880" cy="400110"/>
          </a:xfrm>
          <a:prstGeom prst="rect">
            <a:avLst/>
          </a:prstGeom>
          <a:solidFill>
            <a:srgbClr val="0070C0">
              <a:alpha val="68000"/>
            </a:srgbClr>
          </a:solidFill>
          <a:effectLst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Arial" panose="020B0604020202020204" pitchFamily="34" charset="0"/>
              </a:rPr>
              <a:t>model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949169" y="2862337"/>
            <a:ext cx="1231880" cy="400110"/>
          </a:xfrm>
          <a:prstGeom prst="rect">
            <a:avLst/>
          </a:prstGeom>
          <a:solidFill>
            <a:srgbClr val="0070C0">
              <a:alpha val="68000"/>
            </a:srgbClr>
          </a:solidFill>
          <a:effectLst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Arial" panose="020B0604020202020204" pitchFamily="34" charset="0"/>
              </a:rPr>
              <a:t>model</a:t>
            </a:r>
          </a:p>
        </p:txBody>
      </p:sp>
      <p:pic>
        <p:nvPicPr>
          <p:cNvPr id="38" name="Picture 37" descr="stragglers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663" y="3432220"/>
            <a:ext cx="3288135" cy="2873468"/>
          </a:xfrm>
          <a:prstGeom prst="rect">
            <a:avLst/>
          </a:prstGeom>
        </p:spPr>
      </p:pic>
      <p:sp>
        <p:nvSpPr>
          <p:cNvPr id="40" name="Rounded Rectangle 39"/>
          <p:cNvSpPr/>
          <p:nvPr/>
        </p:nvSpPr>
        <p:spPr>
          <a:xfrm>
            <a:off x="3786059" y="5175736"/>
            <a:ext cx="5132442" cy="443428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How to deal with stragglers?</a:t>
            </a:r>
          </a:p>
        </p:txBody>
      </p:sp>
    </p:spTree>
    <p:extLst>
      <p:ext uri="{BB962C8B-B14F-4D97-AF65-F5344CB8AC3E}">
        <p14:creationId xmlns:p14="http://schemas.microsoft.com/office/powerpoint/2010/main" val="746619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30688 0.11212 " pathEditMode="relative" ptsTypes="AA">
                                      <p:cBhvr>
                                        <p:cTn id="36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9847E-6 4.06996E-6 L 0.15405 0.11234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694" y="5606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92879E-6 1.07714E-6 L 0.0026 0.10933 " pathEditMode="relative" rAng="0" ptsTypes="AA">
                                      <p:cBhvr>
                                        <p:cTn id="44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" y="5467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203E-6 1.07714E-6 L -0.15439 0.10957 " pathEditMode="relative" rAng="0" ptsTypes="AA">
                                      <p:cBhvr>
                                        <p:cTn id="48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728" y="5467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956E-6 4.06996E-6 L -0.29333 0.10956 " pathEditMode="relative" rAng="0" ptsTypes="AA">
                                      <p:cBhvr>
                                        <p:cTn id="52" dur="5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675" y="54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3" grpId="1" animBg="1"/>
      <p:bldP spid="34" grpId="0" animBg="1"/>
      <p:bldP spid="34" grpId="1" animBg="1"/>
      <p:bldP spid="35" grpId="0" animBg="1"/>
      <p:bldP spid="35" grpId="1" animBg="1"/>
      <p:bldP spid="36" grpId="0" animBg="1"/>
      <p:bldP spid="36" grpId="1" animBg="1"/>
      <p:bldP spid="37" grpId="0" animBg="1"/>
      <p:bldP spid="37" grpId="1" animBg="1"/>
      <p:bldP spid="40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763688" y="4153596"/>
            <a:ext cx="5688632" cy="1077218"/>
          </a:xfrm>
          <a:prstGeom prst="rect">
            <a:avLst/>
          </a:prstGeom>
          <a:solidFill>
            <a:srgbClr val="00206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Arial" panose="020B0604020202020204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Arial" panose="020B0604020202020204" pitchFamily="34" charset="0"/>
            </a:endParaRPr>
          </a:p>
        </p:txBody>
      </p:sp>
      <p:sp>
        <p:nvSpPr>
          <p:cNvPr id="28" name="Title 1"/>
          <p:cNvSpPr txBox="1">
            <a:spLocks/>
          </p:cNvSpPr>
          <p:nvPr/>
        </p:nvSpPr>
        <p:spPr>
          <a:xfrm>
            <a:off x="179512" y="216694"/>
            <a:ext cx="8569325" cy="647700"/>
          </a:xfrm>
          <a:prstGeom prst="rect">
            <a:avLst/>
          </a:prstGeom>
        </p:spPr>
        <p:txBody>
          <a:bodyPr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0" cap="none" spc="0" normalizeH="0" baseline="0" noProof="0" dirty="0">
                <a:ln>
                  <a:noFill/>
                </a:ln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Stragglers</a:t>
            </a:r>
          </a:p>
        </p:txBody>
      </p:sp>
      <p:sp>
        <p:nvSpPr>
          <p:cNvPr id="16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8DB6C6F-0628-4C19-B82B-0A70C98E2BD2}" type="datetime1">
              <a:rPr kumimoji="0" lang="fr-FR" sz="8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27/05/2024</a:t>
            </a:fld>
            <a:endParaRPr kumimoji="0" lang="fr-FR" sz="800" b="0" i="0" u="none" strike="noStrike" kern="1200" cap="none" spc="0" normalizeH="0" baseline="0" noProof="0" dirty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4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Eurostile LT Std"/>
              </a:defRPr>
            </a:lvl1pPr>
            <a:lvl2pPr marL="742950" indent="-28575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Eurostile LT Std"/>
              </a:defRPr>
            </a:lvl2pPr>
            <a:lvl3pPr marL="1143000" indent="-22860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Eurostile LT Std"/>
              </a:defRPr>
            </a:lvl3pPr>
            <a:lvl4pPr marL="1600200" indent="-228600">
              <a:spcBef>
                <a:spcPct val="20000"/>
              </a:spcBef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Eurostile LT Std"/>
              </a:defRPr>
            </a:lvl4pPr>
            <a:lvl5pPr marL="2057400" indent="-228600">
              <a:spcBef>
                <a:spcPct val="20000"/>
              </a:spcBef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- p </a:t>
            </a:r>
            <a:fld id="{F3B5A460-63E2-4D8D-9EC8-3099D4BDFCB9}" type="slidenum">
              <a:rPr kumimoji="0" lang="fr-FR" alt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r>
              <a:rPr kumimoji="0" lang="fr-F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8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MALCOM Course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-14598" y="1125255"/>
            <a:ext cx="9144000" cy="2831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Arial" panose="020B0604020202020204" pitchFamily="34" charset="0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Arial" panose="020B0604020202020204" pitchFamily="34" charset="0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Arial" panose="020B0604020202020204" pitchFamily="34" charset="0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Arial" panose="020B0604020202020204" pitchFamily="34" charset="0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Arial" panose="020B0604020202020204" pitchFamily="34" charset="0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Content Placeholder 2"/>
              <p:cNvSpPr txBox="1">
                <a:spLocks/>
              </p:cNvSpPr>
              <p:nvPr/>
            </p:nvSpPr>
            <p:spPr>
              <a:xfrm>
                <a:off x="-286142" y="980728"/>
                <a:ext cx="9322637" cy="648072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rtl="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rgbClr val="0099CC"/>
                  </a:buClr>
                  <a:buFont typeface="Wingdings" panose="05000000000000000000" pitchFamily="2" charset="2"/>
                  <a:buChar char="§"/>
                  <a:defRPr sz="2800" b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Wingdings" panose="05000000000000000000" pitchFamily="2" charset="2"/>
                  <a:buChar char="F"/>
                  <a:defRPr sz="20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Char char="•"/>
                  <a:defRPr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Eurostile LT Std"/>
                  <a:buChar char="–"/>
                  <a:defRPr sz="16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Eurostile LT Std" pitchFamily="34" charset="0"/>
                  <a:buChar char="–"/>
                  <a:defRPr sz="16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Eurostile LT Std" pitchFamily="34" charset="0"/>
                  <a:buChar char="–"/>
                  <a:defRPr sz="16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Eurostile LT Std" pitchFamily="34" charset="0"/>
                  <a:buChar char="–"/>
                  <a:defRPr sz="16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Eurostile LT Std" pitchFamily="34" charset="0"/>
                  <a:buChar char="–"/>
                  <a:defRPr sz="16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marL="742950" marR="0" lvl="1" indent="-28575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Ideal compute time per node ~ O(</a:t>
                </a:r>
                <a:r>
                  <a:rPr kumimoji="0" 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total_time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/P)</a:t>
                </a:r>
              </a:p>
              <a:p>
                <a:pPr marL="742950" marR="0" lvl="1" indent="-28575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742950" marR="0" lvl="1" indent="-28575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But there is a lot of randomness:</a:t>
                </a:r>
              </a:p>
              <a:p>
                <a:pPr marL="1143000" marR="0" lvl="2" indent="-22860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kumimoji="0" lang="en-US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Network/</a:t>
                </a:r>
                <a:r>
                  <a:rPr kumimoji="0" lang="en-US" sz="15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Comm</a:t>
                </a:r>
                <a:r>
                  <a:rPr kumimoji="0" lang="en-US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 Delays</a:t>
                </a:r>
              </a:p>
              <a:p>
                <a:pPr marL="1143000" marR="0" lvl="2" indent="-22860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kumimoji="0" lang="en-US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Node/HW Failures</a:t>
                </a:r>
              </a:p>
              <a:p>
                <a:pPr marL="1143000" marR="0" lvl="2" indent="-22860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kumimoji="0" lang="en-US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Resource Sharing</a:t>
                </a:r>
              </a:p>
              <a:p>
                <a:pPr marL="742950" marR="0" lvl="1" indent="-28575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742950" marR="0" lvl="1" indent="-28575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What if time per node is a random variable:</a:t>
                </a:r>
                <a14:m>
                  <m:oMath xmlns:m="http://schemas.openxmlformats.org/officeDocument/2006/math">
                    <m:r>
                      <a:rPr kumimoji="0" lang="en-US" sz="2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   </m:t>
                    </m:r>
                    <m:r>
                      <a:rPr kumimoji="0" lang="en-US" sz="20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𝑋</m:t>
                    </m:r>
                    <m:r>
                      <a:rPr kumimoji="0" lang="en-US" sz="20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 = </m:t>
                    </m:r>
                    <m:r>
                      <m:rPr>
                        <m:sty m:val="p"/>
                      </m:rPr>
                      <a:rPr kumimoji="0" 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constant</m:t>
                    </m:r>
                    <m:r>
                      <a:rPr kumimoji="0" lang="en-US" sz="20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 + </m:t>
                    </m:r>
                    <m:r>
                      <m:rPr>
                        <m:sty m:val="p"/>
                      </m:rPr>
                      <a:rPr kumimoji="0" lang="en-US" sz="2000" b="0" i="0" u="none" strike="noStrike" kern="1200" cap="none" spc="0" normalizeH="0" baseline="0" noProof="0" dirty="0" err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Exp</m:t>
                    </m:r>
                    <m:r>
                      <a:rPr kumimoji="0" lang="en-US" sz="20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(</m:t>
                    </m:r>
                    <m:r>
                      <a:rPr kumimoji="0" lang="en-US" sz="20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𝜆</m:t>
                    </m:r>
                    <m:r>
                      <a:rPr kumimoji="0" lang="en-US" sz="20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9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86142" y="980728"/>
                <a:ext cx="9322637" cy="648072"/>
              </a:xfrm>
              <a:prstGeom prst="rect">
                <a:avLst/>
              </a:prstGeom>
              <a:blipFill>
                <a:blip r:embed="rId3"/>
                <a:stretch>
                  <a:fillRect t="-2830" b="-2830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2" name="Picture 41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6389" y="4209255"/>
            <a:ext cx="3521795" cy="987932"/>
          </a:xfrm>
          <a:prstGeom prst="rect">
            <a:avLst/>
          </a:prstGeom>
        </p:spPr>
      </p:pic>
      <p:sp>
        <p:nvSpPr>
          <p:cNvPr id="17" name="Rounded Rectangle 16"/>
          <p:cNvSpPr/>
          <p:nvPr/>
        </p:nvSpPr>
        <p:spPr bwMode="auto">
          <a:xfrm>
            <a:off x="889707" y="3617395"/>
            <a:ext cx="7344072" cy="1810216"/>
          </a:xfrm>
          <a:prstGeom prst="roundRect">
            <a:avLst/>
          </a:prstGeom>
          <a:noFill/>
          <a:ln w="38100" cap="flat" cmpd="sng" algn="ctr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1381721" y="3680918"/>
                <a:ext cx="5943623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57200" marR="0" lvl="1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Arial" panose="020B0604020202020204" pitchFamily="34" charset="0"/>
                  </a:rPr>
                  <a:t>The expected runtime of the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Arial" panose="020B0604020202020204" pitchFamily="34" charset="0"/>
                  </a:rPr>
                  <a:t> fastest nodes</a:t>
                </a:r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1721" y="3680918"/>
                <a:ext cx="5943623" cy="400110"/>
              </a:xfrm>
              <a:prstGeom prst="rect">
                <a:avLst/>
              </a:prstGeom>
              <a:blipFill>
                <a:blip r:embed="rId5"/>
                <a:stretch>
                  <a:fillRect t="-7692" b="-2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ounded Rectangle 18"/>
              <p:cNvSpPr/>
              <p:nvPr/>
            </p:nvSpPr>
            <p:spPr>
              <a:xfrm>
                <a:off x="323527" y="5624408"/>
                <a:ext cx="8496945" cy="612904"/>
              </a:xfrm>
              <a:prstGeom prst="roundRect">
                <a:avLst>
                  <a:gd name="adj" fmla="val 0"/>
                </a:avLst>
              </a:prstGeom>
              <a:solidFill>
                <a:srgbClr val="00206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Slowest node is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0" lang="en-US" sz="22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Gill Sans Light"/>
                      </a:rPr>
                      <m:t>log</m:t>
                    </m:r>
                    <m:r>
                      <a:rPr kumimoji="0" lang="en-US" sz="22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Gill Sans Light"/>
                      </a:rPr>
                      <m:t>⁡(</m:t>
                    </m:r>
                    <m:r>
                      <a:rPr kumimoji="0" lang="en-US" sz="22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Gill Sans Light"/>
                      </a:rPr>
                      <m:t>𝒏</m:t>
                    </m:r>
                    <m:r>
                      <a:rPr kumimoji="0" lang="en-US" sz="2200" b="1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Gill Sans Light"/>
                      </a:rPr>
                      <m:t>)</m:t>
                    </m:r>
                  </m:oMath>
                </a14:m>
                <a:r>
                  <a:rPr kumimoji="0" lang="en-US" sz="2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 times slower than fastest</a:t>
                </a:r>
              </a:p>
            </p:txBody>
          </p:sp>
        </mc:Choice>
        <mc:Fallback xmlns="">
          <p:sp>
            <p:nvSpPr>
              <p:cNvPr id="19" name="Rounded 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7" y="5624408"/>
                <a:ext cx="8496945" cy="612904"/>
              </a:xfrm>
              <a:prstGeom prst="roundRect">
                <a:avLst>
                  <a:gd name="adj" fmla="val 0"/>
                </a:avLst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33349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7" grpId="0" animBg="1"/>
      <p:bldP spid="2" grpId="0"/>
      <p:bldP spid="19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/>
          <p:cNvSpPr txBox="1">
            <a:spLocks/>
          </p:cNvSpPr>
          <p:nvPr/>
        </p:nvSpPr>
        <p:spPr>
          <a:xfrm>
            <a:off x="179512" y="216694"/>
            <a:ext cx="8569325" cy="647700"/>
          </a:xfrm>
          <a:prstGeom prst="rect">
            <a:avLst/>
          </a:prstGeom>
        </p:spPr>
        <p:txBody>
          <a:bodyPr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0" cap="none" spc="0" normalizeH="0" baseline="0" noProof="0" dirty="0">
                <a:ln>
                  <a:noFill/>
                </a:ln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Simulation Results</a:t>
            </a:r>
          </a:p>
        </p:txBody>
      </p:sp>
      <p:sp>
        <p:nvSpPr>
          <p:cNvPr id="16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8DB6C6F-0628-4C19-B82B-0A70C98E2BD2}" type="datetime1">
              <a:rPr kumimoji="0" lang="fr-FR" sz="8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27/05/2024</a:t>
            </a:fld>
            <a:endParaRPr kumimoji="0" lang="fr-FR" sz="800" b="0" i="0" u="none" strike="noStrike" kern="1200" cap="none" spc="0" normalizeH="0" baseline="0" noProof="0" dirty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4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Eurostile LT Std"/>
              </a:defRPr>
            </a:lvl1pPr>
            <a:lvl2pPr marL="742950" indent="-28575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Eurostile LT Std"/>
              </a:defRPr>
            </a:lvl2pPr>
            <a:lvl3pPr marL="1143000" indent="-22860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Eurostile LT Std"/>
              </a:defRPr>
            </a:lvl3pPr>
            <a:lvl4pPr marL="1600200" indent="-228600">
              <a:spcBef>
                <a:spcPct val="20000"/>
              </a:spcBef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Eurostile LT Std"/>
              </a:defRPr>
            </a:lvl4pPr>
            <a:lvl5pPr marL="2057400" indent="-228600">
              <a:spcBef>
                <a:spcPct val="20000"/>
              </a:spcBef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- p </a:t>
            </a:r>
            <a:fld id="{F3B5A460-63E2-4D8D-9EC8-3099D4BDFCB9}" type="slidenum">
              <a:rPr kumimoji="0" lang="fr-FR" alt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r>
              <a:rPr kumimoji="0" lang="fr-F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8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MALCOM Course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-14598" y="1125255"/>
            <a:ext cx="9144000" cy="2831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Arial" panose="020B0604020202020204" pitchFamily="34" charset="0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Arial" panose="020B0604020202020204" pitchFamily="34" charset="0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Arial" panose="020B0604020202020204" pitchFamily="34" charset="0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Arial" panose="020B0604020202020204" pitchFamily="34" charset="0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Arial" panose="020B0604020202020204" pitchFamily="34" charset="0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Content Placeholder 2"/>
              <p:cNvSpPr txBox="1">
                <a:spLocks/>
              </p:cNvSpPr>
              <p:nvPr/>
            </p:nvSpPr>
            <p:spPr>
              <a:xfrm>
                <a:off x="-286142" y="1052736"/>
                <a:ext cx="9322637" cy="648072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rtl="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rgbClr val="0099CC"/>
                  </a:buClr>
                  <a:buFont typeface="Wingdings" panose="05000000000000000000" pitchFamily="2" charset="2"/>
                  <a:buChar char="§"/>
                  <a:defRPr sz="2800" b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Wingdings" panose="05000000000000000000" pitchFamily="2" charset="2"/>
                  <a:buChar char="F"/>
                  <a:defRPr sz="20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Char char="•"/>
                  <a:defRPr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Eurostile LT Std"/>
                  <a:buChar char="–"/>
                  <a:defRPr sz="16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Eurostile LT Std" pitchFamily="34" charset="0"/>
                  <a:buChar char="–"/>
                  <a:defRPr sz="16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Eurostile LT Std" pitchFamily="34" charset="0"/>
                  <a:buChar char="–"/>
                  <a:defRPr sz="16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Eurostile LT Std" pitchFamily="34" charset="0"/>
                  <a:buChar char="–"/>
                  <a:defRPr sz="16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Eurostile LT Std" pitchFamily="34" charset="0"/>
                  <a:buChar char="–"/>
                  <a:defRPr sz="16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marL="742950" marR="0" lvl="1" indent="-28575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𝑋</m:t>
                    </m:r>
                    <m:r>
                      <a:rPr kumimoji="0" lang="en-US" sz="16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(</m:t>
                    </m:r>
                    <m:r>
                      <a:rPr kumimoji="0" lang="en-US" sz="16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𝑡</m:t>
                    </m:r>
                    <m:r>
                      <a:rPr kumimoji="0" lang="en-US" sz="16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) = 1+ </m:t>
                    </m:r>
                    <m:r>
                      <m:rPr>
                        <m:sty m:val="p"/>
                      </m:rPr>
                      <a:rPr kumimoji="0" lang="en-US" sz="1600" b="0" i="0" u="none" strike="noStrike" kern="1200" cap="none" spc="0" normalizeH="0" baseline="0" noProof="0" dirty="0" err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Exp</m:t>
                    </m:r>
                    <m:r>
                      <a:rPr kumimoji="0" lang="en-US" sz="16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(0.5)</m:t>
                    </m:r>
                  </m:oMath>
                </a14:m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9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86142" y="1052736"/>
                <a:ext cx="9322637" cy="648072"/>
              </a:xfrm>
              <a:prstGeom prst="rect">
                <a:avLst/>
              </a:prstGeom>
              <a:blipFill>
                <a:blip r:embed="rId3"/>
                <a:stretch>
                  <a:fillRect t="-9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 descr="exp_times.pdf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3" t="4314" r="6181"/>
          <a:stretch/>
        </p:blipFill>
        <p:spPr>
          <a:xfrm>
            <a:off x="1965112" y="1412776"/>
            <a:ext cx="5184577" cy="3957819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51618" y="5445224"/>
            <a:ext cx="8569325" cy="769441"/>
          </a:xfrm>
          <a:prstGeom prst="rect">
            <a:avLst/>
          </a:prstGeom>
          <a:solidFill>
            <a:srgbClr val="0070C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Arial" panose="020B0604020202020204" pitchFamily="34" charset="0"/>
              </a:rPr>
              <a:t>Straggler issue: 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Arial" panose="020B0604020202020204" pitchFamily="34" charset="0"/>
              </a:rPr>
              <a:t>leads to slower mini-batch SGD implementations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891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/>
          <p:cNvSpPr txBox="1">
            <a:spLocks/>
          </p:cNvSpPr>
          <p:nvPr/>
        </p:nvSpPr>
        <p:spPr>
          <a:xfrm>
            <a:off x="179512" y="216694"/>
            <a:ext cx="8569325" cy="647700"/>
          </a:xfrm>
          <a:prstGeom prst="rect">
            <a:avLst/>
          </a:prstGeom>
        </p:spPr>
        <p:txBody>
          <a:bodyPr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0" cap="none" spc="0" normalizeH="0" baseline="0" noProof="0" dirty="0">
                <a:ln>
                  <a:noFill/>
                </a:ln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Straggler Termination</a:t>
            </a:r>
          </a:p>
        </p:txBody>
      </p:sp>
      <p:sp>
        <p:nvSpPr>
          <p:cNvPr id="16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8DB6C6F-0628-4C19-B82B-0A70C98E2BD2}" type="datetime1">
              <a:rPr kumimoji="0" lang="fr-FR" sz="8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27/05/2024</a:t>
            </a:fld>
            <a:endParaRPr kumimoji="0" lang="fr-FR" sz="800" b="0" i="0" u="none" strike="noStrike" kern="1200" cap="none" spc="0" normalizeH="0" baseline="0" noProof="0" dirty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4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Eurostile LT Std"/>
              </a:defRPr>
            </a:lvl1pPr>
            <a:lvl2pPr marL="742950" indent="-28575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Eurostile LT Std"/>
              </a:defRPr>
            </a:lvl2pPr>
            <a:lvl3pPr marL="1143000" indent="-22860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Eurostile LT Std"/>
              </a:defRPr>
            </a:lvl3pPr>
            <a:lvl4pPr marL="1600200" indent="-228600">
              <a:spcBef>
                <a:spcPct val="20000"/>
              </a:spcBef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Eurostile LT Std"/>
              </a:defRPr>
            </a:lvl4pPr>
            <a:lvl5pPr marL="2057400" indent="-228600">
              <a:spcBef>
                <a:spcPct val="20000"/>
              </a:spcBef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- p </a:t>
            </a:r>
            <a:fld id="{F3B5A460-63E2-4D8D-9EC8-3099D4BDFCB9}" type="slidenum">
              <a:rPr kumimoji="0" lang="fr-FR" alt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r>
              <a:rPr kumimoji="0" lang="fr-F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8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MALCOM Course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-14598" y="1125255"/>
            <a:ext cx="9144000" cy="2831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Arial" panose="020B0604020202020204" pitchFamily="34" charset="0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Arial" panose="020B0604020202020204" pitchFamily="34" charset="0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Arial" panose="020B0604020202020204" pitchFamily="34" charset="0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Arial" panose="020B0604020202020204" pitchFamily="34" charset="0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Arial" panose="020B0604020202020204" pitchFamily="34" charset="0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Arial" panose="020B0604020202020204" pitchFamily="34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899591" y="1125255"/>
            <a:ext cx="1060623" cy="1460475"/>
            <a:chOff x="656923" y="3695008"/>
            <a:chExt cx="1402218" cy="1714902"/>
          </a:xfrm>
        </p:grpSpPr>
        <p:pic>
          <p:nvPicPr>
            <p:cNvPr id="10" name="Picture 6" descr="CPU Icon by pacrj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4383" y="4574639"/>
              <a:ext cx="1121169" cy="8352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10" descr="cat studying.gif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6923" y="3695008"/>
              <a:ext cx="1402218" cy="788046"/>
            </a:xfrm>
            <a:prstGeom prst="rect">
              <a:avLst/>
            </a:prstGeom>
          </p:spPr>
        </p:pic>
      </p:grpSp>
      <p:grpSp>
        <p:nvGrpSpPr>
          <p:cNvPr id="12" name="Group 11"/>
          <p:cNvGrpSpPr/>
          <p:nvPr/>
        </p:nvGrpSpPr>
        <p:grpSpPr>
          <a:xfrm>
            <a:off x="2600994" y="1125255"/>
            <a:ext cx="1060623" cy="1460475"/>
            <a:chOff x="656923" y="3695008"/>
            <a:chExt cx="1402218" cy="1714902"/>
          </a:xfrm>
        </p:grpSpPr>
        <p:pic>
          <p:nvPicPr>
            <p:cNvPr id="13" name="Picture 6" descr="CPU Icon by pacrj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4383" y="4574639"/>
              <a:ext cx="1121169" cy="8352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13" descr="cat studying.gif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6923" y="3695008"/>
              <a:ext cx="1402218" cy="788046"/>
            </a:xfrm>
            <a:prstGeom prst="rect">
              <a:avLst/>
            </a:prstGeom>
          </p:spPr>
        </p:pic>
      </p:grpSp>
      <p:grpSp>
        <p:nvGrpSpPr>
          <p:cNvPr id="15" name="Group 14"/>
          <p:cNvGrpSpPr/>
          <p:nvPr/>
        </p:nvGrpSpPr>
        <p:grpSpPr>
          <a:xfrm>
            <a:off x="4155612" y="1147435"/>
            <a:ext cx="1060623" cy="1460475"/>
            <a:chOff x="656923" y="3695008"/>
            <a:chExt cx="1402218" cy="1714902"/>
          </a:xfrm>
        </p:grpSpPr>
        <p:pic>
          <p:nvPicPr>
            <p:cNvPr id="17" name="Picture 6" descr="CPU Icon by pacrj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4383" y="4574639"/>
              <a:ext cx="1121169" cy="8352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19" descr="cat studying.gif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6923" y="3695008"/>
              <a:ext cx="1402218" cy="788046"/>
            </a:xfrm>
            <a:prstGeom prst="rect">
              <a:avLst/>
            </a:prstGeom>
          </p:spPr>
        </p:pic>
      </p:grpSp>
      <p:grpSp>
        <p:nvGrpSpPr>
          <p:cNvPr id="21" name="Group 20"/>
          <p:cNvGrpSpPr/>
          <p:nvPr/>
        </p:nvGrpSpPr>
        <p:grpSpPr>
          <a:xfrm>
            <a:off x="5731146" y="1125255"/>
            <a:ext cx="1088295" cy="1529810"/>
            <a:chOff x="656923" y="3695008"/>
            <a:chExt cx="1402218" cy="1714902"/>
          </a:xfrm>
        </p:grpSpPr>
        <p:pic>
          <p:nvPicPr>
            <p:cNvPr id="22" name="Picture 6" descr="CPU Icon by pacrj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4383" y="4574639"/>
              <a:ext cx="1121169" cy="8352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22" descr="cat studying.gif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6923" y="3695008"/>
              <a:ext cx="1402218" cy="788046"/>
            </a:xfrm>
            <a:prstGeom prst="rect">
              <a:avLst/>
            </a:prstGeom>
          </p:spPr>
        </p:pic>
      </p:grpSp>
      <p:pic>
        <p:nvPicPr>
          <p:cNvPr id="24" name="Picture 6" descr="CPU Icon by pacrj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0269" y="1910663"/>
            <a:ext cx="954829" cy="711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6" descr="CPU Icon by pacrj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577" y="3455877"/>
            <a:ext cx="1121169" cy="835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Straight Arrow Connector 25"/>
          <p:cNvCxnSpPr>
            <a:stCxn id="10" idx="2"/>
            <a:endCxn id="25" idx="0"/>
          </p:cNvCxnSpPr>
          <p:nvPr/>
        </p:nvCxnSpPr>
        <p:spPr>
          <a:xfrm>
            <a:off x="1450276" y="2585730"/>
            <a:ext cx="3249886" cy="8701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13" idx="2"/>
          </p:cNvCxnSpPr>
          <p:nvPr/>
        </p:nvCxnSpPr>
        <p:spPr>
          <a:xfrm>
            <a:off x="3151679" y="2585730"/>
            <a:ext cx="1450722" cy="84649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17" idx="2"/>
            <a:endCxn id="25" idx="0"/>
          </p:cNvCxnSpPr>
          <p:nvPr/>
        </p:nvCxnSpPr>
        <p:spPr>
          <a:xfrm flipH="1">
            <a:off x="4700162" y="2607910"/>
            <a:ext cx="6135" cy="84796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22" idx="2"/>
            <a:endCxn id="25" idx="0"/>
          </p:cNvCxnSpPr>
          <p:nvPr/>
        </p:nvCxnSpPr>
        <p:spPr>
          <a:xfrm flipH="1">
            <a:off x="4700162" y="2655065"/>
            <a:ext cx="1596037" cy="800812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24" idx="2"/>
            <a:endCxn id="25" idx="0"/>
          </p:cNvCxnSpPr>
          <p:nvPr/>
        </p:nvCxnSpPr>
        <p:spPr>
          <a:xfrm flipH="1">
            <a:off x="4700162" y="2622011"/>
            <a:ext cx="3087522" cy="833866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2" name="Picture 31" descr="straggling cat.gif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1633" y="1125255"/>
            <a:ext cx="853465" cy="640099"/>
          </a:xfrm>
          <a:prstGeom prst="rect">
            <a:avLst/>
          </a:prstGeom>
        </p:spPr>
      </p:pic>
      <p:sp>
        <p:nvSpPr>
          <p:cNvPr id="33" name="Rectangle 32"/>
          <p:cNvSpPr/>
          <p:nvPr/>
        </p:nvSpPr>
        <p:spPr>
          <a:xfrm>
            <a:off x="1194980" y="2840157"/>
            <a:ext cx="1231880" cy="400110"/>
          </a:xfrm>
          <a:prstGeom prst="rect">
            <a:avLst/>
          </a:prstGeom>
          <a:solidFill>
            <a:srgbClr val="0070C0">
              <a:alpha val="68000"/>
            </a:srgbClr>
          </a:solidFill>
          <a:effectLst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Arial" panose="020B0604020202020204" pitchFamily="34" charset="0"/>
              </a:rPr>
              <a:t>model</a:t>
            </a:r>
          </a:p>
        </p:txBody>
      </p:sp>
      <p:sp>
        <p:nvSpPr>
          <p:cNvPr id="34" name="Rectangle 33"/>
          <p:cNvSpPr/>
          <p:nvPr/>
        </p:nvSpPr>
        <p:spPr>
          <a:xfrm>
            <a:off x="2594786" y="2840157"/>
            <a:ext cx="1231880" cy="400110"/>
          </a:xfrm>
          <a:prstGeom prst="rect">
            <a:avLst/>
          </a:prstGeom>
          <a:solidFill>
            <a:srgbClr val="0070C0">
              <a:alpha val="68000"/>
            </a:srgbClr>
          </a:solidFill>
          <a:effectLst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Arial" panose="020B0604020202020204" pitchFamily="34" charset="0"/>
              </a:rPr>
              <a:t>model</a:t>
            </a:r>
          </a:p>
        </p:txBody>
      </p:sp>
      <p:sp>
        <p:nvSpPr>
          <p:cNvPr id="35" name="Rectangle 34"/>
          <p:cNvSpPr/>
          <p:nvPr/>
        </p:nvSpPr>
        <p:spPr>
          <a:xfrm>
            <a:off x="3979066" y="2862337"/>
            <a:ext cx="1231880" cy="400110"/>
          </a:xfrm>
          <a:prstGeom prst="rect">
            <a:avLst/>
          </a:prstGeom>
          <a:solidFill>
            <a:srgbClr val="0070C0">
              <a:alpha val="68000"/>
            </a:srgbClr>
          </a:solidFill>
          <a:effectLst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Arial" panose="020B0604020202020204" pitchFamily="34" charset="0"/>
              </a:rPr>
              <a:t>model</a:t>
            </a:r>
          </a:p>
        </p:txBody>
      </p:sp>
      <p:sp>
        <p:nvSpPr>
          <p:cNvPr id="36" name="Rectangle 35"/>
          <p:cNvSpPr/>
          <p:nvPr/>
        </p:nvSpPr>
        <p:spPr>
          <a:xfrm>
            <a:off x="5389552" y="2862337"/>
            <a:ext cx="1231880" cy="400110"/>
          </a:xfrm>
          <a:prstGeom prst="rect">
            <a:avLst/>
          </a:prstGeom>
          <a:solidFill>
            <a:srgbClr val="0070C0">
              <a:alpha val="68000"/>
            </a:srgbClr>
          </a:solidFill>
          <a:effectLst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Arial" panose="020B0604020202020204" pitchFamily="34" charset="0"/>
              </a:rPr>
              <a:t>model</a:t>
            </a:r>
          </a:p>
        </p:txBody>
      </p:sp>
      <p:sp>
        <p:nvSpPr>
          <p:cNvPr id="40" name="Rounded Rectangle 39"/>
          <p:cNvSpPr/>
          <p:nvPr/>
        </p:nvSpPr>
        <p:spPr>
          <a:xfrm>
            <a:off x="402995" y="5126913"/>
            <a:ext cx="8345842" cy="101454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How many nodes to wait for before moving on to next iteration?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How much does the error affect us?</a:t>
            </a:r>
          </a:p>
        </p:txBody>
      </p:sp>
      <p:sp>
        <p:nvSpPr>
          <p:cNvPr id="5" name="Multiply 4"/>
          <p:cNvSpPr/>
          <p:nvPr/>
        </p:nvSpPr>
        <p:spPr bwMode="auto">
          <a:xfrm>
            <a:off x="6453113" y="1081573"/>
            <a:ext cx="2734759" cy="2210544"/>
          </a:xfrm>
          <a:prstGeom prst="mathMultiply">
            <a:avLst>
              <a:gd name="adj1" fmla="val 10562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2779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30688 0.11212 " pathEditMode="relative" ptsTypes="AA">
                                      <p:cBhvr>
                                        <p:cTn id="36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9847E-6 4.06996E-6 L 0.15405 0.11234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694" y="5606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92879E-6 1.07714E-6 L 0.0026 0.10933 " pathEditMode="relative" rAng="0" ptsTypes="AA">
                                      <p:cBhvr>
                                        <p:cTn id="44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" y="5467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203E-6 1.07714E-6 L -0.15439 0.10957 " pathEditMode="relative" rAng="0" ptsTypes="AA">
                                      <p:cBhvr>
                                        <p:cTn id="48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728" y="54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3" grpId="1" animBg="1"/>
      <p:bldP spid="34" grpId="0" animBg="1"/>
      <p:bldP spid="34" grpId="1" animBg="1"/>
      <p:bldP spid="35" grpId="0" animBg="1"/>
      <p:bldP spid="35" grpId="1" animBg="1"/>
      <p:bldP spid="36" grpId="0" animBg="1"/>
      <p:bldP spid="36" grpId="1" animBg="1"/>
      <p:bldP spid="40" grpId="0" animBg="1"/>
      <p:bldP spid="5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/>
          <p:cNvSpPr txBox="1">
            <a:spLocks/>
          </p:cNvSpPr>
          <p:nvPr/>
        </p:nvSpPr>
        <p:spPr>
          <a:xfrm>
            <a:off x="179512" y="216694"/>
            <a:ext cx="8569325" cy="647700"/>
          </a:xfrm>
          <a:prstGeom prst="rect">
            <a:avLst/>
          </a:prstGeom>
        </p:spPr>
        <p:txBody>
          <a:bodyPr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0" cap="none" spc="0" normalizeH="0" baseline="0" noProof="0" dirty="0">
                <a:ln>
                  <a:noFill/>
                </a:ln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Straggler Termination: Expected Savings</a:t>
            </a:r>
          </a:p>
        </p:txBody>
      </p:sp>
      <p:sp>
        <p:nvSpPr>
          <p:cNvPr id="16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8DB6C6F-0628-4C19-B82B-0A70C98E2BD2}" type="datetime1">
              <a:rPr kumimoji="0" lang="fr-FR" sz="8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27/05/2024</a:t>
            </a:fld>
            <a:endParaRPr kumimoji="0" lang="fr-FR" sz="800" b="0" i="0" u="none" strike="noStrike" kern="1200" cap="none" spc="0" normalizeH="0" baseline="0" noProof="0" dirty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4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Eurostile LT Std"/>
              </a:defRPr>
            </a:lvl1pPr>
            <a:lvl2pPr marL="742950" indent="-28575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Eurostile LT Std"/>
              </a:defRPr>
            </a:lvl2pPr>
            <a:lvl3pPr marL="1143000" indent="-22860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Eurostile LT Std"/>
              </a:defRPr>
            </a:lvl3pPr>
            <a:lvl4pPr marL="1600200" indent="-228600">
              <a:spcBef>
                <a:spcPct val="20000"/>
              </a:spcBef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Eurostile LT Std"/>
              </a:defRPr>
            </a:lvl4pPr>
            <a:lvl5pPr marL="2057400" indent="-228600">
              <a:spcBef>
                <a:spcPct val="20000"/>
              </a:spcBef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- p </a:t>
            </a:r>
            <a:fld id="{F3B5A460-63E2-4D8D-9EC8-3099D4BDFCB9}" type="slidenum">
              <a:rPr kumimoji="0" lang="fr-FR" alt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r>
              <a:rPr kumimoji="0" lang="fr-F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8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MALCOM Course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/>
              <p:cNvSpPr txBox="1">
                <a:spLocks/>
              </p:cNvSpPr>
              <p:nvPr/>
            </p:nvSpPr>
            <p:spPr>
              <a:xfrm>
                <a:off x="-286142" y="836712"/>
                <a:ext cx="9322637" cy="648072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rtl="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rgbClr val="0099CC"/>
                  </a:buClr>
                  <a:buFont typeface="Wingdings" panose="05000000000000000000" pitchFamily="2" charset="2"/>
                  <a:buChar char="§"/>
                  <a:defRPr sz="2800" b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Wingdings" panose="05000000000000000000" pitchFamily="2" charset="2"/>
                  <a:buChar char="F"/>
                  <a:defRPr sz="20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Char char="•"/>
                  <a:defRPr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Eurostile LT Std"/>
                  <a:buChar char="–"/>
                  <a:defRPr sz="16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Eurostile LT Std" pitchFamily="34" charset="0"/>
                  <a:buChar char="–"/>
                  <a:defRPr sz="16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Eurostile LT Std" pitchFamily="34" charset="0"/>
                  <a:buChar char="–"/>
                  <a:defRPr sz="16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Eurostile LT Std" pitchFamily="34" charset="0"/>
                  <a:buChar char="–"/>
                  <a:defRPr sz="16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Eurostile LT Std" pitchFamily="34" charset="0"/>
                  <a:buChar char="–"/>
                  <a:defRPr sz="16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marL="742950" marR="0" lvl="1" indent="-28575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endPara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742950" marR="0" lvl="1" indent="-28575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Define the runtime of each node: </a:t>
                </a:r>
                <a14:m>
                  <m:oMath xmlns:m="http://schemas.openxmlformats.org/officeDocument/2006/math">
                    <m:r>
                      <a:rPr kumimoji="0" lang="en-US" sz="22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𝑋</m:t>
                    </m:r>
                    <m:r>
                      <a:rPr kumimoji="0" lang="en-US" sz="22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 = 1+ </m:t>
                    </m:r>
                    <m:r>
                      <a:rPr kumimoji="0" lang="en-US" sz="22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, where </a:t>
                </a:r>
                <a14:m>
                  <m:oMath xmlns:m="http://schemas.openxmlformats.org/officeDocument/2006/math">
                    <m:r>
                      <a:rPr kumimoji="0" lang="en-US" sz="22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𝑌</m:t>
                    </m:r>
                    <m:r>
                      <a:rPr kumimoji="0" lang="en-US" sz="22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 ~ </m:t>
                    </m:r>
                    <m:r>
                      <m:rPr>
                        <m:sty m:val="p"/>
                      </m:rPr>
                      <a:rPr kumimoji="0" lang="en-US" sz="22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E</m:t>
                    </m:r>
                    <m:r>
                      <m:rPr>
                        <m:sty m:val="p"/>
                      </m:rPr>
                      <a:rPr kumimoji="0" lang="en-US" sz="2200" b="0" i="0" u="none" strike="noStrike" kern="1200" cap="none" spc="0" normalizeH="0" baseline="0" noProof="0" dirty="0" err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xp</m:t>
                    </m:r>
                    <m:r>
                      <a:rPr kumimoji="0" lang="en-US" sz="22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(</m:t>
                    </m:r>
                    <m:r>
                      <a:rPr kumimoji="0" lang="en-US" sz="22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𝜆</m:t>
                    </m:r>
                    <m:r>
                      <a:rPr kumimoji="0" lang="en-US" sz="22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0" lang="en-US" sz="2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742950" marR="0" lvl="1" indent="-28575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endPara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457200" marR="0" lvl="1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The expected runtime of one node is </a:t>
                </a:r>
              </a:p>
              <a:p>
                <a:pPr marL="742950" marR="0" lvl="1" indent="-28575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742950" marR="0" lvl="1" indent="-28575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742950" marR="0" lvl="1" indent="-28575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endParaRPr kumimoji="0" lang="en-US" sz="3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742950" marR="0" lvl="1" indent="-28575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Define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 to be the </a:t>
                </a:r>
                <a:r>
                  <a:rPr kumimoji="0" lang="en-US" sz="18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k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-</a:t>
                </a:r>
                <a:r>
                  <a:rPr kumimoji="0" lang="en-US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th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 fastest runtime</a:t>
                </a:r>
              </a:p>
              <a:p>
                <a:pPr marL="742950" marR="0" lvl="1" indent="-28575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endPara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457200" marR="0" lvl="1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The expected runtime of the </a:t>
                </a:r>
                <a:r>
                  <a:rPr kumimoji="0" lang="en-US" sz="20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k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 fastest nodes</a:t>
                </a:r>
              </a:p>
              <a:p>
                <a:pPr marL="742950" marR="0" lvl="1" indent="-28575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742950" marR="0" lvl="1" indent="-28575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742950" marR="0" lvl="1" indent="-28575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742950" marR="0" lvl="1" indent="-28575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742950" marR="0" lvl="1" indent="-28575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742950" marR="0" lvl="1" indent="-28575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742950" marR="0" lvl="1" indent="-28575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Proof: </a:t>
                </a: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99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HW </a:t>
                </a: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99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     </a:t>
                </a:r>
                <a:r>
                  <a:rPr kumimoji="0" lang="en-US" sz="18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Hint: </a:t>
                </a:r>
              </a:p>
            </p:txBody>
          </p:sp>
        </mc:Choice>
        <mc:Fallback xmlns="">
          <p:sp>
            <p:nvSpPr>
              <p:cNvPr id="10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86142" y="836712"/>
                <a:ext cx="9322637" cy="648072"/>
              </a:xfrm>
              <a:prstGeom prst="rect">
                <a:avLst/>
              </a:prstGeom>
              <a:blipFill>
                <a:blip r:embed="rId3"/>
                <a:stretch>
                  <a:fillRect b="-7429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/>
          <p:cNvGrpSpPr/>
          <p:nvPr/>
        </p:nvGrpSpPr>
        <p:grpSpPr>
          <a:xfrm>
            <a:off x="684929" y="1988839"/>
            <a:ext cx="5111034" cy="792089"/>
            <a:chOff x="-139827" y="3625883"/>
            <a:chExt cx="7252502" cy="1564409"/>
          </a:xfrm>
        </p:grpSpPr>
        <p:sp>
          <p:nvSpPr>
            <p:cNvPr id="14" name="Rectangle 13"/>
            <p:cNvSpPr/>
            <p:nvPr/>
          </p:nvSpPr>
          <p:spPr>
            <a:xfrm>
              <a:off x="3844543" y="3625883"/>
              <a:ext cx="3268132" cy="1564409"/>
            </a:xfrm>
            <a:prstGeom prst="rect">
              <a:avLst/>
            </a:prstGeom>
            <a:solidFill>
              <a:srgbClr val="002060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Arial" panose="020B0604020202020204" pitchFamily="34" charset="0"/>
              </a:endParaRP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Arial" panose="020B0604020202020204" pitchFamily="34" charset="0"/>
              </a:endParaRPr>
            </a:p>
          </p:txBody>
        </p:sp>
        <p:pic>
          <p:nvPicPr>
            <p:cNvPr id="15" name="Picture 14" descr="mathbb_E_X_=_1+_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39827" y="3742002"/>
              <a:ext cx="2655455" cy="912092"/>
            </a:xfrm>
            <a:prstGeom prst="rect">
              <a:avLst/>
            </a:prstGeom>
          </p:spPr>
        </p:pic>
      </p:grpSp>
      <p:pic>
        <p:nvPicPr>
          <p:cNvPr id="19" name="Picture 18" descr="mathbb_E_X_(k)_=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4082831"/>
            <a:ext cx="7530295" cy="976149"/>
          </a:xfrm>
          <a:prstGeom prst="rect">
            <a:avLst/>
          </a:prstGeom>
          <a:solidFill>
            <a:srgbClr val="002060"/>
          </a:solidFill>
        </p:spPr>
      </p:pic>
      <p:sp>
        <p:nvSpPr>
          <p:cNvPr id="3" name="Rounded Rectangle 2"/>
          <p:cNvSpPr/>
          <p:nvPr/>
        </p:nvSpPr>
        <p:spPr bwMode="auto">
          <a:xfrm>
            <a:off x="827584" y="3501008"/>
            <a:ext cx="8064896" cy="1800200"/>
          </a:xfrm>
          <a:prstGeom prst="roundRect">
            <a:avLst/>
          </a:prstGeom>
          <a:noFill/>
          <a:ln w="38100" cap="flat" cmpd="sng" algn="ctr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Arial" panose="020B0604020202020204" pitchFamily="34" charset="0"/>
            </a:endParaRPr>
          </a:p>
        </p:txBody>
      </p:sp>
      <p:sp>
        <p:nvSpPr>
          <p:cNvPr id="21" name="Rounded Rectangle 20"/>
          <p:cNvSpPr/>
          <p:nvPr/>
        </p:nvSpPr>
        <p:spPr bwMode="auto">
          <a:xfrm>
            <a:off x="2267744" y="1484784"/>
            <a:ext cx="4896544" cy="1358260"/>
          </a:xfrm>
          <a:prstGeom prst="roundRect">
            <a:avLst/>
          </a:prstGeom>
          <a:noFill/>
          <a:ln w="38100" cap="flat" cmpd="sng" algn="ctr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2123728" y="5805264"/>
                <a:ext cx="5112568" cy="7066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d>
                            <m:dPr>
                              <m:ctrlP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sub>
                      </m:sSub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 ~ </m:t>
                      </m:r>
                      <m:r>
                        <m:rPr>
                          <m:sty m:val="p"/>
                        </m:rPr>
                        <a:rPr kumimoji="0" lang="en-US" sz="20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+1))</m:t>
                      </m:r>
                    </m:oMath>
                  </m:oMathPara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3728" y="5805264"/>
                <a:ext cx="5112568" cy="70666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Picture 19" descr="mathbb_E_X_=_1+_.pdf">
            <a:extLst>
              <a:ext uri="{FF2B5EF4-FFF2-40B4-BE49-F238E27FC236}">
                <a16:creationId xmlns:a16="http://schemas.microsoft.com/office/drawing/2014/main" id="{E181196F-3E89-4CE7-B8E1-C0ED77DE75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8706" y="2071558"/>
            <a:ext cx="1871371" cy="628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406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1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/>
          <p:cNvSpPr txBox="1">
            <a:spLocks/>
          </p:cNvSpPr>
          <p:nvPr/>
        </p:nvSpPr>
        <p:spPr>
          <a:xfrm>
            <a:off x="179512" y="216694"/>
            <a:ext cx="8569325" cy="647700"/>
          </a:xfrm>
          <a:prstGeom prst="rect">
            <a:avLst/>
          </a:prstGeom>
        </p:spPr>
        <p:txBody>
          <a:bodyPr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0" cap="none" spc="0" normalizeH="0" baseline="0" noProof="0" dirty="0">
                <a:ln>
                  <a:noFill/>
                </a:ln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Straggler Termination: Expected Savings</a:t>
            </a:r>
          </a:p>
        </p:txBody>
      </p:sp>
      <p:sp>
        <p:nvSpPr>
          <p:cNvPr id="16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8DB6C6F-0628-4C19-B82B-0A70C98E2BD2}" type="datetime1">
              <a:rPr kumimoji="0" lang="fr-FR" sz="8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27/05/2024</a:t>
            </a:fld>
            <a:endParaRPr kumimoji="0" lang="fr-FR" sz="800" b="0" i="0" u="none" strike="noStrike" kern="1200" cap="none" spc="0" normalizeH="0" baseline="0" noProof="0" dirty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4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Eurostile LT Std"/>
              </a:defRPr>
            </a:lvl1pPr>
            <a:lvl2pPr marL="742950" indent="-28575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Eurostile LT Std"/>
              </a:defRPr>
            </a:lvl2pPr>
            <a:lvl3pPr marL="1143000" indent="-22860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Eurostile LT Std"/>
              </a:defRPr>
            </a:lvl3pPr>
            <a:lvl4pPr marL="1600200" indent="-228600">
              <a:spcBef>
                <a:spcPct val="20000"/>
              </a:spcBef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Eurostile LT Std"/>
              </a:defRPr>
            </a:lvl4pPr>
            <a:lvl5pPr marL="2057400" indent="-228600">
              <a:spcBef>
                <a:spcPct val="20000"/>
              </a:spcBef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- p </a:t>
            </a:r>
            <a:fld id="{F3B5A460-63E2-4D8D-9EC8-3099D4BDFCB9}" type="slidenum">
              <a:rPr kumimoji="0" lang="fr-FR" alt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r>
              <a:rPr kumimoji="0" lang="fr-F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8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MALCOM Course</a:t>
            </a:r>
          </a:p>
        </p:txBody>
      </p:sp>
      <p:sp>
        <p:nvSpPr>
          <p:cNvPr id="77" name="Rounded Rectangle 76"/>
          <p:cNvSpPr/>
          <p:nvPr/>
        </p:nvSpPr>
        <p:spPr>
          <a:xfrm>
            <a:off x="395536" y="5731596"/>
            <a:ext cx="8496944" cy="554626"/>
          </a:xfrm>
          <a:prstGeom prst="roundRect">
            <a:avLst>
              <a:gd name="adj" fmla="val 0"/>
            </a:avLst>
          </a:prstGeom>
          <a:solidFill>
            <a:srgbClr val="00206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How much faster did distributed SGD become?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ontent Placeholder 2"/>
              <p:cNvSpPr txBox="1">
                <a:spLocks/>
              </p:cNvSpPr>
              <p:nvPr/>
            </p:nvSpPr>
            <p:spPr>
              <a:xfrm>
                <a:off x="-286142" y="908720"/>
                <a:ext cx="9322637" cy="648072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rtl="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rgbClr val="0099CC"/>
                  </a:buClr>
                  <a:buFont typeface="Wingdings" panose="05000000000000000000" pitchFamily="2" charset="2"/>
                  <a:buChar char="§"/>
                  <a:defRPr sz="2800" b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Wingdings" panose="05000000000000000000" pitchFamily="2" charset="2"/>
                  <a:buChar char="F"/>
                  <a:defRPr sz="20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Char char="•"/>
                  <a:defRPr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Eurostile LT Std"/>
                  <a:buChar char="–"/>
                  <a:defRPr sz="16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Eurostile LT Std" pitchFamily="34" charset="0"/>
                  <a:buChar char="–"/>
                  <a:defRPr sz="16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Eurostile LT Std" pitchFamily="34" charset="0"/>
                  <a:buChar char="–"/>
                  <a:defRPr sz="16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Eurostile LT Std" pitchFamily="34" charset="0"/>
                  <a:buChar char="–"/>
                  <a:defRPr sz="16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Eurostile LT Std" pitchFamily="34" charset="0"/>
                  <a:buChar char="–"/>
                  <a:defRPr sz="16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marL="742950" marR="0" lvl="1" indent="-28575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endPara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742950" marR="0" lvl="1" indent="-28575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If we wait for the </a:t>
                </a:r>
                <a14:m>
                  <m:oMath xmlns:m="http://schemas.openxmlformats.org/officeDocument/2006/math">
                    <m:r>
                      <a:rPr kumimoji="0" lang="en-US" sz="20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 fastest workers, the runtime is</a:t>
                </a:r>
              </a:p>
              <a:p>
                <a:pPr marL="742950" marR="0" lvl="1" indent="-28575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742950" marR="0" lvl="1" indent="-28575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742950" marR="0" lvl="1" indent="-28575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742950" marR="0" lvl="1" indent="-28575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If we wait for all the runtime is</a:t>
                </a:r>
              </a:p>
              <a:p>
                <a:pPr marL="742950" marR="0" lvl="1" indent="-28575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742950" marR="0" lvl="1" indent="-28575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742950" marR="0" lvl="1" indent="-28575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742950" marR="0" lvl="1" indent="-28575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endParaRPr kumimoji="0" lang="en-US" sz="3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742950" marR="0" lvl="1" indent="-28575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Speedup factor: 			       X</a:t>
                </a:r>
                <a:r>
                  <a:rPr kumimoji="0" lang="en-US" sz="20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 faster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  </a:t>
                </a:r>
              </a:p>
              <a:p>
                <a:pPr marL="742950" marR="0" lvl="1" indent="-28575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742950" marR="0" lvl="1" indent="-28575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742950" marR="0" lvl="1" indent="-28575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5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86142" y="908720"/>
                <a:ext cx="9322637" cy="648072"/>
              </a:xfrm>
              <a:prstGeom prst="rect">
                <a:avLst/>
              </a:prstGeom>
              <a:blipFill>
                <a:blip r:embed="rId3"/>
                <a:stretch>
                  <a:fillRect b="-5452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6" name="Picture 25" descr="mathbb_E_X_(k)_=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744" y="1541507"/>
            <a:ext cx="5276004" cy="830041"/>
          </a:xfrm>
          <a:prstGeom prst="rect">
            <a:avLst/>
          </a:prstGeom>
        </p:spPr>
      </p:pic>
      <p:pic>
        <p:nvPicPr>
          <p:cNvPr id="27" name="Picture 26" descr="1+O_left(_frac_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1922" y="3140968"/>
            <a:ext cx="2527590" cy="796740"/>
          </a:xfrm>
          <a:prstGeom prst="rect">
            <a:avLst/>
          </a:prstGeom>
        </p:spPr>
      </p:pic>
      <p:pic>
        <p:nvPicPr>
          <p:cNvPr id="29" name="Picture 28" descr="frac_log(n)_log(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3825" y="4410443"/>
            <a:ext cx="2165965" cy="820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628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/>
          <p:cNvSpPr txBox="1">
            <a:spLocks/>
          </p:cNvSpPr>
          <p:nvPr/>
        </p:nvSpPr>
        <p:spPr>
          <a:xfrm>
            <a:off x="179512" y="216694"/>
            <a:ext cx="8569325" cy="647700"/>
          </a:xfrm>
          <a:prstGeom prst="rect">
            <a:avLst/>
          </a:prstGeom>
        </p:spPr>
        <p:txBody>
          <a:bodyPr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0" cap="none" spc="0" normalizeH="0" baseline="0" noProof="0" dirty="0">
                <a:ln>
                  <a:noFill/>
                </a:ln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Straggler Termination: Expected Savings</a:t>
            </a:r>
          </a:p>
        </p:txBody>
      </p:sp>
      <p:sp>
        <p:nvSpPr>
          <p:cNvPr id="16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8DB6C6F-0628-4C19-B82B-0A70C98E2BD2}" type="datetime1">
              <a:rPr kumimoji="0" lang="fr-FR" sz="8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27/05/2024</a:t>
            </a:fld>
            <a:endParaRPr kumimoji="0" lang="fr-FR" sz="800" b="0" i="0" u="none" strike="noStrike" kern="1200" cap="none" spc="0" normalizeH="0" baseline="0" noProof="0" dirty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4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Eurostile LT Std"/>
              </a:defRPr>
            </a:lvl1pPr>
            <a:lvl2pPr marL="742950" indent="-28575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Eurostile LT Std"/>
              </a:defRPr>
            </a:lvl2pPr>
            <a:lvl3pPr marL="1143000" indent="-22860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Eurostile LT Std"/>
              </a:defRPr>
            </a:lvl3pPr>
            <a:lvl4pPr marL="1600200" indent="-228600">
              <a:spcBef>
                <a:spcPct val="20000"/>
              </a:spcBef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Eurostile LT Std"/>
              </a:defRPr>
            </a:lvl4pPr>
            <a:lvl5pPr marL="2057400" indent="-228600">
              <a:spcBef>
                <a:spcPct val="20000"/>
              </a:spcBef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- p </a:t>
            </a:r>
            <a:fld id="{F3B5A460-63E2-4D8D-9EC8-3099D4BDFCB9}" type="slidenum">
              <a:rPr kumimoji="0" lang="fr-FR" alt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r>
              <a:rPr kumimoji="0" lang="fr-F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8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MALCOM Course</a:t>
            </a:r>
          </a:p>
        </p:txBody>
      </p:sp>
      <p:sp>
        <p:nvSpPr>
          <p:cNvPr id="77" name="Rounded Rectangle 76"/>
          <p:cNvSpPr/>
          <p:nvPr/>
        </p:nvSpPr>
        <p:spPr>
          <a:xfrm>
            <a:off x="395536" y="5517232"/>
            <a:ext cx="8496944" cy="554626"/>
          </a:xfrm>
          <a:prstGeom prst="roundRect">
            <a:avLst>
              <a:gd name="adj" fmla="val 0"/>
            </a:avLst>
          </a:prstGeom>
          <a:solidFill>
            <a:srgbClr val="00206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Can we do better?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ontent Placeholder 2"/>
              <p:cNvSpPr txBox="1">
                <a:spLocks/>
              </p:cNvSpPr>
              <p:nvPr/>
            </p:nvSpPr>
            <p:spPr>
              <a:xfrm>
                <a:off x="-286142" y="908720"/>
                <a:ext cx="9322637" cy="648072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rtl="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rgbClr val="0099CC"/>
                  </a:buClr>
                  <a:buFont typeface="Wingdings" panose="05000000000000000000" pitchFamily="2" charset="2"/>
                  <a:buChar char="§"/>
                  <a:defRPr sz="2800" b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Wingdings" panose="05000000000000000000" pitchFamily="2" charset="2"/>
                  <a:buChar char="F"/>
                  <a:defRPr sz="20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Char char="•"/>
                  <a:defRPr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Eurostile LT Std"/>
                  <a:buChar char="–"/>
                  <a:defRPr sz="16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Eurostile LT Std" pitchFamily="34" charset="0"/>
                  <a:buChar char="–"/>
                  <a:defRPr sz="16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Eurostile LT Std" pitchFamily="34" charset="0"/>
                  <a:buChar char="–"/>
                  <a:defRPr sz="16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Eurostile LT Std" pitchFamily="34" charset="0"/>
                  <a:buChar char="–"/>
                  <a:defRPr sz="16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Eurostile LT Std" pitchFamily="34" charset="0"/>
                  <a:buChar char="–"/>
                  <a:defRPr sz="16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marL="742950" marR="0" lvl="1" indent="-28575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endPara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742950" marR="0" lvl="1" indent="-28575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Say we wait for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𝑘</m:t>
                    </m:r>
                    <m:r>
                      <a:rPr kumimoji="0" lang="en-US" sz="20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 = (1−</m:t>
                    </m:r>
                    <m:r>
                      <a:rPr kumimoji="0" lang="en-US" sz="20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𝜀</m:t>
                    </m:r>
                    <m:r>
                      <a:rPr kumimoji="0" lang="en-US" sz="20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)</m:t>
                    </m:r>
                    <m:r>
                      <a:rPr kumimoji="0" lang="en-US" sz="20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𝑛</m:t>
                    </m:r>
                    <m:r>
                      <a:rPr kumimoji="0" lang="en-US" sz="20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of all nodes</a:t>
                </a:r>
              </a:p>
              <a:p>
                <a:pPr marL="742950" marR="0" lvl="1" indent="-28575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742950" marR="0" lvl="1" indent="-28575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742950" marR="0" lvl="1" indent="-28575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Each iteration becomes                     X faster</a:t>
                </a:r>
              </a:p>
              <a:p>
                <a:pPr marL="742950" marR="0" lvl="1" indent="-28575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742950" marR="0" lvl="1" indent="-28575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742950" marR="0" lvl="1" indent="-28575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742950" marR="0" lvl="1" indent="-28575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But we have to perform ~           more iterations</a:t>
                </a:r>
              </a:p>
              <a:p>
                <a:pPr marL="742950" marR="0" lvl="1" indent="-28575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742950" marR="0" lvl="1" indent="-28575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kumimoji="0" lang="en-US" sz="2000" b="0" i="0" u="sng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E.g.: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 terminating 50% of nodes 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  <a:sym typeface="Symbol" panose="05050102010706020507" pitchFamily="18" charset="2"/>
                  </a:rPr>
                  <a:t> 2x more iterations, 3.3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∙</m:t>
                    </m:r>
                    <m:r>
                      <m:rPr>
                        <m:sty m:val="p"/>
                      </m:rPr>
                      <a:rPr kumimoji="0" lang="en-US" sz="20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log</m:t>
                    </m:r>
                    <m:r>
                      <a:rPr kumimoji="0" lang="en-US" sz="20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⁡(</m:t>
                    </m:r>
                    <m:r>
                      <a:rPr kumimoji="0" lang="en-US" sz="20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𝑛</m:t>
                    </m:r>
                    <m:r>
                      <a:rPr kumimoji="0" lang="en-US" sz="20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)</m:t>
                    </m:r>
                  </m:oMath>
                </a14:m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  <a:sym typeface="Symbol" panose="05050102010706020507" pitchFamily="18" charset="2"/>
                  </a:rPr>
                  <a:t> x faster</a:t>
                </a: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742950" marR="0" lvl="1" indent="-28575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742950" marR="0" lvl="1" indent="-28575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742950" marR="0" lvl="1" indent="-28575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5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86142" y="908720"/>
                <a:ext cx="9322637" cy="648072"/>
              </a:xfrm>
              <a:prstGeom prst="rect">
                <a:avLst/>
              </a:prstGeom>
              <a:blipFill>
                <a:blip r:embed="rId3"/>
                <a:stretch>
                  <a:fillRect b="-5169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 descr="frac_log(n)_log(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3956" y="1988840"/>
            <a:ext cx="1300052" cy="894436"/>
          </a:xfrm>
          <a:prstGeom prst="rect">
            <a:avLst/>
          </a:prstGeom>
        </p:spPr>
      </p:pic>
      <p:pic>
        <p:nvPicPr>
          <p:cNvPr id="12" name="Picture 11" descr="1∕_epsilon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122" y="3666663"/>
            <a:ext cx="429860" cy="338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845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/>
          <p:cNvSpPr txBox="1">
            <a:spLocks/>
          </p:cNvSpPr>
          <p:nvPr/>
        </p:nvSpPr>
        <p:spPr>
          <a:xfrm>
            <a:off x="179512" y="216694"/>
            <a:ext cx="8569325" cy="647700"/>
          </a:xfrm>
          <a:prstGeom prst="rect">
            <a:avLst/>
          </a:prstGeom>
        </p:spPr>
        <p:txBody>
          <a:bodyPr>
            <a:normAutofit fontScale="85000" lnSpcReduction="10000"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0" cap="none" spc="0" normalizeH="0" baseline="0" noProof="0" dirty="0">
                <a:ln>
                  <a:noFill/>
                </a:ln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First-order Methods: Taxonomy of Distributed SGD</a:t>
            </a:r>
          </a:p>
        </p:txBody>
      </p:sp>
      <p:sp>
        <p:nvSpPr>
          <p:cNvPr id="16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8DB6C6F-0628-4C19-B82B-0A70C98E2BD2}" type="datetime1">
              <a:rPr kumimoji="0" lang="fr-FR" sz="8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27/05/2024</a:t>
            </a:fld>
            <a:endParaRPr kumimoji="0" lang="fr-FR" sz="800" b="0" i="0" u="none" strike="noStrike" kern="1200" cap="none" spc="0" normalizeH="0" baseline="0" noProof="0" dirty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4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Eurostile LT Std"/>
              </a:defRPr>
            </a:lvl1pPr>
            <a:lvl2pPr marL="742950" indent="-28575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Eurostile LT Std"/>
              </a:defRPr>
            </a:lvl2pPr>
            <a:lvl3pPr marL="1143000" indent="-22860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Eurostile LT Std"/>
              </a:defRPr>
            </a:lvl3pPr>
            <a:lvl4pPr marL="1600200" indent="-228600">
              <a:spcBef>
                <a:spcPct val="20000"/>
              </a:spcBef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Eurostile LT Std"/>
              </a:defRPr>
            </a:lvl4pPr>
            <a:lvl5pPr marL="2057400" indent="-228600">
              <a:spcBef>
                <a:spcPct val="20000"/>
              </a:spcBef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- p </a:t>
            </a:r>
            <a:fld id="{F3B5A460-63E2-4D8D-9EC8-3099D4BDFCB9}" type="slidenum">
              <a:rPr kumimoji="0" lang="fr-FR" alt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r>
              <a:rPr kumimoji="0" lang="fr-F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8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MALCOM Course</a:t>
            </a: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-286142" y="980728"/>
            <a:ext cx="9322637" cy="64807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457200" marR="0" lvl="1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Four Dimensions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ounded Rectangle 6"/>
          <p:cNvSpPr/>
          <p:nvPr/>
        </p:nvSpPr>
        <p:spPr bwMode="auto">
          <a:xfrm>
            <a:off x="4644008" y="4530448"/>
            <a:ext cx="4320480" cy="1634856"/>
          </a:xfrm>
          <a:prstGeom prst="round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Arial" panose="020B0604020202020204" pitchFamily="34" charset="0"/>
            </a:endParaRPr>
          </a:p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 panose="020B0604020202020204" pitchFamily="34" charset="0"/>
              </a:rPr>
              <a:t>Quantization</a:t>
            </a:r>
          </a:p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 panose="020B0604020202020204" pitchFamily="34" charset="0"/>
              </a:rPr>
              <a:t>Sparsification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Arial" panose="020B0604020202020204" pitchFamily="34" charset="0"/>
            </a:endParaRPr>
          </a:p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 panose="020B0604020202020204" pitchFamily="34" charset="0"/>
              </a:rPr>
              <a:t>Coding</a:t>
            </a:r>
          </a:p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 panose="020B0604020202020204" pitchFamily="34" charset="0"/>
              </a:rPr>
              <a:t>Compression</a:t>
            </a:r>
          </a:p>
        </p:txBody>
      </p:sp>
      <p:sp>
        <p:nvSpPr>
          <p:cNvPr id="8" name="Rounded Rectangle 7"/>
          <p:cNvSpPr/>
          <p:nvPr/>
        </p:nvSpPr>
        <p:spPr bwMode="auto">
          <a:xfrm>
            <a:off x="179512" y="4509120"/>
            <a:ext cx="3672408" cy="1656184"/>
          </a:xfrm>
          <a:prstGeom prst="round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Arial" panose="020B0604020202020204" pitchFamily="34" charset="0"/>
            </a:endParaRPr>
          </a:p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 panose="020B0604020202020204" pitchFamily="34" charset="0"/>
              </a:rPr>
              <a:t>Parameter Server</a:t>
            </a:r>
          </a:p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 panose="020B0604020202020204" pitchFamily="34" charset="0"/>
              </a:rPr>
              <a:t>All Reduce</a:t>
            </a:r>
          </a:p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 panose="020B0604020202020204" pitchFamily="34" charset="0"/>
              </a:rPr>
              <a:t>Decentralized/Gossip</a:t>
            </a:r>
          </a:p>
        </p:txBody>
      </p:sp>
      <p:sp>
        <p:nvSpPr>
          <p:cNvPr id="9" name="Rounded Rectangle 8"/>
          <p:cNvSpPr/>
          <p:nvPr/>
        </p:nvSpPr>
        <p:spPr bwMode="auto">
          <a:xfrm>
            <a:off x="2987824" y="3527047"/>
            <a:ext cx="3168352" cy="406009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 panose="020B0604020202020204" pitchFamily="34" charset="0"/>
              </a:rPr>
              <a:t>Distributed SGD</a:t>
            </a:r>
          </a:p>
        </p:txBody>
      </p:sp>
      <p:sp>
        <p:nvSpPr>
          <p:cNvPr id="10" name="Rounded Rectangle 9"/>
          <p:cNvSpPr/>
          <p:nvPr/>
        </p:nvSpPr>
        <p:spPr bwMode="auto">
          <a:xfrm>
            <a:off x="179512" y="4416502"/>
            <a:ext cx="3672408" cy="380649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 panose="020B0604020202020204" pitchFamily="34" charset="0"/>
              </a:rPr>
              <a:t>System Architectures</a:t>
            </a:r>
          </a:p>
        </p:txBody>
      </p:sp>
      <p:sp>
        <p:nvSpPr>
          <p:cNvPr id="11" name="Rounded Rectangle 10"/>
          <p:cNvSpPr/>
          <p:nvPr/>
        </p:nvSpPr>
        <p:spPr bwMode="auto">
          <a:xfrm>
            <a:off x="4644008" y="4437829"/>
            <a:ext cx="4320480" cy="380649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 panose="020B0604020202020204" pitchFamily="34" charset="0"/>
              </a:rPr>
              <a:t>Reduction techniques</a:t>
            </a:r>
          </a:p>
        </p:txBody>
      </p:sp>
      <p:cxnSp>
        <p:nvCxnSpPr>
          <p:cNvPr id="12" name="Straight Arrow Connector 11"/>
          <p:cNvCxnSpPr>
            <a:stCxn id="9" idx="2"/>
            <a:endCxn id="10" idx="0"/>
          </p:cNvCxnSpPr>
          <p:nvPr/>
        </p:nvCxnSpPr>
        <p:spPr bwMode="auto">
          <a:xfrm flipH="1">
            <a:off x="2015716" y="3933056"/>
            <a:ext cx="2556284" cy="483446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3" name="Straight Arrow Connector 12"/>
          <p:cNvCxnSpPr>
            <a:stCxn id="9" idx="2"/>
            <a:endCxn id="11" idx="0"/>
          </p:cNvCxnSpPr>
          <p:nvPr/>
        </p:nvCxnSpPr>
        <p:spPr bwMode="auto">
          <a:xfrm>
            <a:off x="4572000" y="3933056"/>
            <a:ext cx="2232248" cy="504773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0" name="Rounded Rectangle 19"/>
          <p:cNvSpPr/>
          <p:nvPr/>
        </p:nvSpPr>
        <p:spPr bwMode="auto">
          <a:xfrm>
            <a:off x="179512" y="1505394"/>
            <a:ext cx="3600400" cy="1538207"/>
          </a:xfrm>
          <a:prstGeom prst="round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Arial" panose="020B0604020202020204" pitchFamily="34" charset="0"/>
            </a:endParaRPr>
          </a:p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 panose="020B0604020202020204" pitchFamily="34" charset="0"/>
              </a:rPr>
              <a:t>Synchronous</a:t>
            </a:r>
          </a:p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 panose="020B0604020202020204" pitchFamily="34" charset="0"/>
              </a:rPr>
              <a:t>Stale Synchronous</a:t>
            </a:r>
          </a:p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 panose="020B0604020202020204" pitchFamily="34" charset="0"/>
              </a:rPr>
              <a:t>Asynchronous</a:t>
            </a:r>
          </a:p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 panose="020B0604020202020204" pitchFamily="34" charset="0"/>
              </a:rPr>
              <a:t>Local SGD</a:t>
            </a:r>
          </a:p>
        </p:txBody>
      </p:sp>
      <p:sp>
        <p:nvSpPr>
          <p:cNvPr id="21" name="Rounded Rectangle 20"/>
          <p:cNvSpPr/>
          <p:nvPr/>
        </p:nvSpPr>
        <p:spPr bwMode="auto">
          <a:xfrm>
            <a:off x="179512" y="1412776"/>
            <a:ext cx="3600400" cy="380649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 panose="020B0604020202020204" pitchFamily="34" charset="0"/>
              </a:rPr>
              <a:t>Communication Synchronization</a:t>
            </a:r>
          </a:p>
        </p:txBody>
      </p:sp>
      <p:cxnSp>
        <p:nvCxnSpPr>
          <p:cNvPr id="22" name="Straight Arrow Connector 21"/>
          <p:cNvCxnSpPr>
            <a:stCxn id="9" idx="0"/>
            <a:endCxn id="20" idx="2"/>
          </p:cNvCxnSpPr>
          <p:nvPr/>
        </p:nvCxnSpPr>
        <p:spPr bwMode="auto">
          <a:xfrm flipH="1" flipV="1">
            <a:off x="1979712" y="3043601"/>
            <a:ext cx="2592288" cy="483446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3" name="Rounded Rectangle 22"/>
          <p:cNvSpPr/>
          <p:nvPr/>
        </p:nvSpPr>
        <p:spPr bwMode="auto">
          <a:xfrm>
            <a:off x="4716016" y="1506112"/>
            <a:ext cx="4032821" cy="1516162"/>
          </a:xfrm>
          <a:prstGeom prst="round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Arial" panose="020B0604020202020204" pitchFamily="34" charset="0"/>
            </a:endParaRPr>
          </a:p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 panose="020B0604020202020204" pitchFamily="34" charset="0"/>
              </a:rPr>
              <a:t>Pipelining</a:t>
            </a:r>
          </a:p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 panose="020B0604020202020204" pitchFamily="34" charset="0"/>
              </a:rPr>
              <a:t>Scheduling</a:t>
            </a:r>
          </a:p>
        </p:txBody>
      </p:sp>
      <p:sp>
        <p:nvSpPr>
          <p:cNvPr id="24" name="Rounded Rectangle 23"/>
          <p:cNvSpPr/>
          <p:nvPr/>
        </p:nvSpPr>
        <p:spPr bwMode="auto">
          <a:xfrm>
            <a:off x="4716016" y="1413493"/>
            <a:ext cx="4032821" cy="380649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 panose="020B0604020202020204" pitchFamily="34" charset="0"/>
              </a:rPr>
              <a:t>Comp.- Comm. Parallelism</a:t>
            </a:r>
          </a:p>
        </p:txBody>
      </p:sp>
      <p:cxnSp>
        <p:nvCxnSpPr>
          <p:cNvPr id="25" name="Straight Arrow Connector 24"/>
          <p:cNvCxnSpPr>
            <a:endCxn id="23" idx="2"/>
          </p:cNvCxnSpPr>
          <p:nvPr/>
        </p:nvCxnSpPr>
        <p:spPr bwMode="auto">
          <a:xfrm flipV="1">
            <a:off x="4500178" y="3022274"/>
            <a:ext cx="2232249" cy="50097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428785894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/>
          <p:cNvSpPr txBox="1">
            <a:spLocks/>
          </p:cNvSpPr>
          <p:nvPr/>
        </p:nvSpPr>
        <p:spPr>
          <a:xfrm>
            <a:off x="179512" y="216694"/>
            <a:ext cx="8569325" cy="647700"/>
          </a:xfrm>
          <a:prstGeom prst="rect">
            <a:avLst/>
          </a:prstGeom>
        </p:spPr>
        <p:txBody>
          <a:bodyPr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0" cap="none" spc="0" normalizeH="0" baseline="0" noProof="0" dirty="0">
                <a:ln>
                  <a:noFill/>
                </a:ln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Replication &amp; Backup Workers</a:t>
            </a:r>
          </a:p>
        </p:txBody>
      </p:sp>
      <p:sp>
        <p:nvSpPr>
          <p:cNvPr id="16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8DB6C6F-0628-4C19-B82B-0A70C98E2BD2}" type="datetime1">
              <a:rPr kumimoji="0" lang="fr-FR" sz="8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27/05/2024</a:t>
            </a:fld>
            <a:endParaRPr kumimoji="0" lang="fr-FR" sz="800" b="0" i="0" u="none" strike="noStrike" kern="1200" cap="none" spc="0" normalizeH="0" baseline="0" noProof="0" dirty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4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Eurostile LT Std"/>
              </a:defRPr>
            </a:lvl1pPr>
            <a:lvl2pPr marL="742950" indent="-28575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Eurostile LT Std"/>
              </a:defRPr>
            </a:lvl2pPr>
            <a:lvl3pPr marL="1143000" indent="-22860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Eurostile LT Std"/>
              </a:defRPr>
            </a:lvl3pPr>
            <a:lvl4pPr marL="1600200" indent="-228600">
              <a:spcBef>
                <a:spcPct val="20000"/>
              </a:spcBef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Eurostile LT Std"/>
              </a:defRPr>
            </a:lvl4pPr>
            <a:lvl5pPr marL="2057400" indent="-228600">
              <a:spcBef>
                <a:spcPct val="20000"/>
              </a:spcBef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- p </a:t>
            </a:r>
            <a:fld id="{F3B5A460-63E2-4D8D-9EC8-3099D4BDFCB9}" type="slidenum">
              <a:rPr kumimoji="0" lang="fr-FR" alt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r>
              <a:rPr kumimoji="0" lang="fr-F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8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MALCOM Course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-14598" y="1125255"/>
            <a:ext cx="9144000" cy="2831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Arial" panose="020B0604020202020204" pitchFamily="34" charset="0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Arial" panose="020B0604020202020204" pitchFamily="34" charset="0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Arial" panose="020B0604020202020204" pitchFamily="34" charset="0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Arial" panose="020B0604020202020204" pitchFamily="34" charset="0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Arial" panose="020B0604020202020204" pitchFamily="34" charset="0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Arial" panose="020B0604020202020204" pitchFamily="34" charset="0"/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402995" y="5579361"/>
            <a:ext cx="8345842" cy="729959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marR="0" lvl="0" indent="-34290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No loss in accuracy</a:t>
            </a:r>
          </a:p>
          <a:p>
            <a:pPr marL="342900" marR="0" lvl="0" indent="-34290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Seems wasteful</a:t>
            </a:r>
          </a:p>
        </p:txBody>
      </p:sp>
      <p:sp>
        <p:nvSpPr>
          <p:cNvPr id="37" name="Content Placeholder 2"/>
          <p:cNvSpPr txBox="1">
            <a:spLocks/>
          </p:cNvSpPr>
          <p:nvPr/>
        </p:nvSpPr>
        <p:spPr>
          <a:xfrm>
            <a:off x="-286142" y="908720"/>
            <a:ext cx="9322637" cy="64807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What if we used some redundancy??</a:t>
            </a:r>
          </a:p>
        </p:txBody>
      </p:sp>
      <p:sp>
        <p:nvSpPr>
          <p:cNvPr id="39" name="Rectangle 38"/>
          <p:cNvSpPr/>
          <p:nvPr/>
        </p:nvSpPr>
        <p:spPr>
          <a:xfrm>
            <a:off x="1329651" y="3392355"/>
            <a:ext cx="6489065" cy="2121426"/>
          </a:xfrm>
          <a:prstGeom prst="rect">
            <a:avLst/>
          </a:prstGeom>
          <a:solidFill>
            <a:srgbClr val="137CF8">
              <a:alpha val="1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1" name="Picture 6" descr="CPU Icon by pacrj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0924" y="1556792"/>
            <a:ext cx="1402053" cy="1044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6" descr="CPU Icon by pacrj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1873" y="1556792"/>
            <a:ext cx="1402053" cy="1044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6" descr="CPU Icon by pacrj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2823" y="1556792"/>
            <a:ext cx="1402053" cy="1044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43" descr="nabla_f_1(w)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4814" y="2601322"/>
            <a:ext cx="1196529" cy="388347"/>
          </a:xfrm>
          <a:prstGeom prst="rect">
            <a:avLst/>
          </a:prstGeom>
        </p:spPr>
      </p:pic>
      <p:pic>
        <p:nvPicPr>
          <p:cNvPr id="45" name="Picture 44" descr="nabla_f_2(w)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1873" y="2601322"/>
            <a:ext cx="1447800" cy="469900"/>
          </a:xfrm>
          <a:prstGeom prst="rect">
            <a:avLst/>
          </a:prstGeom>
        </p:spPr>
      </p:pic>
      <p:pic>
        <p:nvPicPr>
          <p:cNvPr id="46" name="Picture 45" descr="nabla_f_3(w)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2823" y="2601322"/>
            <a:ext cx="1447800" cy="469900"/>
          </a:xfrm>
          <a:prstGeom prst="rect">
            <a:avLst/>
          </a:prstGeom>
        </p:spPr>
      </p:pic>
      <p:pic>
        <p:nvPicPr>
          <p:cNvPr id="47" name="Picture 6" descr="CPU Icon by pacrj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5177" y="3593353"/>
            <a:ext cx="1402053" cy="1044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6" descr="CPU Icon by pacrj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6126" y="3593353"/>
            <a:ext cx="1402053" cy="1044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6" descr="CPU Icon by pacrj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7076" y="3593353"/>
            <a:ext cx="1402053" cy="1044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49" descr="nabla_f_1(w)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067" y="4637883"/>
            <a:ext cx="1196529" cy="388347"/>
          </a:xfrm>
          <a:prstGeom prst="rect">
            <a:avLst/>
          </a:prstGeom>
        </p:spPr>
      </p:pic>
      <p:pic>
        <p:nvPicPr>
          <p:cNvPr id="51" name="Picture 50" descr="nabla_f_2(w)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6126" y="4637883"/>
            <a:ext cx="1447800" cy="469900"/>
          </a:xfrm>
          <a:prstGeom prst="rect">
            <a:avLst/>
          </a:prstGeom>
        </p:spPr>
      </p:pic>
      <p:pic>
        <p:nvPicPr>
          <p:cNvPr id="52" name="Picture 51" descr="nabla_f_3(w)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7076" y="4637883"/>
            <a:ext cx="14478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365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39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2483768" y="4433655"/>
            <a:ext cx="3735674" cy="1077218"/>
          </a:xfrm>
          <a:prstGeom prst="rect">
            <a:avLst/>
          </a:prstGeom>
          <a:solidFill>
            <a:srgbClr val="00206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Arial" panose="020B0604020202020204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Arial" panose="020B0604020202020204" pitchFamily="34" charset="0"/>
            </a:endParaRPr>
          </a:p>
        </p:txBody>
      </p:sp>
      <p:sp>
        <p:nvSpPr>
          <p:cNvPr id="28" name="Title 1"/>
          <p:cNvSpPr txBox="1">
            <a:spLocks/>
          </p:cNvSpPr>
          <p:nvPr/>
        </p:nvSpPr>
        <p:spPr>
          <a:xfrm>
            <a:off x="179512" y="216694"/>
            <a:ext cx="8569325" cy="647700"/>
          </a:xfrm>
          <a:prstGeom prst="rect">
            <a:avLst/>
          </a:prstGeom>
        </p:spPr>
        <p:txBody>
          <a:bodyPr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0" cap="none" spc="0" normalizeH="0" baseline="0" noProof="0" dirty="0">
                <a:ln>
                  <a:noFill/>
                </a:ln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Replication: Expected Savings</a:t>
            </a:r>
          </a:p>
        </p:txBody>
      </p:sp>
      <p:sp>
        <p:nvSpPr>
          <p:cNvPr id="16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8DB6C6F-0628-4C19-B82B-0A70C98E2BD2}" type="datetime1">
              <a:rPr kumimoji="0" lang="fr-FR" sz="8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27/05/2024</a:t>
            </a:fld>
            <a:endParaRPr kumimoji="0" lang="fr-FR" sz="800" b="0" i="0" u="none" strike="noStrike" kern="1200" cap="none" spc="0" normalizeH="0" baseline="0" noProof="0" dirty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4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Eurostile LT Std"/>
              </a:defRPr>
            </a:lvl1pPr>
            <a:lvl2pPr marL="742950" indent="-28575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Eurostile LT Std"/>
              </a:defRPr>
            </a:lvl2pPr>
            <a:lvl3pPr marL="1143000" indent="-22860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Eurostile LT Std"/>
              </a:defRPr>
            </a:lvl3pPr>
            <a:lvl4pPr marL="1600200" indent="-228600">
              <a:spcBef>
                <a:spcPct val="20000"/>
              </a:spcBef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Eurostile LT Std"/>
              </a:defRPr>
            </a:lvl4pPr>
            <a:lvl5pPr marL="2057400" indent="-228600">
              <a:spcBef>
                <a:spcPct val="20000"/>
              </a:spcBef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- p </a:t>
            </a:r>
            <a:fld id="{F3B5A460-63E2-4D8D-9EC8-3099D4BDFCB9}" type="slidenum">
              <a:rPr kumimoji="0" lang="fr-FR" alt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r>
              <a:rPr kumimoji="0" lang="fr-F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8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MALCOM Course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ontent Placeholder 2"/>
              <p:cNvSpPr txBox="1">
                <a:spLocks/>
              </p:cNvSpPr>
              <p:nvPr/>
            </p:nvSpPr>
            <p:spPr>
              <a:xfrm>
                <a:off x="-286142" y="908720"/>
                <a:ext cx="9322637" cy="648072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rtl="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rgbClr val="0099CC"/>
                  </a:buClr>
                  <a:buFont typeface="Wingdings" panose="05000000000000000000" pitchFamily="2" charset="2"/>
                  <a:buChar char="§"/>
                  <a:defRPr sz="2800" b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Wingdings" panose="05000000000000000000" pitchFamily="2" charset="2"/>
                  <a:buChar char="F"/>
                  <a:defRPr sz="20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Char char="•"/>
                  <a:defRPr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Eurostile LT Std"/>
                  <a:buChar char="–"/>
                  <a:defRPr sz="16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Eurostile LT Std" pitchFamily="34" charset="0"/>
                  <a:buChar char="–"/>
                  <a:defRPr sz="16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Eurostile LT Std" pitchFamily="34" charset="0"/>
                  <a:buChar char="–"/>
                  <a:defRPr sz="16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Eurostile LT Std" pitchFamily="34" charset="0"/>
                  <a:buChar char="–"/>
                  <a:defRPr sz="16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Eurostile LT Std" pitchFamily="34" charset="0"/>
                  <a:buChar char="–"/>
                  <a:defRPr sz="16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marL="742950" marR="0" lvl="1" indent="-28575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endPara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742950" marR="0" lvl="1" indent="-28575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For every gradient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, the time that the PS will receive it is a RV</a:t>
                </a:r>
              </a:p>
              <a:p>
                <a:pPr marL="742950" marR="0" lvl="1" indent="-28575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742950" marR="0" lvl="1" indent="-28575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742950" marR="0" lvl="1" indent="-28575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742950" marR="0" lvl="1" indent="-28575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sz="2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kumimoji="0" lang="en-US" sz="2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 distribution replicating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-times: </a:t>
                </a:r>
              </a:p>
              <a:p>
                <a:pPr marL="742950" marR="0" lvl="1" indent="-28575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742950" marR="0" lvl="1" indent="-28575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742950" marR="0" lvl="1" indent="-28575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The expected runtime of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-replication</a:t>
                </a:r>
              </a:p>
              <a:p>
                <a:pPr marL="742950" marR="0" lvl="1" indent="-28575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endParaRPr kumimoji="0" lang="en-US" sz="3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742950" marR="0" lvl="1" indent="-28575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742950" marR="0" lvl="1" indent="-28575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742950" marR="0" lvl="1" indent="-28575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5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86142" y="908720"/>
                <a:ext cx="9322637" cy="648072"/>
              </a:xfrm>
              <a:prstGeom prst="rect">
                <a:avLst/>
              </a:prstGeom>
              <a:blipFill>
                <a:blip r:embed="rId3"/>
                <a:stretch>
                  <a:fillRect b="-4075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 descr="X_i_=_text_min_t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0" y="1725981"/>
            <a:ext cx="6062278" cy="331378"/>
          </a:xfrm>
          <a:prstGeom prst="rect">
            <a:avLst/>
          </a:prstGeom>
        </p:spPr>
      </p:pic>
      <p:pic>
        <p:nvPicPr>
          <p:cNvPr id="12" name="Picture 11" descr="X_i_sim_1+_text_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134" y="2636912"/>
            <a:ext cx="3024336" cy="370531"/>
          </a:xfrm>
          <a:prstGeom prst="rect">
            <a:avLst/>
          </a:prstGeom>
        </p:spPr>
      </p:pic>
      <p:pic>
        <p:nvPicPr>
          <p:cNvPr id="13" name="Picture 12" descr="1+_frac_1_r_lamb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9129" y="4516218"/>
            <a:ext cx="2990273" cy="912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433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/>
          <p:cNvSpPr txBox="1">
            <a:spLocks/>
          </p:cNvSpPr>
          <p:nvPr/>
        </p:nvSpPr>
        <p:spPr>
          <a:xfrm>
            <a:off x="179512" y="216694"/>
            <a:ext cx="8569325" cy="647700"/>
          </a:xfrm>
          <a:prstGeom prst="rect">
            <a:avLst/>
          </a:prstGeom>
        </p:spPr>
        <p:txBody>
          <a:bodyPr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0" cap="none" spc="0" normalizeH="0" baseline="0" noProof="0" dirty="0">
                <a:ln>
                  <a:noFill/>
                </a:ln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Comparison of expected times</a:t>
            </a:r>
          </a:p>
        </p:txBody>
      </p:sp>
      <p:sp>
        <p:nvSpPr>
          <p:cNvPr id="16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8DB6C6F-0628-4C19-B82B-0A70C98E2BD2}" type="datetime1">
              <a:rPr kumimoji="0" lang="fr-FR" sz="8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27/05/2024</a:t>
            </a:fld>
            <a:endParaRPr kumimoji="0" lang="fr-FR" sz="800" b="0" i="0" u="none" strike="noStrike" kern="1200" cap="none" spc="0" normalizeH="0" baseline="0" noProof="0" dirty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4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Eurostile LT Std"/>
              </a:defRPr>
            </a:lvl1pPr>
            <a:lvl2pPr marL="742950" indent="-28575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Eurostile LT Std"/>
              </a:defRPr>
            </a:lvl2pPr>
            <a:lvl3pPr marL="1143000" indent="-22860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Eurostile LT Std"/>
              </a:defRPr>
            </a:lvl3pPr>
            <a:lvl4pPr marL="1600200" indent="-228600">
              <a:spcBef>
                <a:spcPct val="20000"/>
              </a:spcBef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Eurostile LT Std"/>
              </a:defRPr>
            </a:lvl4pPr>
            <a:lvl5pPr marL="2057400" indent="-228600">
              <a:spcBef>
                <a:spcPct val="20000"/>
              </a:spcBef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- p </a:t>
            </a:r>
            <a:fld id="{F3B5A460-63E2-4D8D-9EC8-3099D4BDFCB9}" type="slidenum">
              <a:rPr kumimoji="0" lang="fr-FR" alt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r>
              <a:rPr kumimoji="0" lang="fr-F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8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MALCOM Course</a:t>
            </a:r>
          </a:p>
        </p:txBody>
      </p:sp>
      <p:sp>
        <p:nvSpPr>
          <p:cNvPr id="77" name="Rounded Rectangle 76"/>
          <p:cNvSpPr/>
          <p:nvPr/>
        </p:nvSpPr>
        <p:spPr>
          <a:xfrm>
            <a:off x="323528" y="5324306"/>
            <a:ext cx="8496944" cy="913006"/>
          </a:xfrm>
          <a:prstGeom prst="roundRect">
            <a:avLst>
              <a:gd name="adj" fmla="val 0"/>
            </a:avLst>
          </a:prstGeom>
          <a:solidFill>
            <a:srgbClr val="00206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Either lose information OR compute too much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Can we do better?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ontent Placeholder 2"/>
              <p:cNvSpPr txBox="1">
                <a:spLocks/>
              </p:cNvSpPr>
              <p:nvPr/>
            </p:nvSpPr>
            <p:spPr>
              <a:xfrm>
                <a:off x="-286142" y="1124744"/>
                <a:ext cx="9322637" cy="648072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rtl="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rgbClr val="0099CC"/>
                  </a:buClr>
                  <a:buFont typeface="Wingdings" panose="05000000000000000000" pitchFamily="2" charset="2"/>
                  <a:buChar char="§"/>
                  <a:defRPr sz="2800" b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Wingdings" panose="05000000000000000000" pitchFamily="2" charset="2"/>
                  <a:buChar char="F"/>
                  <a:defRPr sz="20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Char char="•"/>
                  <a:defRPr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Eurostile LT Std"/>
                  <a:buChar char="–"/>
                  <a:defRPr sz="16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Eurostile LT Std" pitchFamily="34" charset="0"/>
                  <a:buChar char="–"/>
                  <a:defRPr sz="16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Eurostile LT Std" pitchFamily="34" charset="0"/>
                  <a:buChar char="–"/>
                  <a:defRPr sz="16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Eurostile LT Std" pitchFamily="34" charset="0"/>
                  <a:buChar char="–"/>
                  <a:defRPr sz="16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Eurostile LT Std" pitchFamily="34" charset="0"/>
                  <a:buChar char="–"/>
                  <a:defRPr sz="16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marL="742950" marR="0" lvl="1" indent="-28575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endPara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742950" marR="0" lvl="1" indent="-28575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Waiting for all nodes:</a:t>
                </a:r>
              </a:p>
              <a:p>
                <a:pPr marL="742950" marR="0" lvl="1" indent="-28575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742950" marR="0" lvl="1" indent="-28575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742950" marR="0" lvl="1" indent="-28575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742950" marR="0" lvl="1" indent="-28575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Waiting for the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(1−</m:t>
                    </m:r>
                    <m:r>
                      <a:rPr kumimoji="0" lang="en-US" sz="20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𝜀</m:t>
                    </m:r>
                    <m:r>
                      <a:rPr kumimoji="0" lang="en-US" sz="20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)</m:t>
                    </m:r>
                    <m:r>
                      <a:rPr kumimoji="0" lang="en-US" sz="20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 fastest:</a:t>
                </a:r>
              </a:p>
              <a:p>
                <a:pPr marL="742950" marR="0" lvl="1" indent="-28575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742950" marR="0" lvl="1" indent="-28575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742950" marR="0" lvl="1" indent="-28575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742950" marR="0" lvl="1" indent="-28575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Replicating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 times:</a:t>
                </a:r>
              </a:p>
              <a:p>
                <a:pPr marL="742950" marR="0" lvl="1" indent="-28575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742950" marR="0" lvl="1" indent="-28575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5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86142" y="1124744"/>
                <a:ext cx="9322637" cy="648072"/>
              </a:xfrm>
              <a:prstGeom prst="rect">
                <a:avLst/>
              </a:prstGeom>
              <a:blipFill>
                <a:blip r:embed="rId3"/>
                <a:stretch>
                  <a:fillRect b="-460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 descr="1+_frac_1_lambda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6358" y="1038209"/>
            <a:ext cx="2640965" cy="821141"/>
          </a:xfrm>
          <a:prstGeom prst="rect">
            <a:avLst/>
          </a:prstGeom>
        </p:spPr>
      </p:pic>
      <p:pic>
        <p:nvPicPr>
          <p:cNvPr id="17" name="Picture 16" descr="1+_frac_1_lambda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6659" y="2561845"/>
            <a:ext cx="3140364" cy="854365"/>
          </a:xfrm>
          <a:prstGeom prst="rect">
            <a:avLst/>
          </a:prstGeom>
        </p:spPr>
      </p:pic>
      <p:pic>
        <p:nvPicPr>
          <p:cNvPr id="19" name="Picture 18" descr="1+_frac_1_r_lamb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0567" y="3899104"/>
            <a:ext cx="2932545" cy="854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954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/>
          <p:cNvSpPr txBox="1">
            <a:spLocks/>
          </p:cNvSpPr>
          <p:nvPr/>
        </p:nvSpPr>
        <p:spPr>
          <a:xfrm>
            <a:off x="179512" y="216694"/>
            <a:ext cx="8569325" cy="647700"/>
          </a:xfrm>
          <a:prstGeom prst="rect">
            <a:avLst/>
          </a:prstGeom>
        </p:spPr>
        <p:txBody>
          <a:bodyPr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0" cap="none" spc="0" normalizeH="0" baseline="0" noProof="0" dirty="0">
                <a:ln>
                  <a:noFill/>
                </a:ln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Coding Theory to the Rescue</a:t>
            </a:r>
          </a:p>
        </p:txBody>
      </p:sp>
      <p:sp>
        <p:nvSpPr>
          <p:cNvPr id="16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8DB6C6F-0628-4C19-B82B-0A70C98E2BD2}" type="datetime1">
              <a:rPr kumimoji="0" lang="fr-FR" sz="8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27/05/2024</a:t>
            </a:fld>
            <a:endParaRPr kumimoji="0" lang="fr-FR" sz="800" b="0" i="0" u="none" strike="noStrike" kern="1200" cap="none" spc="0" normalizeH="0" baseline="0" noProof="0" dirty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4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Eurostile LT Std"/>
              </a:defRPr>
            </a:lvl1pPr>
            <a:lvl2pPr marL="742950" indent="-28575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Eurostile LT Std"/>
              </a:defRPr>
            </a:lvl2pPr>
            <a:lvl3pPr marL="1143000" indent="-22860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Eurostile LT Std"/>
              </a:defRPr>
            </a:lvl3pPr>
            <a:lvl4pPr marL="1600200" indent="-228600">
              <a:spcBef>
                <a:spcPct val="20000"/>
              </a:spcBef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Eurostile LT Std"/>
              </a:defRPr>
            </a:lvl4pPr>
            <a:lvl5pPr marL="2057400" indent="-228600">
              <a:spcBef>
                <a:spcPct val="20000"/>
              </a:spcBef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- p </a:t>
            </a:r>
            <a:fld id="{F3B5A460-63E2-4D8D-9EC8-3099D4BDFCB9}" type="slidenum">
              <a:rPr kumimoji="0" lang="fr-FR" alt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r>
              <a:rPr kumimoji="0" lang="fr-F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8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MALCOM Course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Rounded Rectangle 76"/>
              <p:cNvSpPr/>
              <p:nvPr/>
            </p:nvSpPr>
            <p:spPr>
              <a:xfrm>
                <a:off x="323528" y="5526088"/>
                <a:ext cx="8496944" cy="783231"/>
              </a:xfrm>
              <a:prstGeom prst="roundRect">
                <a:avLst>
                  <a:gd name="adj" fmla="val 0"/>
                </a:avLst>
              </a:prstGeom>
              <a:solidFill>
                <a:srgbClr val="00206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How much redundancy for </a:t>
                </a: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Gill Sans Light"/>
                      </a:rPr>
                      <m:t>𝑟</m:t>
                    </m:r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 erasures?</a:t>
                </a:r>
              </a:p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sng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Replication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: factor of </a:t>
                </a: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Gill Sans Light"/>
                      </a:rPr>
                      <m:t>𝑟</m:t>
                    </m:r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              </a:t>
                </a:r>
                <a:r>
                  <a:rPr kumimoji="0" lang="en-US" sz="2400" b="0" i="0" u="sng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Codes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: factor of </a:t>
                </a: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Gill Sans Light"/>
                      </a:rPr>
                      <m:t>1+</m:t>
                    </m:r>
                    <m:r>
                      <a:rPr kumimoji="0" lang="en-US" sz="2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Gill Sans Light"/>
                      </a:rPr>
                      <m:t>𝑟</m:t>
                    </m:r>
                    <m:r>
                      <a:rPr kumimoji="0" lang="en-US" sz="2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Gill Sans Light"/>
                      </a:rPr>
                      <m:t>/</m:t>
                    </m:r>
                    <m:r>
                      <a:rPr kumimoji="0" lang="en-US" sz="2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Gill Sans Light"/>
                      </a:rPr>
                      <m:t>𝑛</m:t>
                    </m:r>
                  </m:oMath>
                </a14:m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77" name="Rounded Rectangle 7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5526088"/>
                <a:ext cx="8496944" cy="783231"/>
              </a:xfrm>
              <a:prstGeom prst="roundRect">
                <a:avLst>
                  <a:gd name="adj" fmla="val 0"/>
                </a:avLst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Content Placeholder 2"/>
          <p:cNvSpPr txBox="1">
            <a:spLocks/>
          </p:cNvSpPr>
          <p:nvPr/>
        </p:nvSpPr>
        <p:spPr>
          <a:xfrm>
            <a:off x="0" y="836712"/>
            <a:ext cx="9144000" cy="64807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marR="0" lvl="1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Replication vs. Codes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4912263" y="1736825"/>
            <a:ext cx="719504" cy="703263"/>
          </a:xfrm>
          <a:prstGeom prst="roundRect">
            <a:avLst/>
          </a:prstGeom>
          <a:solidFill>
            <a:srgbClr val="4DADE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2DAAF4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4912263" y="2778225"/>
            <a:ext cx="719504" cy="703263"/>
          </a:xfrm>
          <a:prstGeom prst="roundRect">
            <a:avLst/>
          </a:prstGeom>
          <a:solidFill>
            <a:srgbClr val="F2939F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2DAAF4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4912263" y="3776762"/>
            <a:ext cx="719504" cy="703262"/>
          </a:xfrm>
          <a:prstGeom prst="roundRect">
            <a:avLst/>
          </a:prstGeom>
          <a:solidFill>
            <a:srgbClr val="0E1730"/>
          </a:solidFill>
          <a:ln>
            <a:noFill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A+B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405205" y="1682849"/>
            <a:ext cx="719504" cy="703263"/>
          </a:xfrm>
          <a:prstGeom prst="roundRect">
            <a:avLst/>
          </a:prstGeom>
          <a:solidFill>
            <a:srgbClr val="4DADE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2DAAF4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405205" y="2724249"/>
            <a:ext cx="719504" cy="703263"/>
          </a:xfrm>
          <a:prstGeom prst="roundRect">
            <a:avLst/>
          </a:prstGeom>
          <a:solidFill>
            <a:srgbClr val="F2939F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2DAAF4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403740" y="3700561"/>
            <a:ext cx="719504" cy="703263"/>
          </a:xfrm>
          <a:prstGeom prst="roundRect">
            <a:avLst/>
          </a:prstGeom>
          <a:solidFill>
            <a:srgbClr val="4DADE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2DAAF4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403740" y="4741961"/>
            <a:ext cx="719504" cy="703263"/>
          </a:xfrm>
          <a:prstGeom prst="roundRect">
            <a:avLst/>
          </a:prstGeom>
          <a:solidFill>
            <a:srgbClr val="F2939F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2DAAF4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1372879" y="3144663"/>
            <a:ext cx="3163402" cy="769441"/>
          </a:xfrm>
          <a:prstGeom prst="rect">
            <a:avLst/>
          </a:prstGeom>
          <a:solidFill>
            <a:srgbClr val="0070C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Arial" panose="020B0604020202020204" pitchFamily="34" charset="0"/>
              </a:rPr>
              <a:t>Can recover A and B from any 1 erasure</a:t>
            </a:r>
          </a:p>
        </p:txBody>
      </p:sp>
      <p:sp>
        <p:nvSpPr>
          <p:cNvPr id="24" name="Rectangle 23"/>
          <p:cNvSpPr/>
          <p:nvPr/>
        </p:nvSpPr>
        <p:spPr>
          <a:xfrm>
            <a:off x="5843251" y="3144662"/>
            <a:ext cx="3163402" cy="769441"/>
          </a:xfrm>
          <a:prstGeom prst="rect">
            <a:avLst/>
          </a:prstGeom>
          <a:solidFill>
            <a:srgbClr val="0070C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Arial" panose="020B0604020202020204" pitchFamily="34" charset="0"/>
              </a:rPr>
              <a:t>Can also recover A, B from any 1 erasure</a:t>
            </a:r>
          </a:p>
        </p:txBody>
      </p:sp>
    </p:spTree>
    <p:extLst>
      <p:ext uri="{BB962C8B-B14F-4D97-AF65-F5344CB8AC3E}">
        <p14:creationId xmlns:p14="http://schemas.microsoft.com/office/powerpoint/2010/main" val="518228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 animBg="1"/>
      <p:bldP spid="11" grpId="0" animBg="1"/>
      <p:bldP spid="12" grpId="0" animBg="1"/>
      <p:bldP spid="13" grpId="0" animBg="1"/>
      <p:bldP spid="23" grpId="0" animBg="1"/>
      <p:bldP spid="24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/>
          <p:cNvSpPr txBox="1">
            <a:spLocks/>
          </p:cNvSpPr>
          <p:nvPr/>
        </p:nvSpPr>
        <p:spPr>
          <a:xfrm>
            <a:off x="179512" y="216694"/>
            <a:ext cx="8569325" cy="647700"/>
          </a:xfrm>
          <a:prstGeom prst="rect">
            <a:avLst/>
          </a:prstGeom>
        </p:spPr>
        <p:txBody>
          <a:bodyPr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0" cap="none" spc="0" normalizeH="0" baseline="0" noProof="0" dirty="0">
                <a:ln>
                  <a:noFill/>
                </a:ln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Coding Theory to the Rescue</a:t>
            </a:r>
          </a:p>
        </p:txBody>
      </p:sp>
      <p:sp>
        <p:nvSpPr>
          <p:cNvPr id="16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8DB6C6F-0628-4C19-B82B-0A70C98E2BD2}" type="datetime1">
              <a:rPr kumimoji="0" lang="fr-FR" sz="8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27/05/2024</a:t>
            </a:fld>
            <a:endParaRPr kumimoji="0" lang="fr-FR" sz="800" b="0" i="0" u="none" strike="noStrike" kern="1200" cap="none" spc="0" normalizeH="0" baseline="0" noProof="0" dirty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4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Eurostile LT Std"/>
              </a:defRPr>
            </a:lvl1pPr>
            <a:lvl2pPr marL="742950" indent="-28575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Eurostile LT Std"/>
              </a:defRPr>
            </a:lvl2pPr>
            <a:lvl3pPr marL="1143000" indent="-22860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Eurostile LT Std"/>
              </a:defRPr>
            </a:lvl3pPr>
            <a:lvl4pPr marL="1600200" indent="-228600">
              <a:spcBef>
                <a:spcPct val="20000"/>
              </a:spcBef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Eurostile LT Std"/>
              </a:defRPr>
            </a:lvl4pPr>
            <a:lvl5pPr marL="2057400" indent="-228600">
              <a:spcBef>
                <a:spcPct val="20000"/>
              </a:spcBef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- p </a:t>
            </a:r>
            <a:fld id="{F3B5A460-63E2-4D8D-9EC8-3099D4BDFCB9}" type="slidenum">
              <a:rPr kumimoji="0" lang="fr-FR" alt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r>
              <a:rPr kumimoji="0" lang="fr-F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8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MALCOM Course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2411760" y="1736825"/>
            <a:ext cx="719504" cy="703263"/>
          </a:xfrm>
          <a:prstGeom prst="roundRect">
            <a:avLst/>
          </a:prstGeom>
          <a:solidFill>
            <a:srgbClr val="4DADE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2DAAF4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2411760" y="2778225"/>
            <a:ext cx="719504" cy="703263"/>
          </a:xfrm>
          <a:prstGeom prst="roundRect">
            <a:avLst/>
          </a:prstGeom>
          <a:solidFill>
            <a:srgbClr val="F2939F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2DAAF4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2411760" y="3776762"/>
            <a:ext cx="719504" cy="703262"/>
          </a:xfrm>
          <a:prstGeom prst="roundRect">
            <a:avLst/>
          </a:prstGeom>
          <a:solidFill>
            <a:srgbClr val="0E1730"/>
          </a:solidFill>
          <a:ln>
            <a:noFill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A+B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Cloud 1"/>
          <p:cNvSpPr/>
          <p:nvPr/>
        </p:nvSpPr>
        <p:spPr bwMode="auto">
          <a:xfrm>
            <a:off x="3635896" y="1556792"/>
            <a:ext cx="1789390" cy="3096344"/>
          </a:xfrm>
          <a:prstGeom prst="cloud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Arial" panose="020B0604020202020204" pitchFamily="34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Arial" panose="020B0604020202020204" pitchFamily="34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 panose="020B0604020202020204" pitchFamily="34" charset="0"/>
              </a:rPr>
              <a:t>Noise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6002094" y="1765921"/>
            <a:ext cx="719504" cy="703263"/>
          </a:xfrm>
          <a:prstGeom prst="roundRect">
            <a:avLst/>
          </a:prstGeom>
          <a:solidFill>
            <a:srgbClr val="4DADE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2DAAF4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6002094" y="2807321"/>
            <a:ext cx="719504" cy="703263"/>
          </a:xfrm>
          <a:prstGeom prst="roundRect">
            <a:avLst/>
          </a:prstGeom>
          <a:solidFill>
            <a:srgbClr val="F2939F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2DAAF4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6002094" y="3805858"/>
            <a:ext cx="719504" cy="703262"/>
          </a:xfrm>
          <a:prstGeom prst="roundRect">
            <a:avLst/>
          </a:prstGeom>
          <a:solidFill>
            <a:srgbClr val="0E1730"/>
          </a:solidFill>
          <a:ln>
            <a:noFill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A+B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ight Arrow 2"/>
          <p:cNvSpPr/>
          <p:nvPr/>
        </p:nvSpPr>
        <p:spPr bwMode="auto">
          <a:xfrm>
            <a:off x="3512137" y="2008944"/>
            <a:ext cx="2119726" cy="159024"/>
          </a:xfrm>
          <a:prstGeom prst="rightArrow">
            <a:avLst/>
          </a:prstGeom>
          <a:solidFill>
            <a:srgbClr val="00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Arial" panose="020B0604020202020204" pitchFamily="34" charset="0"/>
            </a:endParaRPr>
          </a:p>
        </p:txBody>
      </p:sp>
      <p:sp>
        <p:nvSpPr>
          <p:cNvPr id="32" name="Rounded Rectangle 31"/>
          <p:cNvSpPr/>
          <p:nvPr/>
        </p:nvSpPr>
        <p:spPr>
          <a:xfrm>
            <a:off x="6012736" y="1772816"/>
            <a:ext cx="719504" cy="703263"/>
          </a:xfrm>
          <a:prstGeom prst="roundRect">
            <a:avLst/>
          </a:prstGeom>
          <a:solidFill>
            <a:srgbClr val="4DADE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2DAAF4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Right Arrow 32"/>
          <p:cNvSpPr/>
          <p:nvPr/>
        </p:nvSpPr>
        <p:spPr bwMode="auto">
          <a:xfrm>
            <a:off x="3532394" y="2996952"/>
            <a:ext cx="2119726" cy="159024"/>
          </a:xfrm>
          <a:prstGeom prst="rightArrow">
            <a:avLst/>
          </a:prstGeom>
          <a:solidFill>
            <a:srgbClr val="00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Arial" panose="020B0604020202020204" pitchFamily="34" charset="0"/>
            </a:endParaRPr>
          </a:p>
        </p:txBody>
      </p:sp>
      <p:sp>
        <p:nvSpPr>
          <p:cNvPr id="34" name="Right Arrow 33"/>
          <p:cNvSpPr/>
          <p:nvPr/>
        </p:nvSpPr>
        <p:spPr bwMode="auto">
          <a:xfrm>
            <a:off x="3532394" y="4062064"/>
            <a:ext cx="2119726" cy="159024"/>
          </a:xfrm>
          <a:prstGeom prst="rightArrow">
            <a:avLst/>
          </a:prstGeom>
          <a:solidFill>
            <a:srgbClr val="00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Arial" panose="020B0604020202020204" pitchFamily="34" charset="0"/>
            </a:endParaRPr>
          </a:p>
        </p:txBody>
      </p:sp>
      <p:sp>
        <p:nvSpPr>
          <p:cNvPr id="35" name="Content Placeholder 2"/>
          <p:cNvSpPr txBox="1">
            <a:spLocks/>
          </p:cNvSpPr>
          <p:nvPr/>
        </p:nvSpPr>
        <p:spPr>
          <a:xfrm>
            <a:off x="-286141" y="4869160"/>
            <a:ext cx="9250630" cy="64807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Coding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: system of rules to convert information into another form of representation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Encoding: process converting information from a source into symbols for communication or storage. 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Decoding: the reverse process, converting code symbols back into a form that the recipient understands.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1250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2" grpId="0" animBg="1"/>
      <p:bldP spid="19" grpId="0" animBg="1"/>
      <p:bldP spid="26" grpId="0" animBg="1"/>
      <p:bldP spid="27" grpId="0" animBg="1"/>
      <p:bldP spid="3" grpId="0" animBg="1"/>
      <p:bldP spid="32" grpId="0" animBg="1"/>
      <p:bldP spid="33" grpId="0" animBg="1"/>
      <p:bldP spid="34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/>
          <p:cNvSpPr txBox="1">
            <a:spLocks/>
          </p:cNvSpPr>
          <p:nvPr/>
        </p:nvSpPr>
        <p:spPr>
          <a:xfrm>
            <a:off x="179512" y="216694"/>
            <a:ext cx="8569325" cy="647700"/>
          </a:xfrm>
          <a:prstGeom prst="rect">
            <a:avLst/>
          </a:prstGeom>
        </p:spPr>
        <p:txBody>
          <a:bodyPr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0" cap="none" spc="0" normalizeH="0" baseline="0" noProof="0" dirty="0">
                <a:ln>
                  <a:noFill/>
                </a:ln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MDS Codes in a Nutshell</a:t>
            </a:r>
          </a:p>
        </p:txBody>
      </p:sp>
      <p:sp>
        <p:nvSpPr>
          <p:cNvPr id="16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8DB6C6F-0628-4C19-B82B-0A70C98E2BD2}" type="datetime1">
              <a:rPr kumimoji="0" lang="fr-FR" sz="8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27/05/2024</a:t>
            </a:fld>
            <a:endParaRPr kumimoji="0" lang="fr-FR" sz="800" b="0" i="0" u="none" strike="noStrike" kern="1200" cap="none" spc="0" normalizeH="0" baseline="0" noProof="0" dirty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4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Eurostile LT Std"/>
              </a:defRPr>
            </a:lvl1pPr>
            <a:lvl2pPr marL="742950" indent="-28575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Eurostile LT Std"/>
              </a:defRPr>
            </a:lvl2pPr>
            <a:lvl3pPr marL="1143000" indent="-22860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Eurostile LT Std"/>
              </a:defRPr>
            </a:lvl3pPr>
            <a:lvl4pPr marL="1600200" indent="-228600">
              <a:spcBef>
                <a:spcPct val="20000"/>
              </a:spcBef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Eurostile LT Std"/>
              </a:defRPr>
            </a:lvl4pPr>
            <a:lvl5pPr marL="2057400" indent="-228600">
              <a:spcBef>
                <a:spcPct val="20000"/>
              </a:spcBef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- p </a:t>
            </a:r>
            <a:fld id="{F3B5A460-63E2-4D8D-9EC8-3099D4BDFCB9}" type="slidenum">
              <a:rPr kumimoji="0" lang="fr-FR" alt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r>
              <a:rPr kumimoji="0" lang="fr-F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8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MALCOM Course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Content Placeholder 2"/>
              <p:cNvSpPr txBox="1">
                <a:spLocks/>
              </p:cNvSpPr>
              <p:nvPr/>
            </p:nvSpPr>
            <p:spPr>
              <a:xfrm>
                <a:off x="-161141" y="2276872"/>
                <a:ext cx="9250630" cy="648072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rtl="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rgbClr val="0099CC"/>
                  </a:buClr>
                  <a:buFont typeface="Wingdings" panose="05000000000000000000" pitchFamily="2" charset="2"/>
                  <a:buChar char="§"/>
                  <a:defRPr sz="2800" b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Wingdings" panose="05000000000000000000" pitchFamily="2" charset="2"/>
                  <a:buChar char="F"/>
                  <a:defRPr sz="20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Char char="•"/>
                  <a:defRPr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Eurostile LT Std"/>
                  <a:buChar char="–"/>
                  <a:defRPr sz="16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Eurostile LT Std" pitchFamily="34" charset="0"/>
                  <a:buChar char="–"/>
                  <a:defRPr sz="16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Eurostile LT Std" pitchFamily="34" charset="0"/>
                  <a:buChar char="–"/>
                  <a:defRPr sz="16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Eurostile LT Std" pitchFamily="34" charset="0"/>
                  <a:buChar char="–"/>
                  <a:defRPr sz="16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Eurostile LT Std" pitchFamily="34" charset="0"/>
                  <a:buChar char="–"/>
                  <a:defRPr sz="16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marL="742950" marR="0" lvl="1" indent="-28575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4 elements in 2 nodes encoded into 4 nodes of which 2 nodes are used for redundancy.</a:t>
                </a:r>
              </a:p>
              <a:p>
                <a:pPr marL="742950" marR="0" lvl="1" indent="-28575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To recover </a:t>
                </a:r>
                <a14:m>
                  <m:oMath xmlns:m="http://schemas.openxmlformats.org/officeDocument/2006/math">
                    <m:r>
                      <a:rPr kumimoji="0" lang="en-US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, elements </a:t>
                </a:r>
                <a14:m>
                  <m:oMath xmlns:m="http://schemas.openxmlformats.org/officeDocument/2006/math">
                    <m:r>
                      <a:rPr kumimoji="0" lang="en-US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kumimoji="0" lang="en-US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𝑎</m:t>
                    </m:r>
                    <m:r>
                      <a:rPr kumimoji="0" lang="en-US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</m:t>
                    </m:r>
                    <m:r>
                      <a:rPr kumimoji="0" lang="en-US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 are used. </a:t>
                </a:r>
              </a:p>
              <a:p>
                <a:pPr marL="742950" marR="0" lvl="1" indent="-28575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To recover </a:t>
                </a:r>
                <a14:m>
                  <m:oMath xmlns:m="http://schemas.openxmlformats.org/officeDocument/2006/math">
                    <m:r>
                      <a:rPr kumimoji="0" lang="en-US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, elements </a:t>
                </a:r>
                <a14:m>
                  <m:oMath xmlns:m="http://schemas.openxmlformats.org/officeDocument/2006/math">
                    <m:r>
                      <a:rPr kumimoji="0" lang="en-US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kumimoji="0" lang="en-US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𝑐</m:t>
                    </m:r>
                    <m:r>
                      <a:rPr kumimoji="0" lang="en-US" sz="14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</m:t>
                    </m:r>
                    <m:r>
                      <a:rPr kumimoji="0" lang="en-US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 are used. </a:t>
                </a:r>
              </a:p>
              <a:p>
                <a:pPr marL="742950" marR="0" lvl="1" indent="-28575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Out of the 6 surviving elements, only 3 are used to recover lost information. </a:t>
                </a:r>
              </a:p>
              <a:p>
                <a:pPr marL="742950" marR="0" lvl="1" indent="-28575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Rebuilding ratio is equal to 3/6=1/2</a:t>
                </a:r>
              </a:p>
              <a:p>
                <a:pPr marL="742950" marR="0" lvl="1" indent="-28575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742950" marR="0" lvl="1" indent="-28575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5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61141" y="2276872"/>
                <a:ext cx="9250630" cy="648072"/>
              </a:xfrm>
              <a:prstGeom prst="rect">
                <a:avLst/>
              </a:prstGeom>
              <a:blipFill>
                <a:blip r:embed="rId3"/>
                <a:stretch>
                  <a:fillRect t="-1887" b="-1150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31" name="Picture 107" descr="https://wiki.cse.buffalo.edu/cse545/sites/wiki.cse.buffalo.edu.cse545/files/75/RAID_illustration(2)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58" t="39775" r="4942" b="15553"/>
          <a:stretch/>
        </p:blipFill>
        <p:spPr bwMode="auto">
          <a:xfrm>
            <a:off x="1731590" y="1124744"/>
            <a:ext cx="5576714" cy="936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Content Placeholder 2"/>
              <p:cNvSpPr txBox="1">
                <a:spLocks/>
              </p:cNvSpPr>
              <p:nvPr/>
            </p:nvSpPr>
            <p:spPr>
              <a:xfrm>
                <a:off x="1532334" y="5520347"/>
                <a:ext cx="9250630" cy="648072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rtl="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rgbClr val="0099CC"/>
                  </a:buClr>
                  <a:buFont typeface="Wingdings" panose="05000000000000000000" pitchFamily="2" charset="2"/>
                  <a:buChar char="§"/>
                  <a:defRPr sz="2800" b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Wingdings" panose="05000000000000000000" pitchFamily="2" charset="2"/>
                  <a:buChar char="F"/>
                  <a:defRPr sz="20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Char char="•"/>
                  <a:defRPr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Eurostile LT Std"/>
                  <a:buChar char="–"/>
                  <a:defRPr sz="16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Eurostile LT Std" pitchFamily="34" charset="0"/>
                  <a:buChar char="–"/>
                  <a:defRPr sz="16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Eurostile LT Std" pitchFamily="34" charset="0"/>
                  <a:buChar char="–"/>
                  <a:defRPr sz="16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Eurostile LT Std" pitchFamily="34" charset="0"/>
                  <a:buChar char="–"/>
                  <a:defRPr sz="16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Eurostile LT Std" pitchFamily="34" charset="0"/>
                  <a:buChar char="–"/>
                  <a:defRPr sz="16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marL="742950" marR="0" lvl="1" indent="-28575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(</m:t>
                    </m:r>
                    <m:r>
                      <a:rPr kumimoji="0" lang="en-US" sz="1400" b="0" i="1" u="none" strike="noStrike" kern="1200" cap="none" spc="0" normalizeH="0" baseline="0" noProof="0" dirty="0" err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𝑛</m:t>
                    </m:r>
                    <m:r>
                      <a:rPr kumimoji="0" lang="en-US" sz="1400" b="0" i="1" u="none" strike="noStrike" kern="1200" cap="none" spc="0" normalizeH="0" baseline="0" noProof="0" dirty="0" err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,</m:t>
                    </m:r>
                    <m:r>
                      <a:rPr kumimoji="0" lang="en-US" sz="1400" b="0" i="1" u="none" strike="noStrike" kern="1200" cap="none" spc="0" normalizeH="0" baseline="0" noProof="0" dirty="0" err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𝑘</m:t>
                    </m:r>
                    <m:r>
                      <a:rPr kumimoji="0" lang="en-US" sz="14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- MDS code: </a:t>
                </a:r>
                <a14:m>
                  <m:oMath xmlns:m="http://schemas.openxmlformats.org/officeDocument/2006/math">
                    <m:r>
                      <a:rPr kumimoji="0" lang="en-US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 is the total # nodes of which </a:t>
                </a:r>
                <a:endParaRPr kumimoji="0" lang="en-US" sz="14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457200" marR="0" lvl="1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                                   </a:t>
                </a:r>
                <a14:m>
                  <m:oMath xmlns:m="http://schemas.openxmlformats.org/officeDocument/2006/math">
                    <m:r>
                      <a:rPr kumimoji="0" lang="en-US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 is #nodes containing information </a:t>
                </a:r>
              </a:p>
              <a:p>
                <a:pPr marL="457200" marR="0" lvl="1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                                   </a:t>
                </a:r>
                <a14:m>
                  <m:oMath xmlns:m="http://schemas.openxmlformats.org/officeDocument/2006/math">
                    <m:r>
                      <a:rPr kumimoji="0" lang="en-US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𝑟</m:t>
                    </m:r>
                    <m:r>
                      <a:rPr kumimoji="0" lang="en-US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=</m:t>
                    </m:r>
                    <m:r>
                      <a:rPr kumimoji="0" lang="en-US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𝑛</m:t>
                    </m:r>
                    <m:r>
                      <a:rPr kumimoji="0" lang="en-US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−</m:t>
                    </m:r>
                    <m:r>
                      <a:rPr kumimoji="0" lang="en-US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 nodes as redundancy</a:t>
                </a: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2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2334" y="5520347"/>
                <a:ext cx="9250630" cy="648072"/>
              </a:xfrm>
              <a:prstGeom prst="rect">
                <a:avLst/>
              </a:prstGeom>
              <a:blipFill>
                <a:blip r:embed="rId5"/>
                <a:stretch>
                  <a:fillRect t="-1887" b="-358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33" name="Picture 109" descr="https://wiki.cse.buffalo.edu/cse545/sites/wiki.cse.buffalo.edu.cse545/files/75/RAID.jp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91" t="9832" b="10868"/>
          <a:stretch/>
        </p:blipFill>
        <p:spPr bwMode="auto">
          <a:xfrm>
            <a:off x="1115616" y="3819787"/>
            <a:ext cx="6346800" cy="1625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Lightning Bolt 55"/>
          <p:cNvSpPr/>
          <p:nvPr/>
        </p:nvSpPr>
        <p:spPr bwMode="auto">
          <a:xfrm rot="700826">
            <a:off x="4442779" y="1064513"/>
            <a:ext cx="729552" cy="932137"/>
          </a:xfrm>
          <a:prstGeom prst="lightningBolt">
            <a:avLst/>
          </a:prstGeom>
          <a:solidFill>
            <a:srgbClr val="FFC000">
              <a:alpha val="61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1442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4" grpId="0"/>
      <p:bldP spid="56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/>
          <p:cNvSpPr txBox="1">
            <a:spLocks/>
          </p:cNvSpPr>
          <p:nvPr/>
        </p:nvSpPr>
        <p:spPr>
          <a:xfrm>
            <a:off x="179512" y="216694"/>
            <a:ext cx="8569325" cy="647700"/>
          </a:xfrm>
          <a:prstGeom prst="rect">
            <a:avLst/>
          </a:prstGeom>
        </p:spPr>
        <p:txBody>
          <a:bodyPr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0" cap="none" spc="0" normalizeH="0" baseline="0" noProof="0" dirty="0">
                <a:ln>
                  <a:noFill/>
                </a:ln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Distributed Matrix-Vector Multiplication</a:t>
            </a:r>
          </a:p>
        </p:txBody>
      </p:sp>
      <p:sp>
        <p:nvSpPr>
          <p:cNvPr id="16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8DB6C6F-0628-4C19-B82B-0A70C98E2BD2}" type="datetime1">
              <a:rPr kumimoji="0" lang="fr-FR" sz="8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27/05/2024</a:t>
            </a:fld>
            <a:endParaRPr kumimoji="0" lang="fr-FR" sz="800" b="0" i="0" u="none" strike="noStrike" kern="1200" cap="none" spc="0" normalizeH="0" baseline="0" noProof="0" dirty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4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Eurostile LT Std"/>
              </a:defRPr>
            </a:lvl1pPr>
            <a:lvl2pPr marL="742950" indent="-28575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Eurostile LT Std"/>
              </a:defRPr>
            </a:lvl2pPr>
            <a:lvl3pPr marL="1143000" indent="-22860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Eurostile LT Std"/>
              </a:defRPr>
            </a:lvl3pPr>
            <a:lvl4pPr marL="1600200" indent="-228600">
              <a:spcBef>
                <a:spcPct val="20000"/>
              </a:spcBef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Eurostile LT Std"/>
              </a:defRPr>
            </a:lvl4pPr>
            <a:lvl5pPr marL="2057400" indent="-228600">
              <a:spcBef>
                <a:spcPct val="20000"/>
              </a:spcBef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- p </a:t>
            </a:r>
            <a:fld id="{F3B5A460-63E2-4D8D-9EC8-3099D4BDFCB9}" type="slidenum">
              <a:rPr kumimoji="0" lang="fr-FR" alt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r>
              <a:rPr kumimoji="0" lang="fr-F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8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MALCOM Course</a:t>
            </a:r>
          </a:p>
        </p:txBody>
      </p:sp>
      <p:sp>
        <p:nvSpPr>
          <p:cNvPr id="35" name="Content Placeholder 2"/>
          <p:cNvSpPr txBox="1">
            <a:spLocks/>
          </p:cNvSpPr>
          <p:nvPr/>
        </p:nvSpPr>
        <p:spPr>
          <a:xfrm>
            <a:off x="-286141" y="1196752"/>
            <a:ext cx="9250630" cy="64807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Task: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multiply A and b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Distributed setup: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3 workers, 1 master 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5845794" y="1074928"/>
                <a:ext cx="2909514" cy="8917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1800" b="1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𝐀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m:rPr>
                        <m:sty m:val="p"/>
                      </m:rPr>
                      <a:rPr kumimoji="0" lang="en-US" sz="1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b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kumimoji="0" lang="en-US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kumimoji="0" lang="en-US" sz="1800" b="0" i="0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A</m:t>
                                </m:r>
                              </m:e>
                              <m:sub>
                                <m:r>
                                  <a:rPr kumimoji="0" lang="en-US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kumimoji="0" lang="en-US" sz="1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kumimoji="0" lang="en-US" sz="1800" b="0" i="0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A</m:t>
                                </m:r>
                              </m:e>
                              <m:sub>
                                <m:r>
                                  <a:rPr kumimoji="0" lang="en-US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kumimoji="0" lang="en-US" sz="1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kumimoji="0" lang="en-US" sz="1800" b="0" i="0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A</m:t>
                                </m:r>
                              </m:e>
                              <m:sub>
                                <m:r>
                                  <a:rPr kumimoji="0" lang="en-US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eqArr>
                      </m:e>
                    </m:d>
                    <m:r>
                      <a:rPr kumimoji="0" lang="en-US" sz="1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m:rPr>
                        <m:sty m:val="p"/>
                      </m:rPr>
                      <a: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b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Arial" panose="020B0604020202020204" pitchFamily="34" charset="0"/>
                  </a:rPr>
                  <a:t>=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0" 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kumimoji="0" lang="en-US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kumimoji="0" lang="en-US" sz="1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kumimoji="0" lang="en-US" sz="1800" b="0" i="0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A</m:t>
                                </m:r>
                              </m:e>
                              <m:sub>
                                <m:r>
                                  <a:rPr kumimoji="0" lang="en-US" sz="1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kumimoji="0" lang="en-US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×</m:t>
                            </m:r>
                            <m:r>
                              <m:rPr>
                                <m:sty m:val="p"/>
                              </m:rPr>
                              <a:rPr kumimoji="0" lang="en-US" sz="18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b</m:t>
                            </m:r>
                          </m:e>
                          <m:e>
                            <m:sSub>
                              <m:sSubPr>
                                <m:ctrlPr>
                                  <a:rPr kumimoji="0" lang="en-US" sz="1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kumimoji="0" lang="en-US" sz="1800" b="0" i="0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A</m:t>
                                </m:r>
                              </m:e>
                              <m:sub>
                                <m:r>
                                  <a:rPr kumimoji="0" lang="en-US" sz="1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kumimoji="0" lang="en-US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×</m:t>
                            </m:r>
                            <m:r>
                              <m:rPr>
                                <m:sty m:val="p"/>
                              </m:rPr>
                              <a:rPr kumimoji="0" lang="en-US" sz="18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b</m:t>
                            </m:r>
                          </m:e>
                          <m:e>
                            <m:sSub>
                              <m:sSubPr>
                                <m:ctrlPr>
                                  <a:rPr kumimoji="0" lang="en-US" sz="1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kumimoji="0" lang="en-US" sz="1800" b="0" i="0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A</m:t>
                                </m:r>
                              </m:e>
                              <m:sub>
                                <m:r>
                                  <a:rPr kumimoji="0" lang="en-US" sz="1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  <m:r>
                              <a:rPr kumimoji="0" lang="en-US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×</m:t>
                            </m:r>
                            <m:r>
                              <m:rPr>
                                <m:sty m:val="p"/>
                              </m:rPr>
                              <a:rPr kumimoji="0" lang="en-US" sz="18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b</m:t>
                            </m:r>
                          </m:e>
                        </m:eqArr>
                      </m:e>
                    </m:d>
                  </m:oMath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5794" y="1074928"/>
                <a:ext cx="2909514" cy="89171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ectangle 19"/>
          <p:cNvSpPr/>
          <p:nvPr/>
        </p:nvSpPr>
        <p:spPr>
          <a:xfrm>
            <a:off x="2375840" y="2990865"/>
            <a:ext cx="707376" cy="2293750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4008" tIns="32004" rIns="64008" bIns="32004"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2424297" y="3088800"/>
            <a:ext cx="619125" cy="647700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810" tIns="38405" rIns="76810" bIns="38405"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kumimoji="0" lang="en-US" sz="1700" b="0" i="0" u="none" strike="noStrike" kern="1200" cap="none" spc="0" normalizeH="0" baseline="-2500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22" name="Rectangle 21"/>
          <p:cNvSpPr/>
          <p:nvPr/>
        </p:nvSpPr>
        <p:spPr>
          <a:xfrm>
            <a:off x="2426313" y="3816686"/>
            <a:ext cx="619125" cy="647700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810" tIns="38405" rIns="76810" bIns="38405"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kumimoji="0" lang="en-US" sz="1700" b="0" i="0" u="none" strike="noStrike" kern="1200" cap="none" spc="0" normalizeH="0" baseline="-2500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024057" y="3927789"/>
            <a:ext cx="222424" cy="339170"/>
          </a:xfrm>
          <a:prstGeom prst="rect">
            <a:avLst/>
          </a:prstGeom>
          <a:noFill/>
          <a:ln w="28575">
            <a:noFill/>
          </a:ln>
        </p:spPr>
        <p:txBody>
          <a:bodyPr wrap="square" lIns="76810" tIns="38405" rIns="76810" bIns="38405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 panose="020B0604020202020204" pitchFamily="34" charset="0"/>
              </a:rPr>
              <a:t>A</a:t>
            </a:r>
          </a:p>
        </p:txBody>
      </p:sp>
      <p:sp>
        <p:nvSpPr>
          <p:cNvPr id="24" name="Oval 23"/>
          <p:cNvSpPr/>
          <p:nvPr/>
        </p:nvSpPr>
        <p:spPr>
          <a:xfrm>
            <a:off x="3388848" y="4138481"/>
            <a:ext cx="640080" cy="64008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810" tIns="38405" rIns="76810" bIns="38405"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W</a:t>
            </a:r>
            <a:r>
              <a:rPr kumimoji="0" lang="en-US" sz="1400" b="0" i="0" u="none" strike="noStrike" kern="1200" cap="none" spc="0" normalizeH="0" baseline="-2500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25" name="Rectangle 24"/>
          <p:cNvSpPr/>
          <p:nvPr/>
        </p:nvSpPr>
        <p:spPr>
          <a:xfrm>
            <a:off x="3369130" y="4968116"/>
            <a:ext cx="404873" cy="316499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810" tIns="38405" rIns="76810" bIns="38405"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kumimoji="0" lang="en-US" sz="1300" b="0" i="0" u="none" strike="noStrike" kern="1200" cap="none" spc="0" normalizeH="0" baseline="-2500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29" name="Oval 28"/>
          <p:cNvSpPr/>
          <p:nvPr/>
        </p:nvSpPr>
        <p:spPr>
          <a:xfrm>
            <a:off x="4827530" y="4166255"/>
            <a:ext cx="640080" cy="64008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810" tIns="38405" rIns="76810" bIns="38405"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W</a:t>
            </a:r>
            <a:r>
              <a:rPr kumimoji="0" lang="en-US" sz="1400" b="0" i="0" u="none" strike="noStrike" kern="1200" cap="none" spc="0" normalizeH="0" baseline="-2500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cxnSp>
        <p:nvCxnSpPr>
          <p:cNvPr id="30" name="Straight Connector 29"/>
          <p:cNvCxnSpPr/>
          <p:nvPr/>
        </p:nvCxnSpPr>
        <p:spPr>
          <a:xfrm flipV="1">
            <a:off x="3713343" y="3722700"/>
            <a:ext cx="0" cy="410178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3713343" y="3728303"/>
            <a:ext cx="280780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V="1">
            <a:off x="5132008" y="3478711"/>
            <a:ext cx="0" cy="23662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36"/>
          <p:cNvSpPr/>
          <p:nvPr/>
        </p:nvSpPr>
        <p:spPr>
          <a:xfrm>
            <a:off x="4822591" y="2861092"/>
            <a:ext cx="640080" cy="64008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810" tIns="38405" rIns="76810" bIns="38405"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</a:p>
        </p:txBody>
      </p:sp>
      <p:sp>
        <p:nvSpPr>
          <p:cNvPr id="38" name="Rectangle 37"/>
          <p:cNvSpPr/>
          <p:nvPr/>
        </p:nvSpPr>
        <p:spPr>
          <a:xfrm>
            <a:off x="3827842" y="4877011"/>
            <a:ext cx="227208" cy="508000"/>
          </a:xfrm>
          <a:prstGeom prst="rect">
            <a:avLst/>
          </a:prstGeom>
          <a:solidFill>
            <a:srgbClr val="FFCCCC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810" tIns="38405" rIns="76810" bIns="38405"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39" name="Oval 38"/>
          <p:cNvSpPr/>
          <p:nvPr/>
        </p:nvSpPr>
        <p:spPr>
          <a:xfrm>
            <a:off x="6201105" y="4153358"/>
            <a:ext cx="640080" cy="64008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810" tIns="38405" rIns="76810" bIns="38405"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W</a:t>
            </a:r>
            <a:r>
              <a:rPr kumimoji="0" lang="en-US" sz="1400" b="0" i="0" u="none" strike="noStrike" kern="1200" cap="none" spc="0" normalizeH="0" baseline="-2500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40" name="Rectangle 39"/>
          <p:cNvSpPr/>
          <p:nvPr/>
        </p:nvSpPr>
        <p:spPr>
          <a:xfrm>
            <a:off x="2426313" y="4564893"/>
            <a:ext cx="619125" cy="647700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810" tIns="38405" rIns="76810" bIns="38405"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kumimoji="0" lang="en-US" sz="1700" b="0" i="0" u="none" strike="noStrike" kern="1200" cap="none" spc="0" normalizeH="0" baseline="-2500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41" name="Rectangle 40"/>
          <p:cNvSpPr/>
          <p:nvPr/>
        </p:nvSpPr>
        <p:spPr>
          <a:xfrm>
            <a:off x="4796356" y="4973503"/>
            <a:ext cx="404873" cy="316499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810" tIns="38405" rIns="76810" bIns="38405"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kumimoji="0" lang="en-US" sz="1300" b="0" i="0" u="none" strike="noStrike" kern="1200" cap="none" spc="0" normalizeH="0" baseline="-2500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42" name="Rectangle 41"/>
          <p:cNvSpPr/>
          <p:nvPr/>
        </p:nvSpPr>
        <p:spPr>
          <a:xfrm>
            <a:off x="5255068" y="4882399"/>
            <a:ext cx="227208" cy="508000"/>
          </a:xfrm>
          <a:prstGeom prst="rect">
            <a:avLst/>
          </a:prstGeom>
          <a:solidFill>
            <a:srgbClr val="FFCCCC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810" tIns="38405" rIns="76810" bIns="38405"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43" name="Rectangle 42"/>
          <p:cNvSpPr/>
          <p:nvPr/>
        </p:nvSpPr>
        <p:spPr>
          <a:xfrm>
            <a:off x="6147642" y="4972342"/>
            <a:ext cx="404873" cy="316499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810" tIns="38405" rIns="76810" bIns="38405"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kumimoji="0" lang="en-US" sz="1300" b="0" i="0" u="none" strike="noStrike" kern="1200" cap="none" spc="0" normalizeH="0" baseline="-2500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44" name="Rectangle 43"/>
          <p:cNvSpPr/>
          <p:nvPr/>
        </p:nvSpPr>
        <p:spPr>
          <a:xfrm>
            <a:off x="6606354" y="4881238"/>
            <a:ext cx="227208" cy="508000"/>
          </a:xfrm>
          <a:prstGeom prst="rect">
            <a:avLst/>
          </a:prstGeom>
          <a:solidFill>
            <a:srgbClr val="FFCCCC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810" tIns="38405" rIns="76810" bIns="38405"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cxnSp>
        <p:nvCxnSpPr>
          <p:cNvPr id="45" name="Straight Connector 44"/>
          <p:cNvCxnSpPr/>
          <p:nvPr/>
        </p:nvCxnSpPr>
        <p:spPr>
          <a:xfrm flipV="1">
            <a:off x="5148774" y="3711427"/>
            <a:ext cx="0" cy="439389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flipV="1">
            <a:off x="6510386" y="3721466"/>
            <a:ext cx="0" cy="439389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5594946" y="2680261"/>
            <a:ext cx="404873" cy="201686"/>
          </a:xfrm>
          <a:prstGeom prst="rect">
            <a:avLst/>
          </a:prstGeom>
          <a:solidFill>
            <a:srgbClr val="FFFFCC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810" tIns="38405" rIns="76810" bIns="38405"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kumimoji="0" lang="en-US" sz="1000" b="0" i="0" u="none" strike="noStrike" kern="1200" cap="none" spc="0" normalizeH="0" baseline="-2500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endParaRPr kumimoji="0" lang="en-US" sz="1000" b="0" i="0" u="none" strike="noStrike" kern="1200" cap="none" spc="0" normalizeH="0" baseline="-2500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5594946" y="2931844"/>
            <a:ext cx="404873" cy="201686"/>
          </a:xfrm>
          <a:prstGeom prst="rect">
            <a:avLst/>
          </a:prstGeom>
          <a:solidFill>
            <a:srgbClr val="FFFFCC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810" tIns="38405" rIns="76810" bIns="38405"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kumimoji="0" lang="en-US" sz="1000" b="0" i="0" u="none" strike="noStrike" kern="1200" cap="none" spc="0" normalizeH="0" baseline="-2500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endParaRPr kumimoji="0" lang="en-US" sz="1000" b="0" i="0" u="none" strike="noStrike" kern="1200" cap="none" spc="0" normalizeH="0" baseline="-2500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5594946" y="3174655"/>
            <a:ext cx="404873" cy="201686"/>
          </a:xfrm>
          <a:prstGeom prst="rect">
            <a:avLst/>
          </a:prstGeom>
          <a:solidFill>
            <a:srgbClr val="FFFFCC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810" tIns="38405" rIns="76810" bIns="38405"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kumimoji="0" lang="en-US" sz="1000" b="0" i="0" u="none" strike="noStrike" kern="1200" cap="none" spc="0" normalizeH="0" baseline="-2500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endParaRPr kumimoji="0" lang="en-US" sz="1000" b="0" i="0" u="none" strike="noStrike" kern="1200" cap="none" spc="0" normalizeH="0" baseline="-2500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5562293" y="2636912"/>
            <a:ext cx="481339" cy="739429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4008" tIns="32004" rIns="64008" bIns="32004"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1" name="Picture 4" descr="http://www.clipartbest.com/cliparts/aTq/o5d/aTqo5dRnc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48176">
            <a:off x="4997556" y="3981920"/>
            <a:ext cx="677614" cy="403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0" y="5722456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 panose="020B0604020202020204" pitchFamily="34" charset="0"/>
              </a:rPr>
              <a:t>Uncoded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 panose="020B0604020202020204" pitchFamily="34" charset="0"/>
              </a:rPr>
              <a:t> Algorithm</a:t>
            </a:r>
          </a:p>
        </p:txBody>
      </p:sp>
    </p:spTree>
    <p:extLst>
      <p:ext uri="{BB962C8B-B14F-4D97-AF65-F5344CB8AC3E}">
        <p14:creationId xmlns:p14="http://schemas.microsoft.com/office/powerpoint/2010/main" val="280364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/>
      <p:bldP spid="24" grpId="0" animBg="1"/>
      <p:bldP spid="25" grpId="0" animBg="1"/>
      <p:bldP spid="29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7" grpId="0" animBg="1"/>
      <p:bldP spid="48" grpId="0" animBg="1"/>
      <p:bldP spid="49" grpId="0" animBg="1"/>
      <p:bldP spid="50" grpId="0" animBg="1"/>
      <p:bldP spid="5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/>
          <p:cNvSpPr txBox="1">
            <a:spLocks/>
          </p:cNvSpPr>
          <p:nvPr/>
        </p:nvSpPr>
        <p:spPr>
          <a:xfrm>
            <a:off x="179512" y="216694"/>
            <a:ext cx="8569325" cy="647700"/>
          </a:xfrm>
          <a:prstGeom prst="rect">
            <a:avLst/>
          </a:prstGeom>
        </p:spPr>
        <p:txBody>
          <a:bodyPr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0" cap="none" spc="0" normalizeH="0" baseline="0" noProof="0" dirty="0">
                <a:ln>
                  <a:noFill/>
                </a:ln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Coded Matrix Multiplication</a:t>
            </a:r>
          </a:p>
        </p:txBody>
      </p:sp>
      <p:sp>
        <p:nvSpPr>
          <p:cNvPr id="16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8DB6C6F-0628-4C19-B82B-0A70C98E2BD2}" type="datetime1">
              <a:rPr kumimoji="0" lang="fr-FR" sz="8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27/05/2024</a:t>
            </a:fld>
            <a:endParaRPr kumimoji="0" lang="fr-FR" sz="800" b="0" i="0" u="none" strike="noStrike" kern="1200" cap="none" spc="0" normalizeH="0" baseline="0" noProof="0" dirty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4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Eurostile LT Std"/>
              </a:defRPr>
            </a:lvl1pPr>
            <a:lvl2pPr marL="742950" indent="-28575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Eurostile LT Std"/>
              </a:defRPr>
            </a:lvl2pPr>
            <a:lvl3pPr marL="1143000" indent="-22860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Eurostile LT Std"/>
              </a:defRPr>
            </a:lvl3pPr>
            <a:lvl4pPr marL="1600200" indent="-228600">
              <a:spcBef>
                <a:spcPct val="20000"/>
              </a:spcBef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Eurostile LT Std"/>
              </a:defRPr>
            </a:lvl4pPr>
            <a:lvl5pPr marL="2057400" indent="-228600">
              <a:spcBef>
                <a:spcPct val="20000"/>
              </a:spcBef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- p </a:t>
            </a:r>
            <a:fld id="{F3B5A460-63E2-4D8D-9EC8-3099D4BDFCB9}" type="slidenum">
              <a:rPr kumimoji="0" lang="fr-FR" alt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r>
              <a:rPr kumimoji="0" lang="fr-F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8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MALCOM Course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5722456"/>
            <a:ext cx="9143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 panose="020B0604020202020204" pitchFamily="34" charset="0"/>
              </a:rPr>
              <a:t>Coded Algorithm</a:t>
            </a:r>
          </a:p>
        </p:txBody>
      </p:sp>
      <p:sp>
        <p:nvSpPr>
          <p:cNvPr id="34" name="Rectangle 33"/>
          <p:cNvSpPr/>
          <p:nvPr/>
        </p:nvSpPr>
        <p:spPr>
          <a:xfrm>
            <a:off x="2922932" y="1747771"/>
            <a:ext cx="707376" cy="2404036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4008" tIns="32004" rIns="64008" bIns="32004"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2971389" y="1845704"/>
            <a:ext cx="619125" cy="1052823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810" tIns="38405" rIns="76810" bIns="38405"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A’</a:t>
            </a:r>
            <a:r>
              <a:rPr kumimoji="0" lang="en-US" sz="1700" b="0" i="0" u="none" strike="noStrike" kern="1200" cap="none" spc="0" normalizeH="0" baseline="-2500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2571149" y="2684695"/>
            <a:ext cx="222424" cy="339170"/>
          </a:xfrm>
          <a:prstGeom prst="rect">
            <a:avLst/>
          </a:prstGeom>
          <a:noFill/>
          <a:ln w="28575">
            <a:noFill/>
          </a:ln>
        </p:spPr>
        <p:txBody>
          <a:bodyPr wrap="square" lIns="76810" tIns="38405" rIns="76810" bIns="38405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 panose="020B0604020202020204" pitchFamily="34" charset="0"/>
              </a:rPr>
              <a:t>A</a:t>
            </a:r>
          </a:p>
        </p:txBody>
      </p:sp>
      <p:sp>
        <p:nvSpPr>
          <p:cNvPr id="54" name="Oval 53"/>
          <p:cNvSpPr/>
          <p:nvPr/>
        </p:nvSpPr>
        <p:spPr>
          <a:xfrm>
            <a:off x="3935940" y="2895387"/>
            <a:ext cx="640080" cy="64008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810" tIns="38405" rIns="76810" bIns="38405"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W</a:t>
            </a:r>
            <a:r>
              <a:rPr kumimoji="0" lang="en-US" sz="1400" b="0" i="0" u="none" strike="noStrike" kern="1200" cap="none" spc="0" normalizeH="0" baseline="-2500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55" name="Rectangle 54"/>
          <p:cNvSpPr/>
          <p:nvPr/>
        </p:nvSpPr>
        <p:spPr>
          <a:xfrm>
            <a:off x="3916222" y="3725020"/>
            <a:ext cx="404873" cy="605180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810" tIns="38405" rIns="76810" bIns="38405"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A’</a:t>
            </a:r>
            <a:r>
              <a:rPr kumimoji="0" lang="en-US" sz="1300" b="0" i="0" u="none" strike="noStrike" kern="1200" cap="none" spc="0" normalizeH="0" baseline="-2500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56" name="Oval 55"/>
          <p:cNvSpPr/>
          <p:nvPr/>
        </p:nvSpPr>
        <p:spPr>
          <a:xfrm>
            <a:off x="5352178" y="2910264"/>
            <a:ext cx="640080" cy="64008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810" tIns="38405" rIns="76810" bIns="38405"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W</a:t>
            </a:r>
            <a:r>
              <a:rPr kumimoji="0" lang="en-US" sz="1400" b="0" i="0" u="none" strike="noStrike" kern="1200" cap="none" spc="0" normalizeH="0" baseline="-2500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cxnSp>
        <p:nvCxnSpPr>
          <p:cNvPr id="57" name="Straight Connector 56"/>
          <p:cNvCxnSpPr/>
          <p:nvPr/>
        </p:nvCxnSpPr>
        <p:spPr>
          <a:xfrm flipV="1">
            <a:off x="4260435" y="2479606"/>
            <a:ext cx="0" cy="410178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4260435" y="2485209"/>
            <a:ext cx="280780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flipV="1">
            <a:off x="5679100" y="2235617"/>
            <a:ext cx="0" cy="23662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Oval 59"/>
          <p:cNvSpPr/>
          <p:nvPr/>
        </p:nvSpPr>
        <p:spPr>
          <a:xfrm>
            <a:off x="5369683" y="1617998"/>
            <a:ext cx="640080" cy="64008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810" tIns="38405" rIns="76810" bIns="38405"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</a:p>
        </p:txBody>
      </p:sp>
      <p:sp>
        <p:nvSpPr>
          <p:cNvPr id="61" name="Rectangle 60"/>
          <p:cNvSpPr/>
          <p:nvPr/>
        </p:nvSpPr>
        <p:spPr>
          <a:xfrm>
            <a:off x="4374933" y="3775544"/>
            <a:ext cx="227208" cy="508000"/>
          </a:xfrm>
          <a:prstGeom prst="rect">
            <a:avLst/>
          </a:prstGeom>
          <a:solidFill>
            <a:srgbClr val="FFCCCC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810" tIns="38405" rIns="76810" bIns="38405"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62" name="Oval 61"/>
          <p:cNvSpPr/>
          <p:nvPr/>
        </p:nvSpPr>
        <p:spPr>
          <a:xfrm>
            <a:off x="6723267" y="2898528"/>
            <a:ext cx="640080" cy="64008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810" tIns="38405" rIns="76810" bIns="38405"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W</a:t>
            </a:r>
            <a:r>
              <a:rPr kumimoji="0" lang="en-US" sz="1400" b="0" i="0" u="none" strike="noStrike" kern="1200" cap="none" spc="0" normalizeH="0" baseline="-2500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63" name="Rectangle 62"/>
          <p:cNvSpPr/>
          <p:nvPr/>
        </p:nvSpPr>
        <p:spPr>
          <a:xfrm>
            <a:off x="2971389" y="3055821"/>
            <a:ext cx="619125" cy="935506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810" tIns="38405" rIns="76810" bIns="38405"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A’</a:t>
            </a:r>
            <a:r>
              <a:rPr kumimoji="0" lang="en-US" sz="1700" b="0" i="0" u="none" strike="noStrike" kern="1200" cap="none" spc="0" normalizeH="0" baseline="-2500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cxnSp>
        <p:nvCxnSpPr>
          <p:cNvPr id="64" name="Straight Connector 63"/>
          <p:cNvCxnSpPr/>
          <p:nvPr/>
        </p:nvCxnSpPr>
        <p:spPr>
          <a:xfrm flipV="1">
            <a:off x="5673422" y="2455436"/>
            <a:ext cx="0" cy="439389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 flipV="1">
            <a:off x="7032548" y="2466636"/>
            <a:ext cx="0" cy="439389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/>
          <p:cNvSpPr/>
          <p:nvPr/>
        </p:nvSpPr>
        <p:spPr>
          <a:xfrm>
            <a:off x="6142038" y="1437168"/>
            <a:ext cx="404873" cy="303837"/>
          </a:xfrm>
          <a:prstGeom prst="rect">
            <a:avLst/>
          </a:prstGeom>
          <a:solidFill>
            <a:srgbClr val="FFFFCC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810" tIns="38405" rIns="76810" bIns="38405"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A’</a:t>
            </a:r>
            <a:r>
              <a:rPr kumimoji="0" lang="en-US" sz="1000" b="0" i="0" u="none" strike="noStrike" kern="1200" cap="none" spc="0" normalizeH="0" baseline="-2500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endParaRPr kumimoji="0" lang="en-US" sz="1000" b="0" i="0" u="none" strike="noStrike" kern="1200" cap="none" spc="0" normalizeH="0" baseline="-2500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6109385" y="1426378"/>
            <a:ext cx="481339" cy="739248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4008" tIns="32004" rIns="64008" bIns="32004"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5352180" y="3725020"/>
            <a:ext cx="404873" cy="605180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810" tIns="38405" rIns="76810" bIns="38405"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A’</a:t>
            </a:r>
            <a:r>
              <a:rPr kumimoji="0" lang="en-US" sz="1300" b="0" i="0" u="none" strike="noStrike" kern="1200" cap="none" spc="0" normalizeH="0" baseline="-2500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69" name="Rectangle 68"/>
          <p:cNvSpPr/>
          <p:nvPr/>
        </p:nvSpPr>
        <p:spPr>
          <a:xfrm>
            <a:off x="5810891" y="3775544"/>
            <a:ext cx="227208" cy="508000"/>
          </a:xfrm>
          <a:prstGeom prst="rect">
            <a:avLst/>
          </a:prstGeom>
          <a:solidFill>
            <a:srgbClr val="FFCCCC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810" tIns="38405" rIns="76810" bIns="38405"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70" name="Rectangle 69"/>
          <p:cNvSpPr/>
          <p:nvPr/>
        </p:nvSpPr>
        <p:spPr>
          <a:xfrm>
            <a:off x="6686180" y="3722732"/>
            <a:ext cx="1403027" cy="605180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810" tIns="38405" rIns="76810" bIns="38405"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-2500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(A’1+A’2)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-2500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1" name="Rectangle 70"/>
          <p:cNvSpPr/>
          <p:nvPr/>
        </p:nvSpPr>
        <p:spPr>
          <a:xfrm>
            <a:off x="8161216" y="3737327"/>
            <a:ext cx="227208" cy="508000"/>
          </a:xfrm>
          <a:prstGeom prst="rect">
            <a:avLst/>
          </a:prstGeom>
          <a:solidFill>
            <a:srgbClr val="FFCCCC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810" tIns="38405" rIns="76810" bIns="38405"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7353221" y="3874808"/>
            <a:ext cx="236155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Arial" panose="020B0604020202020204" pitchFamily="34" charset="0"/>
            </a:endParaRPr>
          </a:p>
        </p:txBody>
      </p:sp>
      <p:cxnSp>
        <p:nvCxnSpPr>
          <p:cNvPr id="73" name="Straight Arrow Connector 72"/>
          <p:cNvCxnSpPr>
            <a:stCxn id="55" idx="2"/>
          </p:cNvCxnSpPr>
          <p:nvPr/>
        </p:nvCxnSpPr>
        <p:spPr>
          <a:xfrm>
            <a:off x="4118659" y="4330200"/>
            <a:ext cx="1850734" cy="79607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>
            <a:stCxn id="68" idx="2"/>
          </p:cNvCxnSpPr>
          <p:nvPr/>
        </p:nvCxnSpPr>
        <p:spPr>
          <a:xfrm>
            <a:off x="5554617" y="4330200"/>
            <a:ext cx="372096" cy="69303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stCxn id="79" idx="6"/>
            <a:endCxn id="70" idx="2"/>
          </p:cNvCxnSpPr>
          <p:nvPr/>
        </p:nvCxnSpPr>
        <p:spPr>
          <a:xfrm flipV="1">
            <a:off x="6218149" y="4327912"/>
            <a:ext cx="1169545" cy="69532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6" name="Picture 4" descr="http://www.clipartbest.com/cliparts/aTq/o5d/aTqo5dRnc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48176">
            <a:off x="5538485" y="2725929"/>
            <a:ext cx="677614" cy="403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77" name="Rectangle 76"/>
          <p:cNvSpPr/>
          <p:nvPr/>
        </p:nvSpPr>
        <p:spPr>
          <a:xfrm>
            <a:off x="6142038" y="1777735"/>
            <a:ext cx="404873" cy="303837"/>
          </a:xfrm>
          <a:prstGeom prst="rect">
            <a:avLst/>
          </a:prstGeom>
          <a:solidFill>
            <a:srgbClr val="FFFFCC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810" tIns="38405" rIns="76810" bIns="38405"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A’</a:t>
            </a:r>
            <a:r>
              <a:rPr kumimoji="0" lang="en-US" sz="1000" b="0" i="0" u="none" strike="noStrike" kern="1200" cap="none" spc="0" normalizeH="0" baseline="-2500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endParaRPr kumimoji="0" lang="en-US" sz="1000" b="0" i="0" u="none" strike="noStrike" kern="1200" cap="none" spc="0" normalizeH="0" baseline="-2500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78" name="Group 77"/>
          <p:cNvGrpSpPr/>
          <p:nvPr/>
        </p:nvGrpSpPr>
        <p:grpSpPr>
          <a:xfrm>
            <a:off x="5909158" y="4752146"/>
            <a:ext cx="372218" cy="477054"/>
            <a:chOff x="5785458" y="5976290"/>
            <a:chExt cx="372218" cy="477054"/>
          </a:xfrm>
        </p:grpSpPr>
        <p:sp>
          <p:nvSpPr>
            <p:cNvPr id="79" name="Oval 78"/>
            <p:cNvSpPr/>
            <p:nvPr/>
          </p:nvSpPr>
          <p:spPr>
            <a:xfrm>
              <a:off x="5803013" y="6101659"/>
              <a:ext cx="291436" cy="291436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5785458" y="5976290"/>
              <a:ext cx="372218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5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 panose="020B0604020202020204" pitchFamily="34" charset="0"/>
                </a:rPr>
                <a:t>+</a:t>
              </a:r>
            </a:p>
          </p:txBody>
        </p:sp>
      </p:grpSp>
      <p:sp>
        <p:nvSpPr>
          <p:cNvPr id="81" name="Rectangle 80"/>
          <p:cNvSpPr/>
          <p:nvPr/>
        </p:nvSpPr>
        <p:spPr>
          <a:xfrm>
            <a:off x="1278429" y="1753319"/>
            <a:ext cx="707376" cy="2382208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4008" tIns="32004" rIns="64008" bIns="32004"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2" name="Rectangle 81"/>
          <p:cNvSpPr/>
          <p:nvPr/>
        </p:nvSpPr>
        <p:spPr>
          <a:xfrm>
            <a:off x="1310605" y="1867534"/>
            <a:ext cx="619125" cy="647700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810" tIns="38405" rIns="76810" bIns="38405"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kumimoji="0" lang="en-US" sz="1700" b="0" i="0" u="none" strike="noStrike" kern="1200" cap="none" spc="0" normalizeH="0" baseline="-2500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83" name="Rectangle 82"/>
          <p:cNvSpPr/>
          <p:nvPr/>
        </p:nvSpPr>
        <p:spPr>
          <a:xfrm>
            <a:off x="1312621" y="2595420"/>
            <a:ext cx="619125" cy="647700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810" tIns="38405" rIns="76810" bIns="38405"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kumimoji="0" lang="en-US" sz="1700" b="0" i="0" u="none" strike="noStrike" kern="1200" cap="none" spc="0" normalizeH="0" baseline="-2500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910365" y="2706523"/>
            <a:ext cx="222424" cy="339170"/>
          </a:xfrm>
          <a:prstGeom prst="rect">
            <a:avLst/>
          </a:prstGeom>
          <a:noFill/>
          <a:ln w="28575">
            <a:noFill/>
          </a:ln>
        </p:spPr>
        <p:txBody>
          <a:bodyPr wrap="square" lIns="76810" tIns="38405" rIns="76810" bIns="38405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 panose="020B0604020202020204" pitchFamily="34" charset="0"/>
              </a:rPr>
              <a:t>A</a:t>
            </a:r>
          </a:p>
        </p:txBody>
      </p:sp>
      <p:sp>
        <p:nvSpPr>
          <p:cNvPr id="85" name="Rectangle 84"/>
          <p:cNvSpPr/>
          <p:nvPr/>
        </p:nvSpPr>
        <p:spPr>
          <a:xfrm>
            <a:off x="1312621" y="3343627"/>
            <a:ext cx="619125" cy="647700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810" tIns="38405" rIns="76810" bIns="38405"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kumimoji="0" lang="en-US" sz="1700" b="0" i="0" u="none" strike="noStrike" kern="1200" cap="none" spc="0" normalizeH="0" baseline="-2500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4202836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0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0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31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32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33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30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5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36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37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38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30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40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41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42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43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30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45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46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47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48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30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50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51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52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53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34" grpId="0" animBg="1"/>
      <p:bldP spid="52" grpId="0" animBg="1"/>
      <p:bldP spid="53" grpId="0"/>
      <p:bldP spid="55" grpId="0" animBg="1"/>
      <p:bldP spid="61" grpId="0" animBg="1"/>
      <p:bldP spid="63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/>
      <p:bldP spid="77" grpId="0" animBg="1"/>
      <p:bldP spid="81" grpId="0" animBg="1"/>
      <p:bldP spid="81" grpId="1" animBg="1"/>
      <p:bldP spid="82" grpId="0" animBg="1"/>
      <p:bldP spid="82" grpId="1" animBg="1"/>
      <p:bldP spid="83" grpId="0" animBg="1"/>
      <p:bldP spid="83" grpId="1" animBg="1"/>
      <p:bldP spid="84" grpId="0"/>
      <p:bldP spid="84" grpId="1"/>
      <p:bldP spid="85" grpId="0" animBg="1"/>
      <p:bldP spid="85" grpId="1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/>
          <p:cNvSpPr txBox="1">
            <a:spLocks/>
          </p:cNvSpPr>
          <p:nvPr/>
        </p:nvSpPr>
        <p:spPr>
          <a:xfrm>
            <a:off x="179512" y="216694"/>
            <a:ext cx="8569325" cy="647700"/>
          </a:xfrm>
          <a:prstGeom prst="rect">
            <a:avLst/>
          </a:prstGeom>
        </p:spPr>
        <p:txBody>
          <a:bodyPr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0" cap="none" spc="0" normalizeH="0" baseline="0" noProof="0" dirty="0">
                <a:ln>
                  <a:noFill/>
                </a:ln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MDS-Coded Matrix Multiplication</a:t>
            </a:r>
          </a:p>
        </p:txBody>
      </p:sp>
      <p:sp>
        <p:nvSpPr>
          <p:cNvPr id="16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8DB6C6F-0628-4C19-B82B-0A70C98E2BD2}" type="datetime1">
              <a:rPr kumimoji="0" lang="fr-FR" sz="8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27/05/2024</a:t>
            </a:fld>
            <a:endParaRPr kumimoji="0" lang="fr-FR" sz="800" b="0" i="0" u="none" strike="noStrike" kern="1200" cap="none" spc="0" normalizeH="0" baseline="0" noProof="0" dirty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4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Eurostile LT Std"/>
              </a:defRPr>
            </a:lvl1pPr>
            <a:lvl2pPr marL="742950" indent="-28575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Eurostile LT Std"/>
              </a:defRPr>
            </a:lvl2pPr>
            <a:lvl3pPr marL="1143000" indent="-22860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Eurostile LT Std"/>
              </a:defRPr>
            </a:lvl3pPr>
            <a:lvl4pPr marL="1600200" indent="-228600">
              <a:spcBef>
                <a:spcPct val="20000"/>
              </a:spcBef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Eurostile LT Std"/>
              </a:defRPr>
            </a:lvl4pPr>
            <a:lvl5pPr marL="2057400" indent="-228600">
              <a:spcBef>
                <a:spcPct val="20000"/>
              </a:spcBef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- p </a:t>
            </a:r>
            <a:fld id="{F3B5A460-63E2-4D8D-9EC8-3099D4BDFCB9}" type="slidenum">
              <a:rPr kumimoji="0" lang="fr-FR" alt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r>
              <a:rPr kumimoji="0" lang="fr-F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8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MALCOM Course</a:t>
            </a:r>
          </a:p>
        </p:txBody>
      </p:sp>
      <p:sp>
        <p:nvSpPr>
          <p:cNvPr id="42" name="Rectangle 41"/>
          <p:cNvSpPr/>
          <p:nvPr/>
        </p:nvSpPr>
        <p:spPr>
          <a:xfrm>
            <a:off x="603303" y="1163612"/>
            <a:ext cx="707376" cy="2223389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4008" tIns="32004" rIns="64008" bIns="32004"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651758" y="1210748"/>
            <a:ext cx="619125" cy="647700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810" tIns="38405" rIns="76810" bIns="38405"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kumimoji="0" lang="en-US" sz="1700" b="0" i="0" u="none" strike="noStrike" kern="1200" cap="none" spc="0" normalizeH="0" baseline="-2500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44" name="Rectangle 43"/>
          <p:cNvSpPr/>
          <p:nvPr/>
        </p:nvSpPr>
        <p:spPr>
          <a:xfrm>
            <a:off x="653774" y="1938634"/>
            <a:ext cx="619125" cy="647700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810" tIns="38405" rIns="76810" bIns="38405"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kumimoji="0" lang="en-US" sz="1700" b="0" i="0" u="none" strike="noStrike" kern="1200" cap="none" spc="0" normalizeH="0" baseline="-2500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251520" y="2049737"/>
            <a:ext cx="222424" cy="339170"/>
          </a:xfrm>
          <a:prstGeom prst="rect">
            <a:avLst/>
          </a:prstGeom>
          <a:noFill/>
          <a:ln w="28575">
            <a:noFill/>
          </a:ln>
        </p:spPr>
        <p:txBody>
          <a:bodyPr wrap="square" lIns="76810" tIns="38405" rIns="76810" bIns="38405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 panose="020B0604020202020204" pitchFamily="34" charset="0"/>
              </a:rPr>
              <a:t>A</a:t>
            </a:r>
          </a:p>
        </p:txBody>
      </p:sp>
      <p:sp>
        <p:nvSpPr>
          <p:cNvPr id="46" name="Oval 45"/>
          <p:cNvSpPr/>
          <p:nvPr/>
        </p:nvSpPr>
        <p:spPr>
          <a:xfrm>
            <a:off x="1616311" y="2260429"/>
            <a:ext cx="640080" cy="64008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810" tIns="38405" rIns="76810" bIns="38405"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W</a:t>
            </a:r>
            <a:r>
              <a:rPr kumimoji="0" lang="en-US" sz="1400" b="0" i="0" u="none" strike="noStrike" kern="1200" cap="none" spc="0" normalizeH="0" baseline="-2500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47" name="Rectangle 46"/>
          <p:cNvSpPr/>
          <p:nvPr/>
        </p:nvSpPr>
        <p:spPr>
          <a:xfrm>
            <a:off x="1596591" y="3090062"/>
            <a:ext cx="404873" cy="316499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810" tIns="38405" rIns="76810" bIns="38405"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kumimoji="0" lang="en-US" sz="1300" b="0" i="0" u="none" strike="noStrike" kern="1200" cap="none" spc="0" normalizeH="0" baseline="-2500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48" name="Oval 47"/>
          <p:cNvSpPr/>
          <p:nvPr/>
        </p:nvSpPr>
        <p:spPr>
          <a:xfrm>
            <a:off x="2560400" y="2275306"/>
            <a:ext cx="640080" cy="64008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810" tIns="38405" rIns="76810" bIns="38405"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W</a:t>
            </a:r>
            <a:r>
              <a:rPr kumimoji="0" lang="en-US" sz="1400" b="0" i="0" u="none" strike="noStrike" kern="1200" cap="none" spc="0" normalizeH="0" baseline="-2500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cxnSp>
        <p:nvCxnSpPr>
          <p:cNvPr id="49" name="Straight Connector 48"/>
          <p:cNvCxnSpPr/>
          <p:nvPr/>
        </p:nvCxnSpPr>
        <p:spPr>
          <a:xfrm flipV="1">
            <a:off x="1940806" y="1844648"/>
            <a:ext cx="0" cy="410178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V="1">
            <a:off x="1940806" y="1850249"/>
            <a:ext cx="1892939" cy="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V="1">
            <a:off x="2881951" y="1600659"/>
            <a:ext cx="0" cy="23662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Oval 85"/>
          <p:cNvSpPr/>
          <p:nvPr/>
        </p:nvSpPr>
        <p:spPr>
          <a:xfrm>
            <a:off x="2562374" y="983040"/>
            <a:ext cx="640080" cy="64008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810" tIns="38405" rIns="76810" bIns="38405"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</a:p>
        </p:txBody>
      </p:sp>
      <p:sp>
        <p:nvSpPr>
          <p:cNvPr id="87" name="Rectangle 86"/>
          <p:cNvSpPr/>
          <p:nvPr/>
        </p:nvSpPr>
        <p:spPr>
          <a:xfrm>
            <a:off x="2055305" y="2998959"/>
            <a:ext cx="227208" cy="508000"/>
          </a:xfrm>
          <a:prstGeom prst="rect">
            <a:avLst/>
          </a:prstGeom>
          <a:solidFill>
            <a:srgbClr val="FFCCCC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810" tIns="38405" rIns="76810" bIns="38405"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88" name="Oval 87"/>
          <p:cNvSpPr/>
          <p:nvPr/>
        </p:nvSpPr>
        <p:spPr>
          <a:xfrm>
            <a:off x="3524464" y="2263570"/>
            <a:ext cx="640080" cy="64008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810" tIns="38405" rIns="76810" bIns="38405"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W</a:t>
            </a:r>
            <a:r>
              <a:rPr kumimoji="0" lang="en-US" sz="1400" b="0" i="0" u="none" strike="noStrike" kern="1200" cap="none" spc="0" normalizeH="0" baseline="-2500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89" name="Rectangle 88"/>
          <p:cNvSpPr/>
          <p:nvPr/>
        </p:nvSpPr>
        <p:spPr>
          <a:xfrm>
            <a:off x="653774" y="2666521"/>
            <a:ext cx="619125" cy="647700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810" tIns="38405" rIns="76810" bIns="38405"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kumimoji="0" lang="en-US" sz="1700" b="0" i="0" u="none" strike="noStrike" kern="1200" cap="none" spc="0" normalizeH="0" baseline="-2500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90" name="Rectangle 89"/>
          <p:cNvSpPr/>
          <p:nvPr/>
        </p:nvSpPr>
        <p:spPr>
          <a:xfrm>
            <a:off x="2529224" y="3082552"/>
            <a:ext cx="404873" cy="316499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810" tIns="38405" rIns="76810" bIns="38405"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kumimoji="0" lang="en-US" sz="1300" b="0" i="0" u="none" strike="noStrike" kern="1200" cap="none" spc="0" normalizeH="0" baseline="-2500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91" name="Rectangle 90"/>
          <p:cNvSpPr/>
          <p:nvPr/>
        </p:nvSpPr>
        <p:spPr>
          <a:xfrm>
            <a:off x="2987938" y="2991450"/>
            <a:ext cx="227208" cy="508000"/>
          </a:xfrm>
          <a:prstGeom prst="rect">
            <a:avLst/>
          </a:prstGeom>
          <a:solidFill>
            <a:srgbClr val="FFCCCC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810" tIns="38405" rIns="76810" bIns="38405"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92" name="Rectangle 91"/>
          <p:cNvSpPr/>
          <p:nvPr/>
        </p:nvSpPr>
        <p:spPr>
          <a:xfrm>
            <a:off x="3470999" y="3082552"/>
            <a:ext cx="404873" cy="316499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810" tIns="38405" rIns="76810" bIns="38405"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kumimoji="0" lang="en-US" sz="1300" b="0" i="0" u="none" strike="noStrike" kern="1200" cap="none" spc="0" normalizeH="0" baseline="-2500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93" name="Rectangle 92"/>
          <p:cNvSpPr/>
          <p:nvPr/>
        </p:nvSpPr>
        <p:spPr>
          <a:xfrm>
            <a:off x="3929713" y="2991450"/>
            <a:ext cx="227208" cy="508000"/>
          </a:xfrm>
          <a:prstGeom prst="rect">
            <a:avLst/>
          </a:prstGeom>
          <a:solidFill>
            <a:srgbClr val="FFCCCC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810" tIns="38405" rIns="76810" bIns="38405"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cxnSp>
        <p:nvCxnSpPr>
          <p:cNvPr id="94" name="Straight Connector 93"/>
          <p:cNvCxnSpPr/>
          <p:nvPr/>
        </p:nvCxnSpPr>
        <p:spPr>
          <a:xfrm flipV="1">
            <a:off x="2881644" y="1820476"/>
            <a:ext cx="0" cy="439389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 flipV="1">
            <a:off x="3833745" y="1831676"/>
            <a:ext cx="0" cy="439389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Rectangle 95"/>
          <p:cNvSpPr/>
          <p:nvPr/>
        </p:nvSpPr>
        <p:spPr>
          <a:xfrm>
            <a:off x="3334727" y="1015569"/>
            <a:ext cx="404873" cy="201686"/>
          </a:xfrm>
          <a:prstGeom prst="rect">
            <a:avLst/>
          </a:prstGeom>
          <a:solidFill>
            <a:srgbClr val="FFFFCC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810" tIns="38405" rIns="76810" bIns="38405"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kumimoji="0" lang="en-US" sz="1000" b="0" i="0" u="none" strike="noStrike" kern="1200" cap="none" spc="0" normalizeH="0" baseline="-2500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endParaRPr kumimoji="0" lang="en-US" sz="1000" b="0" i="0" u="none" strike="noStrike" kern="1200" cap="none" spc="0" normalizeH="0" baseline="-2500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7" name="Rectangle 96"/>
          <p:cNvSpPr/>
          <p:nvPr/>
        </p:nvSpPr>
        <p:spPr>
          <a:xfrm>
            <a:off x="3334727" y="1267152"/>
            <a:ext cx="404873" cy="201686"/>
          </a:xfrm>
          <a:prstGeom prst="rect">
            <a:avLst/>
          </a:prstGeom>
          <a:solidFill>
            <a:srgbClr val="FFFFCC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810" tIns="38405" rIns="76810" bIns="38405"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kumimoji="0" lang="en-US" sz="1000" b="0" i="0" u="none" strike="noStrike" kern="1200" cap="none" spc="0" normalizeH="0" baseline="-2500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endParaRPr kumimoji="0" lang="en-US" sz="1000" b="0" i="0" u="none" strike="noStrike" kern="1200" cap="none" spc="0" normalizeH="0" baseline="-2500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8" name="Rectangle 97"/>
          <p:cNvSpPr/>
          <p:nvPr/>
        </p:nvSpPr>
        <p:spPr>
          <a:xfrm>
            <a:off x="3334727" y="1509963"/>
            <a:ext cx="404873" cy="201686"/>
          </a:xfrm>
          <a:prstGeom prst="rect">
            <a:avLst/>
          </a:prstGeom>
          <a:solidFill>
            <a:srgbClr val="FFFFCC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810" tIns="38405" rIns="76810" bIns="38405"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kumimoji="0" lang="en-US" sz="1000" b="0" i="0" u="none" strike="noStrike" kern="1200" cap="none" spc="0" normalizeH="0" baseline="-2500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endParaRPr kumimoji="0" lang="en-US" sz="1000" b="0" i="0" u="none" strike="noStrike" kern="1200" cap="none" spc="0" normalizeH="0" baseline="-2500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3812626" y="1179302"/>
            <a:ext cx="465369" cy="339170"/>
          </a:xfrm>
          <a:prstGeom prst="rect">
            <a:avLst/>
          </a:prstGeom>
          <a:noFill/>
          <a:ln w="28575">
            <a:noFill/>
          </a:ln>
        </p:spPr>
        <p:txBody>
          <a:bodyPr wrap="square" lIns="76810" tIns="38405" rIns="76810" bIns="38405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 panose="020B0604020202020204" pitchFamily="34" charset="0"/>
              </a:rPr>
              <a:t>A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 panose="020B0604020202020204" pitchFamily="34" charset="0"/>
              </a:rPr>
              <a:t>b</a:t>
            </a:r>
          </a:p>
        </p:txBody>
      </p:sp>
      <p:sp>
        <p:nvSpPr>
          <p:cNvPr id="100" name="Rectangle 99"/>
          <p:cNvSpPr/>
          <p:nvPr/>
        </p:nvSpPr>
        <p:spPr>
          <a:xfrm>
            <a:off x="3302074" y="972220"/>
            <a:ext cx="481339" cy="795982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4008" tIns="32004" rIns="64008" bIns="32004"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4577588" y="2049737"/>
            <a:ext cx="222424" cy="339170"/>
          </a:xfrm>
          <a:prstGeom prst="rect">
            <a:avLst/>
          </a:prstGeom>
          <a:noFill/>
          <a:ln w="28575">
            <a:noFill/>
          </a:ln>
        </p:spPr>
        <p:txBody>
          <a:bodyPr wrap="square" lIns="76810" tIns="38405" rIns="76810" bIns="38405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 panose="020B0604020202020204" pitchFamily="34" charset="0"/>
              </a:rPr>
              <a:t>A</a:t>
            </a:r>
          </a:p>
        </p:txBody>
      </p:sp>
      <p:sp>
        <p:nvSpPr>
          <p:cNvPr id="102" name="Oval 101"/>
          <p:cNvSpPr/>
          <p:nvPr/>
        </p:nvSpPr>
        <p:spPr>
          <a:xfrm>
            <a:off x="5840779" y="2260429"/>
            <a:ext cx="640080" cy="64008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810" tIns="38405" rIns="76810" bIns="38405"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W</a:t>
            </a:r>
            <a:r>
              <a:rPr kumimoji="0" lang="en-US" sz="1400" b="0" i="0" u="none" strike="noStrike" kern="1200" cap="none" spc="0" normalizeH="0" baseline="-2500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103" name="Rectangle 102"/>
          <p:cNvSpPr/>
          <p:nvPr/>
        </p:nvSpPr>
        <p:spPr>
          <a:xfrm>
            <a:off x="5795659" y="2991450"/>
            <a:ext cx="404873" cy="508000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810" tIns="38405" rIns="76810" bIns="38405"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kumimoji="0" lang="en-US" sz="1300" b="0" i="0" u="none" strike="noStrike" kern="1200" cap="none" spc="0" normalizeH="0" baseline="-2500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104" name="Oval 103"/>
          <p:cNvSpPr/>
          <p:nvPr/>
        </p:nvSpPr>
        <p:spPr>
          <a:xfrm>
            <a:off x="6772168" y="2275306"/>
            <a:ext cx="640080" cy="64008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810" tIns="38405" rIns="76810" bIns="38405"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W</a:t>
            </a:r>
            <a:r>
              <a:rPr kumimoji="0" lang="en-US" sz="1400" b="0" i="0" u="none" strike="noStrike" kern="1200" cap="none" spc="0" normalizeH="0" baseline="-2500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cxnSp>
        <p:nvCxnSpPr>
          <p:cNvPr id="105" name="Straight Connector 104"/>
          <p:cNvCxnSpPr/>
          <p:nvPr/>
        </p:nvCxnSpPr>
        <p:spPr>
          <a:xfrm flipV="1">
            <a:off x="6139874" y="1844648"/>
            <a:ext cx="0" cy="410178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/>
          <p:nvPr/>
        </p:nvCxnSpPr>
        <p:spPr>
          <a:xfrm flipV="1">
            <a:off x="6139874" y="1850249"/>
            <a:ext cx="1892939" cy="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/>
          <p:nvPr/>
        </p:nvCxnSpPr>
        <p:spPr>
          <a:xfrm flipV="1">
            <a:off x="7081019" y="1600659"/>
            <a:ext cx="0" cy="23662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Oval 107"/>
          <p:cNvSpPr/>
          <p:nvPr/>
        </p:nvSpPr>
        <p:spPr>
          <a:xfrm>
            <a:off x="6761442" y="983040"/>
            <a:ext cx="640080" cy="64008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810" tIns="38405" rIns="76810" bIns="38405"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</a:p>
        </p:txBody>
      </p:sp>
      <p:sp>
        <p:nvSpPr>
          <p:cNvPr id="109" name="Rectangle 108"/>
          <p:cNvSpPr/>
          <p:nvPr/>
        </p:nvSpPr>
        <p:spPr>
          <a:xfrm>
            <a:off x="6254373" y="2998959"/>
            <a:ext cx="227208" cy="508000"/>
          </a:xfrm>
          <a:prstGeom prst="rect">
            <a:avLst/>
          </a:prstGeom>
          <a:solidFill>
            <a:srgbClr val="FFCCCC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810" tIns="38405" rIns="76810" bIns="38405"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110" name="Oval 109"/>
          <p:cNvSpPr/>
          <p:nvPr/>
        </p:nvSpPr>
        <p:spPr>
          <a:xfrm>
            <a:off x="7723532" y="2263570"/>
            <a:ext cx="640080" cy="64008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810" tIns="38405" rIns="76810" bIns="38405"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W</a:t>
            </a:r>
            <a:r>
              <a:rPr kumimoji="0" lang="en-US" sz="1400" b="0" i="0" u="none" strike="noStrike" kern="1200" cap="none" spc="0" normalizeH="0" baseline="-2500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111" name="Rectangle 110"/>
          <p:cNvSpPr/>
          <p:nvPr/>
        </p:nvSpPr>
        <p:spPr>
          <a:xfrm>
            <a:off x="6728292" y="2991450"/>
            <a:ext cx="404873" cy="508000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810" tIns="38405" rIns="76810" bIns="38405"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kumimoji="0" lang="en-US" sz="1300" b="0" i="0" u="none" strike="noStrike" kern="1200" cap="none" spc="0" normalizeH="0" baseline="-2500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112" name="Rectangle 111"/>
          <p:cNvSpPr/>
          <p:nvPr/>
        </p:nvSpPr>
        <p:spPr>
          <a:xfrm>
            <a:off x="7187006" y="2991450"/>
            <a:ext cx="227208" cy="508000"/>
          </a:xfrm>
          <a:prstGeom prst="rect">
            <a:avLst/>
          </a:prstGeom>
          <a:solidFill>
            <a:srgbClr val="FFCCCC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810" tIns="38405" rIns="76810" bIns="38405"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113" name="Rectangle 112"/>
          <p:cNvSpPr/>
          <p:nvPr/>
        </p:nvSpPr>
        <p:spPr>
          <a:xfrm>
            <a:off x="7533795" y="3019052"/>
            <a:ext cx="541145" cy="468265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810" tIns="38405" rIns="76810" bIns="38405"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1200" cap="none" spc="0" normalizeH="0" baseline="-2500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4" name="Rectangle 113"/>
          <p:cNvSpPr/>
          <p:nvPr/>
        </p:nvSpPr>
        <p:spPr>
          <a:xfrm>
            <a:off x="8128781" y="2991450"/>
            <a:ext cx="227208" cy="508000"/>
          </a:xfrm>
          <a:prstGeom prst="rect">
            <a:avLst/>
          </a:prstGeom>
          <a:solidFill>
            <a:srgbClr val="FFCCCC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810" tIns="38405" rIns="76810" bIns="38405"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cxnSp>
        <p:nvCxnSpPr>
          <p:cNvPr id="115" name="Straight Connector 114"/>
          <p:cNvCxnSpPr/>
          <p:nvPr/>
        </p:nvCxnSpPr>
        <p:spPr>
          <a:xfrm flipV="1">
            <a:off x="7080712" y="1820476"/>
            <a:ext cx="0" cy="439389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/>
          <p:cNvCxnSpPr/>
          <p:nvPr/>
        </p:nvCxnSpPr>
        <p:spPr>
          <a:xfrm flipV="1">
            <a:off x="8032813" y="1831676"/>
            <a:ext cx="0" cy="439389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/>
          <p:cNvCxnSpPr/>
          <p:nvPr/>
        </p:nvCxnSpPr>
        <p:spPr>
          <a:xfrm>
            <a:off x="4399788" y="908720"/>
            <a:ext cx="0" cy="3407791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Box 117"/>
          <p:cNvSpPr txBox="1"/>
          <p:nvPr/>
        </p:nvSpPr>
        <p:spPr>
          <a:xfrm>
            <a:off x="7517104" y="3108457"/>
            <a:ext cx="637077" cy="264688"/>
          </a:xfrm>
          <a:prstGeom prst="rect">
            <a:avLst/>
          </a:prstGeom>
          <a:noFill/>
        </p:spPr>
        <p:txBody>
          <a:bodyPr wrap="square" lIns="64008" tIns="32004" rIns="64008" bIns="32004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-84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Arial" panose="020B0604020202020204" pitchFamily="34" charset="0"/>
              </a:rPr>
              <a:t>A</a:t>
            </a:r>
            <a:r>
              <a:rPr kumimoji="0" lang="en-US" sz="1300" b="0" i="0" u="none" strike="noStrike" kern="1200" cap="none" spc="-84" normalizeH="0" baseline="-2500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Arial" panose="020B0604020202020204" pitchFamily="34" charset="0"/>
              </a:rPr>
              <a:t>1</a:t>
            </a:r>
            <a:r>
              <a:rPr kumimoji="0" lang="en-US" sz="1300" b="0" i="0" u="none" strike="noStrike" kern="1200" cap="none" spc="-84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Arial" panose="020B0604020202020204" pitchFamily="34" charset="0"/>
              </a:rPr>
              <a:t>+A</a:t>
            </a:r>
            <a:r>
              <a:rPr kumimoji="0" lang="en-US" sz="1300" b="0" i="0" u="none" strike="noStrike" kern="1200" cap="none" spc="-84" normalizeH="0" baseline="-2500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Arial" panose="020B0604020202020204" pitchFamily="34" charset="0"/>
              </a:rPr>
              <a:t>2</a:t>
            </a:r>
            <a:endParaRPr kumimoji="0" lang="en-US" sz="1300" b="0" i="0" u="none" strike="noStrike" kern="1200" cap="none" spc="-84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Arial" panose="020B0604020202020204" pitchFamily="34" charset="0"/>
            </a:endParaRPr>
          </a:p>
        </p:txBody>
      </p:sp>
      <p:sp>
        <p:nvSpPr>
          <p:cNvPr id="119" name="Rectangle 118"/>
          <p:cNvSpPr/>
          <p:nvPr/>
        </p:nvSpPr>
        <p:spPr>
          <a:xfrm>
            <a:off x="7501871" y="1004280"/>
            <a:ext cx="404873" cy="314158"/>
          </a:xfrm>
          <a:prstGeom prst="rect">
            <a:avLst/>
          </a:prstGeom>
          <a:solidFill>
            <a:srgbClr val="FFFFCC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810" tIns="38405" rIns="76810" bIns="38405"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kumimoji="0" lang="en-US" sz="1000" b="0" i="0" u="none" strike="noStrike" kern="1200" cap="none" spc="0" normalizeH="0" baseline="-2500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endParaRPr kumimoji="0" lang="en-US" sz="1000" b="0" i="0" u="none" strike="noStrike" kern="1200" cap="none" spc="0" normalizeH="0" baseline="-2500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0" name="Rectangle 119"/>
          <p:cNvSpPr/>
          <p:nvPr/>
        </p:nvSpPr>
        <p:spPr>
          <a:xfrm>
            <a:off x="7501871" y="1381621"/>
            <a:ext cx="404873" cy="301021"/>
          </a:xfrm>
          <a:prstGeom prst="rect">
            <a:avLst/>
          </a:prstGeom>
          <a:solidFill>
            <a:srgbClr val="FFFFCC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810" tIns="38405" rIns="76810" bIns="38405"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kumimoji="0" lang="en-US" sz="1000" b="0" i="0" u="none" strike="noStrike" kern="1200" cap="none" spc="0" normalizeH="0" baseline="-2500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endParaRPr kumimoji="0" lang="en-US" sz="1000" b="0" i="0" u="none" strike="noStrike" kern="1200" cap="none" spc="0" normalizeH="0" baseline="-2500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1" name="TextBox 120"/>
          <p:cNvSpPr txBox="1"/>
          <p:nvPr/>
        </p:nvSpPr>
        <p:spPr>
          <a:xfrm>
            <a:off x="7979771" y="1153902"/>
            <a:ext cx="465369" cy="339170"/>
          </a:xfrm>
          <a:prstGeom prst="rect">
            <a:avLst/>
          </a:prstGeom>
          <a:noFill/>
          <a:ln w="28575">
            <a:noFill/>
          </a:ln>
        </p:spPr>
        <p:txBody>
          <a:bodyPr wrap="square" lIns="76810" tIns="38405" rIns="76810" bIns="38405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 panose="020B0604020202020204" pitchFamily="34" charset="0"/>
              </a:rPr>
              <a:t>A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 panose="020B0604020202020204" pitchFamily="34" charset="0"/>
              </a:rPr>
              <a:t>b</a:t>
            </a:r>
          </a:p>
        </p:txBody>
      </p:sp>
      <p:sp>
        <p:nvSpPr>
          <p:cNvPr id="122" name="Rectangle 121"/>
          <p:cNvSpPr/>
          <p:nvPr/>
        </p:nvSpPr>
        <p:spPr>
          <a:xfrm>
            <a:off x="7469219" y="946820"/>
            <a:ext cx="481339" cy="795982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4008" tIns="32004" rIns="64008" bIns="32004"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3" name="Rectangle 122"/>
          <p:cNvSpPr/>
          <p:nvPr/>
        </p:nvSpPr>
        <p:spPr>
          <a:xfrm>
            <a:off x="4876367" y="1152655"/>
            <a:ext cx="707376" cy="2223389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4008" tIns="32004" rIns="64008" bIns="32004"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4" name="Rectangle 123"/>
          <p:cNvSpPr/>
          <p:nvPr/>
        </p:nvSpPr>
        <p:spPr>
          <a:xfrm>
            <a:off x="4924821" y="1239575"/>
            <a:ext cx="619125" cy="999316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810" tIns="38405" rIns="76810" bIns="38405"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kumimoji="0" lang="en-US" sz="1700" b="0" i="0" u="none" strike="noStrike" kern="1200" cap="none" spc="0" normalizeH="0" baseline="-2500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125" name="Rectangle 124"/>
          <p:cNvSpPr/>
          <p:nvPr/>
        </p:nvSpPr>
        <p:spPr>
          <a:xfrm>
            <a:off x="4920492" y="2304444"/>
            <a:ext cx="619125" cy="999316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810" tIns="38405" rIns="76810" bIns="38405"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kumimoji="0" lang="en-US" sz="1700" b="0" i="0" u="none" strike="noStrike" kern="1200" cap="none" spc="0" normalizeH="0" baseline="-2500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126" name="Rectangle 125"/>
          <p:cNvSpPr/>
          <p:nvPr/>
        </p:nvSpPr>
        <p:spPr>
          <a:xfrm>
            <a:off x="5923600" y="4319492"/>
            <a:ext cx="1007127" cy="237491"/>
          </a:xfrm>
          <a:prstGeom prst="rect">
            <a:avLst/>
          </a:prstGeom>
          <a:solidFill>
            <a:srgbClr val="00B0F0">
              <a:alpha val="50000"/>
            </a:srgbClr>
          </a:solidFill>
          <a:ln w="381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622" tIns="65311" rIns="130622" bIns="65311"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5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7" name="Rectangle 126"/>
          <p:cNvSpPr/>
          <p:nvPr/>
        </p:nvSpPr>
        <p:spPr>
          <a:xfrm>
            <a:off x="5923601" y="5108267"/>
            <a:ext cx="804691" cy="237492"/>
          </a:xfrm>
          <a:prstGeom prst="rect">
            <a:avLst/>
          </a:prstGeom>
          <a:solidFill>
            <a:srgbClr val="C00000">
              <a:alpha val="57000"/>
            </a:srgbClr>
          </a:solidFill>
          <a:ln w="381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622" tIns="65311" rIns="130622" bIns="65311"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5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28" name="Straight Connector 127"/>
          <p:cNvCxnSpPr/>
          <p:nvPr/>
        </p:nvCxnSpPr>
        <p:spPr>
          <a:xfrm>
            <a:off x="6930728" y="4009905"/>
            <a:ext cx="0" cy="1650555"/>
          </a:xfrm>
          <a:prstGeom prst="line">
            <a:avLst/>
          </a:prstGeom>
          <a:ln w="57150" cmpd="sng">
            <a:solidFill>
              <a:schemeClr val="tx1">
                <a:lumMod val="65000"/>
                <a:lumOff val="3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9" name="Rectangle 128"/>
          <p:cNvSpPr>
            <a:spLocks noChangeAspect="1"/>
          </p:cNvSpPr>
          <p:nvPr/>
        </p:nvSpPr>
        <p:spPr>
          <a:xfrm>
            <a:off x="5923602" y="4696063"/>
            <a:ext cx="2119970" cy="268008"/>
          </a:xfrm>
          <a:prstGeom prst="rect">
            <a:avLst/>
          </a:prstGeom>
          <a:solidFill>
            <a:srgbClr val="00B050">
              <a:alpha val="57000"/>
            </a:srgbClr>
          </a:solidFill>
          <a:ln w="381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5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0" name="TextBox 129"/>
          <p:cNvSpPr txBox="1"/>
          <p:nvPr/>
        </p:nvSpPr>
        <p:spPr>
          <a:xfrm>
            <a:off x="5434748" y="4231853"/>
            <a:ext cx="613659" cy="439674"/>
          </a:xfrm>
          <a:prstGeom prst="rect">
            <a:avLst/>
          </a:prstGeom>
          <a:noFill/>
          <a:effectLst/>
        </p:spPr>
        <p:txBody>
          <a:bodyPr wrap="none" lIns="130622" tIns="65311" rIns="130622" bIns="65311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Microsoft JhengHei" panose="020B0604030504040204" pitchFamily="34" charset="-120"/>
                <a:cs typeface="Arial" panose="020B0604020202020204" pitchFamily="34" charset="0"/>
              </a:rPr>
              <a:t>W</a:t>
            </a:r>
            <a:r>
              <a:rPr kumimoji="0" lang="en-US" sz="20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Microsoft JhengHei" panose="020B0604030504040204" pitchFamily="34" charset="-12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131" name="TextBox 130"/>
          <p:cNvSpPr txBox="1"/>
          <p:nvPr/>
        </p:nvSpPr>
        <p:spPr>
          <a:xfrm>
            <a:off x="5434748" y="4626242"/>
            <a:ext cx="613659" cy="439674"/>
          </a:xfrm>
          <a:prstGeom prst="rect">
            <a:avLst/>
          </a:prstGeom>
          <a:noFill/>
          <a:effectLst/>
        </p:spPr>
        <p:txBody>
          <a:bodyPr wrap="none" lIns="130622" tIns="65311" rIns="130622" bIns="65311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Microsoft JhengHei" panose="020B0604030504040204" pitchFamily="34" charset="-120"/>
                <a:cs typeface="Arial" panose="020B0604020202020204" pitchFamily="34" charset="0"/>
              </a:rPr>
              <a:t>W</a:t>
            </a:r>
            <a:r>
              <a:rPr kumimoji="0" lang="en-US" sz="20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Microsoft JhengHei" panose="020B0604030504040204" pitchFamily="34" charset="-120"/>
                <a:cs typeface="Arial" panose="020B0604020202020204" pitchFamily="34" charset="0"/>
              </a:rPr>
              <a:t>2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Microsoft JhengHei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5434748" y="5020632"/>
            <a:ext cx="613659" cy="439674"/>
          </a:xfrm>
          <a:prstGeom prst="rect">
            <a:avLst/>
          </a:prstGeom>
          <a:noFill/>
          <a:effectLst/>
        </p:spPr>
        <p:txBody>
          <a:bodyPr wrap="none" lIns="130622" tIns="65311" rIns="130622" bIns="65311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Microsoft JhengHei" panose="020B0604030504040204" pitchFamily="34" charset="-120"/>
                <a:cs typeface="Arial" panose="020B0604020202020204" pitchFamily="34" charset="0"/>
              </a:rPr>
              <a:t>W</a:t>
            </a:r>
            <a:r>
              <a:rPr kumimoji="0" lang="en-US" sz="20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Microsoft JhengHei" panose="020B0604030504040204" pitchFamily="34" charset="-120"/>
                <a:cs typeface="Arial" panose="020B0604020202020204" pitchFamily="34" charset="0"/>
              </a:rPr>
              <a:t>3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Microsoft JhengHei" panose="020B0604030504040204" pitchFamily="34" charset="-120"/>
              <a:cs typeface="Arial" panose="020B0604020202020204" pitchFamily="34" charset="0"/>
            </a:endParaRPr>
          </a:p>
        </p:txBody>
      </p:sp>
      <p:cxnSp>
        <p:nvCxnSpPr>
          <p:cNvPr id="133" name="Straight Arrow Connector 132"/>
          <p:cNvCxnSpPr/>
          <p:nvPr/>
        </p:nvCxnSpPr>
        <p:spPr>
          <a:xfrm>
            <a:off x="5923601" y="3997854"/>
            <a:ext cx="2132855" cy="0"/>
          </a:xfrm>
          <a:prstGeom prst="straightConnector1">
            <a:avLst/>
          </a:prstGeom>
          <a:ln w="76200"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4" name="Picture 6" descr="http://www.clker.com/cliparts/8/4/4/1/11949839951455368809scissors_02.svg.hi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780999">
            <a:off x="7181689" y="4681415"/>
            <a:ext cx="351581" cy="523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35" name="Rectangle 134"/>
          <p:cNvSpPr/>
          <p:nvPr/>
        </p:nvSpPr>
        <p:spPr>
          <a:xfrm>
            <a:off x="1459001" y="4708763"/>
            <a:ext cx="1639873" cy="242608"/>
          </a:xfrm>
          <a:prstGeom prst="rect">
            <a:avLst/>
          </a:prstGeom>
          <a:solidFill>
            <a:srgbClr val="00B050">
              <a:alpha val="57000"/>
            </a:srgbClr>
          </a:solidFill>
          <a:ln w="381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622" tIns="65311" rIns="130622" bIns="65311"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5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6" name="Rectangle 135"/>
          <p:cNvSpPr/>
          <p:nvPr/>
        </p:nvSpPr>
        <p:spPr>
          <a:xfrm>
            <a:off x="1459002" y="4314376"/>
            <a:ext cx="819936" cy="242607"/>
          </a:xfrm>
          <a:prstGeom prst="rect">
            <a:avLst/>
          </a:prstGeom>
          <a:solidFill>
            <a:srgbClr val="00B0F0">
              <a:alpha val="50000"/>
            </a:srgbClr>
          </a:solidFill>
          <a:ln w="381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622" tIns="65311" rIns="130622" bIns="65311"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5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7" name="Rectangle 136"/>
          <p:cNvSpPr/>
          <p:nvPr/>
        </p:nvSpPr>
        <p:spPr>
          <a:xfrm>
            <a:off x="1459002" y="5103151"/>
            <a:ext cx="655253" cy="242608"/>
          </a:xfrm>
          <a:prstGeom prst="rect">
            <a:avLst/>
          </a:prstGeom>
          <a:solidFill>
            <a:srgbClr val="C00000">
              <a:alpha val="57000"/>
            </a:srgbClr>
          </a:solidFill>
          <a:ln w="381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622" tIns="65311" rIns="130622" bIns="65311"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5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38" name="Straight Connector 137"/>
          <p:cNvCxnSpPr/>
          <p:nvPr/>
        </p:nvCxnSpPr>
        <p:spPr>
          <a:xfrm>
            <a:off x="3098874" y="3992736"/>
            <a:ext cx="0" cy="1650555"/>
          </a:xfrm>
          <a:prstGeom prst="line">
            <a:avLst/>
          </a:prstGeom>
          <a:ln w="57150" cmpd="sng">
            <a:solidFill>
              <a:schemeClr val="tx1">
                <a:lumMod val="65000"/>
                <a:lumOff val="3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39" name="Group 138"/>
          <p:cNvGrpSpPr>
            <a:grpSpLocks noChangeAspect="1"/>
          </p:cNvGrpSpPr>
          <p:nvPr/>
        </p:nvGrpSpPr>
        <p:grpSpPr>
          <a:xfrm>
            <a:off x="970149" y="3992738"/>
            <a:ext cx="2664899" cy="1462452"/>
            <a:chOff x="381000" y="4579350"/>
            <a:chExt cx="4263838" cy="1754942"/>
          </a:xfrm>
        </p:grpSpPr>
        <p:sp>
          <p:nvSpPr>
            <p:cNvPr id="140" name="TextBox 139"/>
            <p:cNvSpPr txBox="1"/>
            <p:nvPr/>
          </p:nvSpPr>
          <p:spPr>
            <a:xfrm>
              <a:off x="381000" y="4860149"/>
              <a:ext cx="981854" cy="527609"/>
            </a:xfrm>
            <a:prstGeom prst="rect">
              <a:avLst/>
            </a:prstGeom>
            <a:noFill/>
            <a:effectLst/>
          </p:spPr>
          <p:txBody>
            <a:bodyPr wrap="none" lIns="130622" tIns="65311" rIns="130622" bIns="65311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Microsoft JhengHei" panose="020B0604030504040204" pitchFamily="34" charset="-120"/>
                  <a:cs typeface="Arial" panose="020B0604020202020204" pitchFamily="34" charset="0"/>
                </a:rPr>
                <a:t>W</a:t>
              </a:r>
              <a:r>
                <a:rPr kumimoji="0" lang="en-US" sz="20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Microsoft JhengHei" panose="020B0604030504040204" pitchFamily="34" charset="-12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141" name="TextBox 140"/>
            <p:cNvSpPr txBox="1"/>
            <p:nvPr/>
          </p:nvSpPr>
          <p:spPr>
            <a:xfrm>
              <a:off x="381000" y="5333415"/>
              <a:ext cx="981854" cy="527609"/>
            </a:xfrm>
            <a:prstGeom prst="rect">
              <a:avLst/>
            </a:prstGeom>
            <a:noFill/>
            <a:effectLst/>
          </p:spPr>
          <p:txBody>
            <a:bodyPr wrap="none" lIns="130622" tIns="65311" rIns="130622" bIns="65311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Microsoft JhengHei" panose="020B0604030504040204" pitchFamily="34" charset="-120"/>
                  <a:cs typeface="Arial" panose="020B0604020202020204" pitchFamily="34" charset="0"/>
                </a:rPr>
                <a:t>W</a:t>
              </a:r>
              <a:r>
                <a:rPr kumimoji="0" lang="en-US" sz="20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Microsoft JhengHei" panose="020B0604030504040204" pitchFamily="34" charset="-120"/>
                  <a:cs typeface="Arial" panose="020B0604020202020204" pitchFamily="34" charset="0"/>
                </a:rPr>
                <a:t>2</a:t>
              </a: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Microsoft JhengHei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42" name="TextBox 141"/>
            <p:cNvSpPr txBox="1"/>
            <p:nvPr/>
          </p:nvSpPr>
          <p:spPr>
            <a:xfrm>
              <a:off x="381000" y="5806683"/>
              <a:ext cx="981854" cy="527609"/>
            </a:xfrm>
            <a:prstGeom prst="rect">
              <a:avLst/>
            </a:prstGeom>
            <a:noFill/>
            <a:effectLst/>
          </p:spPr>
          <p:txBody>
            <a:bodyPr wrap="none" lIns="130622" tIns="65311" rIns="130622" bIns="65311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Microsoft JhengHei" panose="020B0604030504040204" pitchFamily="34" charset="-120"/>
                  <a:cs typeface="Arial" panose="020B0604020202020204" pitchFamily="34" charset="0"/>
                </a:rPr>
                <a:t>W</a:t>
              </a:r>
              <a:r>
                <a:rPr kumimoji="0" lang="en-US" sz="20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Microsoft JhengHei" panose="020B0604030504040204" pitchFamily="34" charset="-120"/>
                  <a:cs typeface="Arial" panose="020B0604020202020204" pitchFamily="34" charset="0"/>
                </a:rPr>
                <a:t>3</a:t>
              </a: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Microsoft JhengHei" panose="020B0604030504040204" pitchFamily="34" charset="-120"/>
                <a:cs typeface="Arial" panose="020B0604020202020204" pitchFamily="34" charset="0"/>
              </a:endParaRPr>
            </a:p>
          </p:txBody>
        </p:sp>
        <p:cxnSp>
          <p:nvCxnSpPr>
            <p:cNvPr id="143" name="Straight Arrow Connector 142"/>
            <p:cNvCxnSpPr/>
            <p:nvPr/>
          </p:nvCxnSpPr>
          <p:spPr>
            <a:xfrm>
              <a:off x="1163164" y="4579350"/>
              <a:ext cx="3481674" cy="0"/>
            </a:xfrm>
            <a:prstGeom prst="straightConnector1">
              <a:avLst/>
            </a:prstGeom>
            <a:ln w="76200"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4" name="Picture 2" descr="http://www.clker.com/cliparts/e/2/a/d/1206574733930851359Ryan_Taylor_Green_Tick.svg.med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7657" y="1710802"/>
            <a:ext cx="614542" cy="707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45" name="Picture 2" descr="http://www.clker.com/cliparts/e/2/a/d/1206574733930851359Ryan_Taylor_Green_Tick.svg.med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048" y="1691516"/>
            <a:ext cx="614542" cy="707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46" name="Picture 2" descr="http://www.clker.com/cliparts/e/2/a/d/1206574733930851359Ryan_Taylor_Green_Tick.svg.med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0667" y="1710802"/>
            <a:ext cx="614542" cy="707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47" name="Picture 2" descr="http://www.clker.com/cliparts/e/2/a/d/1206574733930851359Ryan_Taylor_Green_Tick.svg.med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7102" y="1737664"/>
            <a:ext cx="614542" cy="707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48" name="Picture 2" descr="http://www.clker.com/cliparts/e/2/a/d/1206574733930851359Ryan_Taylor_Green_Tick.svg.med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4493" y="1718378"/>
            <a:ext cx="614542" cy="707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49" name="Rounded Rectangle 148"/>
          <p:cNvSpPr/>
          <p:nvPr/>
        </p:nvSpPr>
        <p:spPr>
          <a:xfrm>
            <a:off x="2252200" y="5403930"/>
            <a:ext cx="4860744" cy="1049406"/>
          </a:xfrm>
          <a:prstGeom prst="roundRect">
            <a:avLst>
              <a:gd name="adj" fmla="val 3108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Gain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tangle 1"/>
          <p:cNvSpPr/>
          <p:nvPr/>
        </p:nvSpPr>
        <p:spPr bwMode="auto">
          <a:xfrm>
            <a:off x="2401601" y="5776603"/>
            <a:ext cx="1749998" cy="604725"/>
          </a:xfrm>
          <a:prstGeom prst="rect">
            <a:avLst/>
          </a:prstGeom>
          <a:solidFill>
            <a:srgbClr val="10EEA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 panose="020B0604020202020204" pitchFamily="34" charset="0"/>
              </a:rPr>
              <a:t>Time(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 panose="020B0604020202020204" pitchFamily="34" charset="0"/>
              </a:rPr>
              <a:t>uncoded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 panose="020B0604020202020204" pitchFamily="34" charset="0"/>
              </a:rPr>
              <a:t>)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 panose="020B0604020202020204" pitchFamily="34" charset="0"/>
              </a:rPr>
              <a:t> 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 panose="020B0604020202020204" pitchFamily="34" charset="0"/>
              </a:rPr>
              <a:t>= slowest node</a:t>
            </a:r>
          </a:p>
        </p:txBody>
      </p:sp>
      <p:sp>
        <p:nvSpPr>
          <p:cNvPr id="150" name="Rectangle 149"/>
          <p:cNvSpPr/>
          <p:nvPr/>
        </p:nvSpPr>
        <p:spPr bwMode="auto">
          <a:xfrm>
            <a:off x="4834469" y="5776603"/>
            <a:ext cx="2225266" cy="604725"/>
          </a:xfrm>
          <a:prstGeom prst="rect">
            <a:avLst/>
          </a:prstGeom>
          <a:solidFill>
            <a:srgbClr val="81DE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 panose="020B0604020202020204" pitchFamily="34" charset="0"/>
              </a:rPr>
              <a:t>Time(MDS coded)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 panose="020B0604020202020204" pitchFamily="34" charset="0"/>
              </a:rPr>
              <a:t> 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 panose="020B0604020202020204" pitchFamily="34" charset="0"/>
              </a:rPr>
              <a:t>= 2</a:t>
            </a:r>
            <a:r>
              <a:rPr kumimoji="0" lang="en-US" sz="1800" b="0" i="1" u="none" strike="noStrike" kern="120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 panose="020B0604020202020204" pitchFamily="34" charset="0"/>
              </a:rPr>
              <a:t>nd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 panose="020B0604020202020204" pitchFamily="34" charset="0"/>
              </a:rPr>
              <a:t> slowest node</a:t>
            </a:r>
          </a:p>
        </p:txBody>
      </p:sp>
    </p:spTree>
    <p:extLst>
      <p:ext uri="{BB962C8B-B14F-4D97-AF65-F5344CB8AC3E}">
        <p14:creationId xmlns:p14="http://schemas.microsoft.com/office/powerpoint/2010/main" val="3610669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8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0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9" grpId="0" animBg="1"/>
      <p:bldP spid="120" grpId="0" animBg="1"/>
      <p:bldP spid="126" grpId="0" animBg="1"/>
      <p:bldP spid="127" grpId="0" animBg="1"/>
      <p:bldP spid="129" grpId="0" animBg="1"/>
      <p:bldP spid="149" grpId="0" animBg="1"/>
      <p:bldP spid="2" grpId="0" animBg="1"/>
      <p:bldP spid="150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/>
          <p:cNvSpPr txBox="1">
            <a:spLocks/>
          </p:cNvSpPr>
          <p:nvPr/>
        </p:nvSpPr>
        <p:spPr>
          <a:xfrm>
            <a:off x="179512" y="216694"/>
            <a:ext cx="8569325" cy="647700"/>
          </a:xfrm>
          <a:prstGeom prst="rect">
            <a:avLst/>
          </a:prstGeom>
        </p:spPr>
        <p:txBody>
          <a:bodyPr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0" cap="none" spc="0" normalizeH="0" baseline="0" noProof="0" dirty="0">
                <a:ln>
                  <a:noFill/>
                </a:ln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Comparison of expected times</a:t>
            </a:r>
          </a:p>
        </p:txBody>
      </p:sp>
      <p:sp>
        <p:nvSpPr>
          <p:cNvPr id="16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8DB6C6F-0628-4C19-B82B-0A70C98E2BD2}" type="datetime1">
              <a:rPr kumimoji="0" lang="fr-FR" sz="8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27/05/2024</a:t>
            </a:fld>
            <a:endParaRPr kumimoji="0" lang="fr-FR" sz="800" b="0" i="0" u="none" strike="noStrike" kern="1200" cap="none" spc="0" normalizeH="0" baseline="0" noProof="0" dirty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4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Eurostile LT Std"/>
              </a:defRPr>
            </a:lvl1pPr>
            <a:lvl2pPr marL="742950" indent="-28575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Eurostile LT Std"/>
              </a:defRPr>
            </a:lvl2pPr>
            <a:lvl3pPr marL="1143000" indent="-22860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Eurostile LT Std"/>
              </a:defRPr>
            </a:lvl3pPr>
            <a:lvl4pPr marL="1600200" indent="-228600">
              <a:spcBef>
                <a:spcPct val="20000"/>
              </a:spcBef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Eurostile LT Std"/>
              </a:defRPr>
            </a:lvl4pPr>
            <a:lvl5pPr marL="2057400" indent="-228600">
              <a:spcBef>
                <a:spcPct val="20000"/>
              </a:spcBef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- p </a:t>
            </a:r>
            <a:fld id="{F3B5A460-63E2-4D8D-9EC8-3099D4BDFCB9}" type="slidenum">
              <a:rPr kumimoji="0" lang="fr-FR" alt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r>
              <a:rPr kumimoji="0" lang="fr-F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8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MALCOM Course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ontent Placeholder 2"/>
              <p:cNvSpPr txBox="1">
                <a:spLocks/>
              </p:cNvSpPr>
              <p:nvPr/>
            </p:nvSpPr>
            <p:spPr>
              <a:xfrm>
                <a:off x="-286142" y="1124744"/>
                <a:ext cx="9322637" cy="648072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rtl="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rgbClr val="0099CC"/>
                  </a:buClr>
                  <a:buFont typeface="Wingdings" panose="05000000000000000000" pitchFamily="2" charset="2"/>
                  <a:buChar char="§"/>
                  <a:defRPr sz="2800" b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Wingdings" panose="05000000000000000000" pitchFamily="2" charset="2"/>
                  <a:buChar char="F"/>
                  <a:defRPr sz="20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Char char="•"/>
                  <a:defRPr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Eurostile LT Std"/>
                  <a:buChar char="–"/>
                  <a:defRPr sz="16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Eurostile LT Std" pitchFamily="34" charset="0"/>
                  <a:buChar char="–"/>
                  <a:defRPr sz="16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Eurostile LT Std" pitchFamily="34" charset="0"/>
                  <a:buChar char="–"/>
                  <a:defRPr sz="16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Eurostile LT Std" pitchFamily="34" charset="0"/>
                  <a:buChar char="–"/>
                  <a:defRPr sz="16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Font typeface="Eurostile LT Std" pitchFamily="34" charset="0"/>
                  <a:buChar char="–"/>
                  <a:defRPr sz="16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marL="742950" marR="0" lvl="1" indent="-28575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endPara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742950" marR="0" lvl="1" indent="-28575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Waiting for all nodes:</a:t>
                </a:r>
              </a:p>
              <a:p>
                <a:pPr marL="742950" marR="0" lvl="1" indent="-28575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742950" marR="0" lvl="1" indent="-28575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742950" marR="0" lvl="1" indent="-28575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742950" marR="0" lvl="1" indent="-28575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Waiting for the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(1−</m:t>
                    </m:r>
                    <m:r>
                      <a:rPr kumimoji="0" lang="en-US" sz="20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𝜀</m:t>
                    </m:r>
                    <m:r>
                      <a:rPr kumimoji="0" lang="en-US" sz="20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)</m:t>
                    </m:r>
                    <m:r>
                      <a:rPr kumimoji="0" lang="en-US" sz="20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 fastest 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62E51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[incur loss]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:</a:t>
                </a:r>
              </a:p>
              <a:p>
                <a:pPr marL="742950" marR="0" lvl="1" indent="-28575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742950" marR="0" lvl="1" indent="-28575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742950" marR="0" lvl="1" indent="-28575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742950" marR="0" lvl="1" indent="-28575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Replicating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 times:</a:t>
                </a:r>
              </a:p>
              <a:p>
                <a:pPr marL="742950" marR="0" lvl="1" indent="-28575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742950" marR="0" lvl="1" indent="-28575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742950" marR="0" lvl="1" indent="-28575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(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Gill Sans Light"/>
                      </a:rPr>
                      <m:t>(1+</m:t>
                    </m:r>
                    <m:r>
                      <a:rPr kumimoji="0" lang="el-GR" sz="20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Gill Sans Light"/>
                      </a:rPr>
                      <m:t>𝜀</m:t>
                    </m:r>
                    <m:r>
                      <a:rPr kumimoji="0" lang="el-GR" sz="20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Gill Sans Light"/>
                      </a:rPr>
                      <m:t>)</m:t>
                    </m:r>
                    <m:r>
                      <a:rPr kumimoji="0" lang="en-US" sz="20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Gill Sans Light"/>
                      </a:rPr>
                      <m:t>𝑛</m:t>
                    </m:r>
                    <m:r>
                      <a:rPr kumimoji="0" lang="en-US" sz="20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Gill Sans Light"/>
                      </a:rPr>
                      <m:t>, </m:t>
                    </m:r>
                    <m:r>
                      <a:rPr kumimoji="0" lang="en-US" sz="20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Gill Sans Light"/>
                      </a:rPr>
                      <m:t>𝑛</m:t>
                    </m:r>
                  </m:oMath>
                </a14:m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)–MDS code 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62E51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[no loss]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:</a:t>
                </a: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C62E51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457200" marR="0" lvl="1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CC"/>
                  </a:buClr>
                  <a:buSzTx/>
                  <a:buFont typeface="Wingdings" panose="05000000000000000000" pitchFamily="2" charset="2"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5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86142" y="1124744"/>
                <a:ext cx="9322637" cy="648072"/>
              </a:xfrm>
              <a:prstGeom prst="rect">
                <a:avLst/>
              </a:prstGeom>
              <a:blipFill>
                <a:blip r:embed="rId3"/>
                <a:stretch>
                  <a:fillRect b="-6301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 descr="1+_frac_1_lambda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3716" y="1088687"/>
            <a:ext cx="2640965" cy="821141"/>
          </a:xfrm>
          <a:prstGeom prst="rect">
            <a:avLst/>
          </a:prstGeom>
        </p:spPr>
      </p:pic>
      <p:pic>
        <p:nvPicPr>
          <p:cNvPr id="17" name="Picture 16" descr="1+_frac_1_lambda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136" y="2561845"/>
            <a:ext cx="3140364" cy="854365"/>
          </a:xfrm>
          <a:prstGeom prst="rect">
            <a:avLst/>
          </a:prstGeom>
        </p:spPr>
      </p:pic>
      <p:pic>
        <p:nvPicPr>
          <p:cNvPr id="19" name="Picture 18" descr="1+_frac_1_r_lamb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1385" y="3952345"/>
            <a:ext cx="2932545" cy="854364"/>
          </a:xfrm>
          <a:prstGeom prst="rect">
            <a:avLst/>
          </a:prstGeom>
        </p:spPr>
      </p:pic>
      <p:pic>
        <p:nvPicPr>
          <p:cNvPr id="11" name="Picture 10" descr="1+_frac_1_lambda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2808" y="5238484"/>
            <a:ext cx="3140364" cy="854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0362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6540" y="2025246"/>
            <a:ext cx="5681964" cy="3383573"/>
          </a:xfrm>
          <a:prstGeom prst="rect">
            <a:avLst/>
          </a:prstGeom>
        </p:spPr>
      </p:pic>
      <p:sp>
        <p:nvSpPr>
          <p:cNvPr id="28" name="Title 1"/>
          <p:cNvSpPr txBox="1">
            <a:spLocks/>
          </p:cNvSpPr>
          <p:nvPr/>
        </p:nvSpPr>
        <p:spPr>
          <a:xfrm>
            <a:off x="179512" y="216694"/>
            <a:ext cx="8569325" cy="647700"/>
          </a:xfrm>
          <a:prstGeom prst="rect">
            <a:avLst/>
          </a:prstGeom>
        </p:spPr>
        <p:txBody>
          <a:bodyPr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0" cap="none" spc="0" normalizeH="0" baseline="0" noProof="0" dirty="0" err="1">
                <a:ln>
                  <a:noFill/>
                </a:ln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DistSGD</a:t>
            </a:r>
            <a:r>
              <a:rPr kumimoji="0" lang="en-US" sz="3000" b="1" i="0" u="none" strike="noStrike" kern="0" cap="none" spc="0" normalizeH="0" baseline="0" noProof="0" dirty="0">
                <a:ln>
                  <a:noFill/>
                </a:ln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: Communication Synchronization</a:t>
            </a:r>
          </a:p>
        </p:txBody>
      </p:sp>
      <p:sp>
        <p:nvSpPr>
          <p:cNvPr id="16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8DB6C6F-0628-4C19-B82B-0A70C98E2BD2}" type="datetime1">
              <a:rPr kumimoji="0" lang="fr-FR" sz="8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27/05/2024</a:t>
            </a:fld>
            <a:endParaRPr kumimoji="0" lang="fr-FR" sz="800" b="0" i="0" u="none" strike="noStrike" kern="1200" cap="none" spc="0" normalizeH="0" baseline="0" noProof="0" dirty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4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Eurostile LT Std"/>
              </a:defRPr>
            </a:lvl1pPr>
            <a:lvl2pPr marL="742950" indent="-28575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Eurostile LT Std"/>
              </a:defRPr>
            </a:lvl2pPr>
            <a:lvl3pPr marL="1143000" indent="-22860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Eurostile LT Std"/>
              </a:defRPr>
            </a:lvl3pPr>
            <a:lvl4pPr marL="1600200" indent="-228600">
              <a:spcBef>
                <a:spcPct val="20000"/>
              </a:spcBef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Eurostile LT Std"/>
              </a:defRPr>
            </a:lvl4pPr>
            <a:lvl5pPr marL="2057400" indent="-228600">
              <a:spcBef>
                <a:spcPct val="20000"/>
              </a:spcBef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- p </a:t>
            </a:r>
            <a:fld id="{F3B5A460-63E2-4D8D-9EC8-3099D4BDFCB9}" type="slidenum">
              <a:rPr kumimoji="0" lang="fr-FR" alt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r>
              <a:rPr kumimoji="0" lang="fr-F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8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MALCOM Course</a:t>
            </a: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-286142" y="980728"/>
            <a:ext cx="9322637" cy="64807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“Best” split depends on # workers and how frequently each worker needs to work with others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-540568" y="1412776"/>
            <a:ext cx="4104456" cy="64807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marR="0" lvl="1" indent="-285750" algn="just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Synchronous: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every worker wait for all workers to finish transmitting all parameters in the current iteration, before the next training.</a:t>
            </a:r>
          </a:p>
          <a:p>
            <a:pPr marL="742950" marR="0" lvl="1" indent="-285750" algn="just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marR="0" lvl="1" indent="-285750" algn="just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Stale Synchronous: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faster workers do more updates than slower ones.  </a:t>
            </a: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staleness bounded barrier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to guarantee convergence: limits the iteration gap between fastest and slowest worker.</a:t>
            </a:r>
          </a:p>
          <a:p>
            <a:pPr marL="742950" marR="0" lvl="1" indent="-285750" algn="just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marR="0" lvl="1" indent="-285750" algn="just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Asynchronous: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each worker transmits its gradient as soon as it’s calculated. The PS updates the global model without waiting for the other workers. 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-540568" y="5733256"/>
            <a:ext cx="9514292" cy="64807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Local SGD: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each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worker runs several or more iterations itself, and then PS averages all local models into the newest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156176" y="5373216"/>
            <a:ext cx="8640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 panose="020B0604020202020204" pitchFamily="34" charset="0"/>
              </a:rPr>
              <a:t>Synch</a:t>
            </a:r>
          </a:p>
        </p:txBody>
      </p:sp>
    </p:spTree>
    <p:extLst>
      <p:ext uri="{BB962C8B-B14F-4D97-AF65-F5344CB8AC3E}">
        <p14:creationId xmlns:p14="http://schemas.microsoft.com/office/powerpoint/2010/main" val="305957262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Object 1" descr="preencoded.png"/>
          <p:cNvPicPr>
            <a:picLocks noChangeAspect="1"/>
          </p:cNvPicPr>
          <p:nvPr/>
        </p:nvPicPr>
        <p:blipFill rotWithShape="1">
          <a:blip r:embed="rId3"/>
          <a:srcRect l="2564" t="13781" r="1710" b="1889"/>
          <a:stretch/>
        </p:blipFill>
        <p:spPr>
          <a:xfrm>
            <a:off x="755576" y="980728"/>
            <a:ext cx="7993261" cy="5281262"/>
          </a:xfrm>
          <a:prstGeom prst="rect">
            <a:avLst/>
          </a:prstGeom>
        </p:spPr>
      </p:pic>
      <p:sp>
        <p:nvSpPr>
          <p:cNvPr id="28" name="Title 1"/>
          <p:cNvSpPr txBox="1">
            <a:spLocks/>
          </p:cNvSpPr>
          <p:nvPr/>
        </p:nvSpPr>
        <p:spPr>
          <a:xfrm>
            <a:off x="179512" y="216694"/>
            <a:ext cx="8569325" cy="647700"/>
          </a:xfrm>
          <a:prstGeom prst="rect">
            <a:avLst/>
          </a:prstGeom>
        </p:spPr>
        <p:txBody>
          <a:bodyPr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0" cap="none" spc="0" normalizeH="0" baseline="0" noProof="0" dirty="0">
                <a:ln>
                  <a:noFill/>
                </a:ln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Coded Computation for Linear Operations</a:t>
            </a:r>
          </a:p>
        </p:txBody>
      </p:sp>
      <p:sp>
        <p:nvSpPr>
          <p:cNvPr id="16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8DB6C6F-0628-4C19-B82B-0A70C98E2BD2}" type="datetime1">
              <a:rPr kumimoji="0" lang="fr-FR" sz="8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27/05/2024</a:t>
            </a:fld>
            <a:endParaRPr kumimoji="0" lang="fr-FR" sz="800" b="0" i="0" u="none" strike="noStrike" kern="1200" cap="none" spc="0" normalizeH="0" baseline="0" noProof="0" dirty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4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Eurostile LT Std"/>
              </a:defRPr>
            </a:lvl1pPr>
            <a:lvl2pPr marL="742950" indent="-28575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Eurostile LT Std"/>
              </a:defRPr>
            </a:lvl2pPr>
            <a:lvl3pPr marL="1143000" indent="-22860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Eurostile LT Std"/>
              </a:defRPr>
            </a:lvl3pPr>
            <a:lvl4pPr marL="1600200" indent="-228600">
              <a:spcBef>
                <a:spcPct val="20000"/>
              </a:spcBef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Eurostile LT Std"/>
              </a:defRPr>
            </a:lvl4pPr>
            <a:lvl5pPr marL="2057400" indent="-228600">
              <a:spcBef>
                <a:spcPct val="20000"/>
              </a:spcBef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- p </a:t>
            </a:r>
            <a:fld id="{F3B5A460-63E2-4D8D-9EC8-3099D4BDFCB9}" type="slidenum">
              <a:rPr kumimoji="0" lang="fr-FR" alt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70</a:t>
            </a:fld>
            <a:r>
              <a:rPr kumimoji="0" lang="fr-F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8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MALCOM Course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588224" y="4941168"/>
            <a:ext cx="2594546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 panose="020B0604020202020204" pitchFamily="34" charset="0"/>
              </a:rPr>
              <a:t>Can be applied to: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 panose="020B0604020202020204" pitchFamily="34" charset="0"/>
              </a:rPr>
              <a:t>Linear regression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 panose="020B0604020202020204" pitchFamily="34" charset="0"/>
              </a:rPr>
              <a:t>Fixed point type algorithms (SVD, PageRank, etc.)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455910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/>
          <p:cNvSpPr txBox="1">
            <a:spLocks/>
          </p:cNvSpPr>
          <p:nvPr/>
        </p:nvSpPr>
        <p:spPr>
          <a:xfrm>
            <a:off x="179512" y="216694"/>
            <a:ext cx="8569325" cy="647700"/>
          </a:xfrm>
          <a:prstGeom prst="rect">
            <a:avLst/>
          </a:prstGeom>
        </p:spPr>
        <p:txBody>
          <a:bodyPr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0" cap="none" spc="0" normalizeH="0" baseline="0" noProof="0" dirty="0">
                <a:ln>
                  <a:noFill/>
                </a:ln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Experimental Results</a:t>
            </a:r>
          </a:p>
        </p:txBody>
      </p:sp>
      <p:sp>
        <p:nvSpPr>
          <p:cNvPr id="16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8DB6C6F-0628-4C19-B82B-0A70C98E2BD2}" type="datetime1">
              <a:rPr kumimoji="0" lang="fr-FR" sz="8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27/05/2024</a:t>
            </a:fld>
            <a:endParaRPr kumimoji="0" lang="fr-FR" sz="800" b="0" i="0" u="none" strike="noStrike" kern="1200" cap="none" spc="0" normalizeH="0" baseline="0" noProof="0" dirty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4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Eurostile LT Std"/>
              </a:defRPr>
            </a:lvl1pPr>
            <a:lvl2pPr marL="742950" indent="-28575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Eurostile LT Std"/>
              </a:defRPr>
            </a:lvl2pPr>
            <a:lvl3pPr marL="1143000" indent="-22860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Eurostile LT Std"/>
              </a:defRPr>
            </a:lvl3pPr>
            <a:lvl4pPr marL="1600200" indent="-228600">
              <a:spcBef>
                <a:spcPct val="20000"/>
              </a:spcBef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Eurostile LT Std"/>
              </a:defRPr>
            </a:lvl4pPr>
            <a:lvl5pPr marL="2057400" indent="-228600">
              <a:spcBef>
                <a:spcPct val="20000"/>
              </a:spcBef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- p </a:t>
            </a:r>
            <a:fld id="{F3B5A460-63E2-4D8D-9EC8-3099D4BDFCB9}" type="slidenum">
              <a:rPr kumimoji="0" lang="fr-FR" alt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71</a:t>
            </a:fld>
            <a:r>
              <a:rPr kumimoji="0" lang="fr-F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8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MALCOM Course</a:t>
            </a:r>
          </a:p>
        </p:txBody>
      </p:sp>
      <p:sp>
        <p:nvSpPr>
          <p:cNvPr id="25" name="Content Placeholder 2"/>
          <p:cNvSpPr txBox="1">
            <a:spLocks/>
          </p:cNvSpPr>
          <p:nvPr/>
        </p:nvSpPr>
        <p:spPr>
          <a:xfrm>
            <a:off x="-334674" y="5430650"/>
            <a:ext cx="1589078" cy="64807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Done with 24 EC2 machines</a:t>
            </a:r>
          </a:p>
        </p:txBody>
      </p:sp>
      <p:sp>
        <p:nvSpPr>
          <p:cNvPr id="131" name="Rectangle 130"/>
          <p:cNvSpPr/>
          <p:nvPr/>
        </p:nvSpPr>
        <p:spPr>
          <a:xfrm>
            <a:off x="-36512" y="1007135"/>
            <a:ext cx="9180512" cy="3646001"/>
          </a:xfrm>
          <a:prstGeom prst="rect">
            <a:avLst/>
          </a:prstGeom>
          <a:solidFill>
            <a:srgbClr val="FFFFCC">
              <a:alpha val="12000"/>
            </a:srgbClr>
          </a:solidFill>
          <a:ln w="9525" cap="flat" cmpd="sng" algn="ctr">
            <a:noFill/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Arial" panose="020B0604020202020204" pitchFamily="34" charset="0"/>
            </a:endParaRPr>
          </a:p>
        </p:txBody>
      </p:sp>
      <p:grpSp>
        <p:nvGrpSpPr>
          <p:cNvPr id="132" name="Group 131"/>
          <p:cNvGrpSpPr/>
          <p:nvPr/>
        </p:nvGrpSpPr>
        <p:grpSpPr>
          <a:xfrm>
            <a:off x="1814460" y="1142322"/>
            <a:ext cx="5974080" cy="4795520"/>
            <a:chOff x="1706880" y="1280160"/>
            <a:chExt cx="5974080" cy="4795520"/>
          </a:xfrm>
        </p:grpSpPr>
        <p:cxnSp>
          <p:nvCxnSpPr>
            <p:cNvPr id="133" name="Straight Arrow Connector 132"/>
            <p:cNvCxnSpPr/>
            <p:nvPr/>
          </p:nvCxnSpPr>
          <p:spPr>
            <a:xfrm>
              <a:off x="1706880" y="6075680"/>
              <a:ext cx="5974080" cy="0"/>
            </a:xfrm>
            <a:prstGeom prst="straightConnector1">
              <a:avLst/>
            </a:prstGeom>
            <a:noFill/>
            <a:ln w="57150" cap="flat" cmpd="sng" algn="ctr">
              <a:solidFill>
                <a:sysClr val="windowText" lastClr="000000"/>
              </a:solidFill>
              <a:prstDash val="solid"/>
              <a:tailEnd type="triangle"/>
            </a:ln>
            <a:effectLst/>
          </p:spPr>
        </p:cxnSp>
        <p:cxnSp>
          <p:nvCxnSpPr>
            <p:cNvPr id="134" name="Straight Arrow Connector 133"/>
            <p:cNvCxnSpPr/>
            <p:nvPr/>
          </p:nvCxnSpPr>
          <p:spPr>
            <a:xfrm flipV="1">
              <a:off x="1706880" y="1280160"/>
              <a:ext cx="0" cy="4795520"/>
            </a:xfrm>
            <a:prstGeom prst="straightConnector1">
              <a:avLst/>
            </a:prstGeom>
            <a:noFill/>
            <a:ln w="57150" cap="flat" cmpd="sng" algn="ctr">
              <a:solidFill>
                <a:sysClr val="windowText" lastClr="000000"/>
              </a:solidFill>
              <a:prstDash val="solid"/>
              <a:tailEnd type="triangle"/>
            </a:ln>
            <a:effectLst/>
          </p:spPr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TextBox 134"/>
              <p:cNvSpPr txBox="1"/>
              <p:nvPr/>
            </p:nvSpPr>
            <p:spPr>
              <a:xfrm>
                <a:off x="7928298" y="5587558"/>
                <a:ext cx="460126" cy="477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5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Gill Sans Light"/>
                        </a:rPr>
                        <m:t>𝑘</m:t>
                      </m:r>
                    </m:oMath>
                  </m:oMathPara>
                </a14:m>
                <a:endParaRPr kumimoji="0" lang="en-US" sz="25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35" name="TextBox 1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8298" y="5587558"/>
                <a:ext cx="460126" cy="4770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/>
              <p:cNvSpPr txBox="1"/>
              <p:nvPr/>
            </p:nvSpPr>
            <p:spPr>
              <a:xfrm>
                <a:off x="196074" y="911981"/>
                <a:ext cx="963918" cy="8617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5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Gill Sans Light"/>
                        </a:rPr>
                        <m:t>𝐸</m:t>
                      </m:r>
                      <m:r>
                        <a:rPr kumimoji="0" lang="en-US" sz="25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Gill Sans Light"/>
                        </a:rPr>
                        <m:t>[</m:t>
                      </m:r>
                      <m:r>
                        <a:rPr kumimoji="0" lang="en-US" sz="25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Gill Sans Light"/>
                        </a:rPr>
                        <m:t>𝑇</m:t>
                      </m:r>
                      <m:r>
                        <a:rPr kumimoji="0" lang="en-US" sz="25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Gill Sans Light"/>
                        </a:rPr>
                        <m:t>]</m:t>
                      </m:r>
                    </m:oMath>
                  </m:oMathPara>
                </a14:m>
                <a:endParaRPr kumimoji="0" lang="en-US" sz="25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5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Gill Sans Light"/>
                        </a:rPr>
                        <m:t>(</m:t>
                      </m:r>
                      <m:r>
                        <a:rPr kumimoji="0" lang="en-US" sz="2500" b="0" i="1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Gill Sans Light"/>
                        </a:rPr>
                        <m:t>𝑚𝑠</m:t>
                      </m:r>
                      <m:r>
                        <a:rPr kumimoji="0" lang="en-US" sz="25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Gill Sans Light"/>
                        </a:rPr>
                        <m:t>)</m:t>
                      </m:r>
                    </m:oMath>
                  </m:oMathPara>
                </a14:m>
                <a:endParaRPr kumimoji="0" lang="en-US" sz="25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36" name="TextBox 1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074" y="911981"/>
                <a:ext cx="963918" cy="86177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7" name="TextBox 136"/>
          <p:cNvSpPr txBox="1"/>
          <p:nvPr/>
        </p:nvSpPr>
        <p:spPr>
          <a:xfrm>
            <a:off x="1231228" y="1142322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 panose="020B0604020202020204" pitchFamily="34" charset="0"/>
              </a:rPr>
              <a:t>500</a:t>
            </a:r>
          </a:p>
        </p:txBody>
      </p:sp>
      <p:sp>
        <p:nvSpPr>
          <p:cNvPr id="138" name="TextBox 137"/>
          <p:cNvSpPr txBox="1"/>
          <p:nvPr/>
        </p:nvSpPr>
        <p:spPr>
          <a:xfrm>
            <a:off x="1231228" y="2674235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 panose="020B0604020202020204" pitchFamily="34" charset="0"/>
              </a:rPr>
              <a:t>400</a:t>
            </a:r>
          </a:p>
        </p:txBody>
      </p:sp>
      <p:sp>
        <p:nvSpPr>
          <p:cNvPr id="139" name="TextBox 138"/>
          <p:cNvSpPr txBox="1"/>
          <p:nvPr/>
        </p:nvSpPr>
        <p:spPr>
          <a:xfrm>
            <a:off x="1231228" y="4206148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 panose="020B0604020202020204" pitchFamily="34" charset="0"/>
              </a:rPr>
              <a:t>300</a:t>
            </a:r>
          </a:p>
        </p:txBody>
      </p:sp>
      <p:sp>
        <p:nvSpPr>
          <p:cNvPr id="140" name="TextBox 139"/>
          <p:cNvSpPr txBox="1"/>
          <p:nvPr/>
        </p:nvSpPr>
        <p:spPr>
          <a:xfrm>
            <a:off x="1234164" y="5709390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 panose="020B0604020202020204" pitchFamily="34" charset="0"/>
              </a:rPr>
              <a:t>200</a:t>
            </a:r>
          </a:p>
        </p:txBody>
      </p:sp>
      <p:sp>
        <p:nvSpPr>
          <p:cNvPr id="141" name="TextBox 140"/>
          <p:cNvSpPr txBox="1"/>
          <p:nvPr/>
        </p:nvSpPr>
        <p:spPr>
          <a:xfrm>
            <a:off x="1684695" y="6040706"/>
            <a:ext cx="7494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 panose="020B0604020202020204" pitchFamily="34" charset="0"/>
              </a:rPr>
              <a:t>6           8         10          12        14        16        18        20        22        24</a:t>
            </a:r>
          </a:p>
        </p:txBody>
      </p:sp>
      <p:grpSp>
        <p:nvGrpSpPr>
          <p:cNvPr id="142" name="Group 141"/>
          <p:cNvGrpSpPr/>
          <p:nvPr/>
        </p:nvGrpSpPr>
        <p:grpSpPr>
          <a:xfrm>
            <a:off x="1814460" y="1394297"/>
            <a:ext cx="5926936" cy="3423407"/>
            <a:chOff x="1606704" y="1118790"/>
            <a:chExt cx="5926936" cy="3423407"/>
          </a:xfrm>
        </p:grpSpPr>
        <p:cxnSp>
          <p:nvCxnSpPr>
            <p:cNvPr id="143" name="Straight Connector 142"/>
            <p:cNvCxnSpPr/>
            <p:nvPr/>
          </p:nvCxnSpPr>
          <p:spPr>
            <a:xfrm flipH="1">
              <a:off x="3592840" y="4386203"/>
              <a:ext cx="3940800" cy="151626"/>
            </a:xfrm>
            <a:prstGeom prst="line">
              <a:avLst/>
            </a:prstGeom>
            <a:noFill/>
            <a:ln w="38100" cap="flat" cmpd="sng" algn="ctr">
              <a:solidFill>
                <a:srgbClr val="002060"/>
              </a:solidFill>
              <a:prstDash val="solid"/>
            </a:ln>
            <a:effectLst/>
          </p:spPr>
        </p:cxnSp>
        <p:cxnSp>
          <p:nvCxnSpPr>
            <p:cNvPr id="144" name="Straight Connector 143"/>
            <p:cNvCxnSpPr/>
            <p:nvPr/>
          </p:nvCxnSpPr>
          <p:spPr>
            <a:xfrm>
              <a:off x="2290113" y="3339011"/>
              <a:ext cx="1323947" cy="1203186"/>
            </a:xfrm>
            <a:prstGeom prst="line">
              <a:avLst/>
            </a:prstGeom>
            <a:noFill/>
            <a:ln w="38100" cap="flat" cmpd="sng" algn="ctr">
              <a:solidFill>
                <a:srgbClr val="002060"/>
              </a:solidFill>
              <a:prstDash val="solid"/>
            </a:ln>
            <a:effectLst/>
          </p:spPr>
        </p:cxnSp>
        <p:cxnSp>
          <p:nvCxnSpPr>
            <p:cNvPr id="145" name="Straight Connector 144"/>
            <p:cNvCxnSpPr/>
            <p:nvPr/>
          </p:nvCxnSpPr>
          <p:spPr>
            <a:xfrm>
              <a:off x="1606704" y="1118790"/>
              <a:ext cx="691780" cy="2232374"/>
            </a:xfrm>
            <a:prstGeom prst="line">
              <a:avLst/>
            </a:prstGeom>
            <a:noFill/>
            <a:ln w="38100" cap="flat" cmpd="sng" algn="ctr">
              <a:solidFill>
                <a:srgbClr val="002060"/>
              </a:solidFill>
              <a:prstDash val="solid"/>
            </a:ln>
            <a:effectLst/>
          </p:spPr>
        </p:cxnSp>
      </p:grpSp>
      <p:grpSp>
        <p:nvGrpSpPr>
          <p:cNvPr id="146" name="Group 145"/>
          <p:cNvGrpSpPr/>
          <p:nvPr/>
        </p:nvGrpSpPr>
        <p:grpSpPr>
          <a:xfrm>
            <a:off x="2364077" y="3783775"/>
            <a:ext cx="5058704" cy="2242090"/>
            <a:chOff x="2364077" y="3988990"/>
            <a:chExt cx="5058704" cy="2242090"/>
          </a:xfrm>
        </p:grpSpPr>
        <p:grpSp>
          <p:nvGrpSpPr>
            <p:cNvPr id="147" name="Group 146"/>
            <p:cNvGrpSpPr/>
            <p:nvPr/>
          </p:nvGrpSpPr>
          <p:grpSpPr>
            <a:xfrm>
              <a:off x="2462833" y="4094041"/>
              <a:ext cx="4959948" cy="2044203"/>
              <a:chOff x="2355253" y="4026664"/>
              <a:chExt cx="4959948" cy="2044203"/>
            </a:xfrm>
          </p:grpSpPr>
          <p:cxnSp>
            <p:nvCxnSpPr>
              <p:cNvPr id="154" name="Straight Connector 153"/>
              <p:cNvCxnSpPr/>
              <p:nvPr/>
            </p:nvCxnSpPr>
            <p:spPr>
              <a:xfrm flipH="1">
                <a:off x="6968691" y="5611528"/>
                <a:ext cx="346510" cy="261664"/>
              </a:xfrm>
              <a:prstGeom prst="line">
                <a:avLst/>
              </a:prstGeom>
              <a:noFill/>
              <a:ln w="38100" cap="flat" cmpd="sng" algn="ctr">
                <a:solidFill>
                  <a:srgbClr val="FF0000"/>
                </a:solidFill>
                <a:prstDash val="solid"/>
              </a:ln>
              <a:effectLst/>
            </p:spPr>
          </p:cxnSp>
          <p:cxnSp>
            <p:nvCxnSpPr>
              <p:cNvPr id="155" name="Straight Connector 154"/>
              <p:cNvCxnSpPr/>
              <p:nvPr/>
            </p:nvCxnSpPr>
            <p:spPr>
              <a:xfrm flipH="1">
                <a:off x="6333423" y="5875625"/>
                <a:ext cx="635268" cy="166844"/>
              </a:xfrm>
              <a:prstGeom prst="line">
                <a:avLst/>
              </a:prstGeom>
              <a:noFill/>
              <a:ln w="38100" cap="flat" cmpd="sng" algn="ctr">
                <a:solidFill>
                  <a:srgbClr val="FF0000"/>
                </a:solidFill>
                <a:prstDash val="solid"/>
              </a:ln>
              <a:effectLst/>
            </p:spPr>
          </p:cxnSp>
          <p:cxnSp>
            <p:nvCxnSpPr>
              <p:cNvPr id="156" name="Straight Connector 155"/>
              <p:cNvCxnSpPr/>
              <p:nvPr/>
            </p:nvCxnSpPr>
            <p:spPr>
              <a:xfrm flipH="1" flipV="1">
                <a:off x="5663416" y="5959047"/>
                <a:ext cx="670007" cy="83422"/>
              </a:xfrm>
              <a:prstGeom prst="line">
                <a:avLst/>
              </a:prstGeom>
              <a:noFill/>
              <a:ln w="38100" cap="flat" cmpd="sng" algn="ctr">
                <a:solidFill>
                  <a:srgbClr val="FF0000"/>
                </a:solidFill>
                <a:prstDash val="solid"/>
              </a:ln>
              <a:effectLst/>
            </p:spPr>
          </p:cxnSp>
          <p:cxnSp>
            <p:nvCxnSpPr>
              <p:cNvPr id="157" name="Straight Connector 156"/>
              <p:cNvCxnSpPr/>
              <p:nvPr/>
            </p:nvCxnSpPr>
            <p:spPr>
              <a:xfrm flipH="1">
                <a:off x="5005138" y="5990001"/>
                <a:ext cx="658278" cy="80866"/>
              </a:xfrm>
              <a:prstGeom prst="line">
                <a:avLst/>
              </a:prstGeom>
              <a:noFill/>
              <a:ln w="38100" cap="flat" cmpd="sng" algn="ctr">
                <a:solidFill>
                  <a:srgbClr val="FF0000"/>
                </a:solidFill>
                <a:prstDash val="solid"/>
              </a:ln>
              <a:effectLst/>
            </p:spPr>
          </p:cxnSp>
          <p:cxnSp>
            <p:nvCxnSpPr>
              <p:cNvPr id="158" name="Straight Connector 157"/>
              <p:cNvCxnSpPr/>
              <p:nvPr/>
            </p:nvCxnSpPr>
            <p:spPr>
              <a:xfrm flipH="1" flipV="1">
                <a:off x="4335131" y="5847228"/>
                <a:ext cx="693017" cy="223639"/>
              </a:xfrm>
              <a:prstGeom prst="line">
                <a:avLst/>
              </a:prstGeom>
              <a:noFill/>
              <a:ln w="38100" cap="flat" cmpd="sng" algn="ctr">
                <a:solidFill>
                  <a:srgbClr val="FF0000"/>
                </a:solidFill>
                <a:prstDash val="solid"/>
              </a:ln>
              <a:effectLst/>
            </p:spPr>
          </p:cxnSp>
          <p:cxnSp>
            <p:nvCxnSpPr>
              <p:cNvPr id="159" name="Straight Connector 158"/>
              <p:cNvCxnSpPr/>
              <p:nvPr/>
            </p:nvCxnSpPr>
            <p:spPr>
              <a:xfrm flipH="1" flipV="1">
                <a:off x="3693017" y="5473800"/>
                <a:ext cx="649379" cy="382224"/>
              </a:xfrm>
              <a:prstGeom prst="line">
                <a:avLst/>
              </a:prstGeom>
              <a:noFill/>
              <a:ln w="38100" cap="flat" cmpd="sng" algn="ctr">
                <a:solidFill>
                  <a:srgbClr val="FF0000"/>
                </a:solidFill>
                <a:prstDash val="solid"/>
              </a:ln>
              <a:effectLst/>
            </p:spPr>
          </p:cxnSp>
          <p:cxnSp>
            <p:nvCxnSpPr>
              <p:cNvPr id="160" name="Straight Connector 159"/>
              <p:cNvCxnSpPr/>
              <p:nvPr/>
            </p:nvCxnSpPr>
            <p:spPr>
              <a:xfrm flipH="1" flipV="1">
                <a:off x="3023011" y="4921084"/>
                <a:ext cx="684117" cy="583101"/>
              </a:xfrm>
              <a:prstGeom prst="line">
                <a:avLst/>
              </a:prstGeom>
              <a:noFill/>
              <a:ln w="38100" cap="flat" cmpd="sng" algn="ctr">
                <a:solidFill>
                  <a:srgbClr val="FF0000"/>
                </a:solidFill>
                <a:prstDash val="solid"/>
              </a:ln>
              <a:effectLst/>
            </p:spPr>
          </p:cxnSp>
          <p:cxnSp>
            <p:nvCxnSpPr>
              <p:cNvPr id="161" name="Straight Connector 160"/>
              <p:cNvCxnSpPr/>
              <p:nvPr/>
            </p:nvCxnSpPr>
            <p:spPr>
              <a:xfrm flipH="1" flipV="1">
                <a:off x="2355253" y="4026664"/>
                <a:ext cx="697009" cy="924508"/>
              </a:xfrm>
              <a:prstGeom prst="line">
                <a:avLst/>
              </a:prstGeom>
              <a:noFill/>
              <a:ln w="38100" cap="flat" cmpd="sng" algn="ctr">
                <a:solidFill>
                  <a:srgbClr val="FF0000"/>
                </a:solidFill>
                <a:prstDash val="solid"/>
              </a:ln>
              <a:effectLst/>
            </p:spPr>
          </p:cxnSp>
        </p:grpSp>
        <p:sp>
          <p:nvSpPr>
            <p:cNvPr id="148" name="Oval 147"/>
            <p:cNvSpPr/>
            <p:nvPr/>
          </p:nvSpPr>
          <p:spPr>
            <a:xfrm>
              <a:off x="5661165" y="5893902"/>
              <a:ext cx="232549" cy="232549"/>
            </a:xfrm>
            <a:prstGeom prst="ellipse">
              <a:avLst/>
            </a:prstGeom>
            <a:solidFill>
              <a:srgbClr val="FF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Arial" panose="020B0604020202020204" pitchFamily="34" charset="0"/>
              </a:endParaRPr>
            </a:p>
          </p:txBody>
        </p:sp>
        <p:sp>
          <p:nvSpPr>
            <p:cNvPr id="149" name="Oval 148"/>
            <p:cNvSpPr/>
            <p:nvPr/>
          </p:nvSpPr>
          <p:spPr>
            <a:xfrm>
              <a:off x="5005714" y="5998531"/>
              <a:ext cx="232549" cy="232549"/>
            </a:xfrm>
            <a:prstGeom prst="ellipse">
              <a:avLst/>
            </a:prstGeom>
            <a:solidFill>
              <a:srgbClr val="FF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Arial" panose="020B0604020202020204" pitchFamily="34" charset="0"/>
              </a:endParaRPr>
            </a:p>
          </p:txBody>
        </p:sp>
        <p:sp>
          <p:nvSpPr>
            <p:cNvPr id="150" name="Oval 149"/>
            <p:cNvSpPr/>
            <p:nvPr/>
          </p:nvSpPr>
          <p:spPr>
            <a:xfrm>
              <a:off x="4339749" y="5775490"/>
              <a:ext cx="232549" cy="232549"/>
            </a:xfrm>
            <a:prstGeom prst="ellipse">
              <a:avLst/>
            </a:prstGeom>
            <a:solidFill>
              <a:srgbClr val="FF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Arial" panose="020B0604020202020204" pitchFamily="34" charset="0"/>
              </a:endParaRPr>
            </a:p>
          </p:txBody>
        </p:sp>
        <p:sp>
          <p:nvSpPr>
            <p:cNvPr id="151" name="Oval 150"/>
            <p:cNvSpPr/>
            <p:nvPr/>
          </p:nvSpPr>
          <p:spPr>
            <a:xfrm>
              <a:off x="3670505" y="5427017"/>
              <a:ext cx="232549" cy="232549"/>
            </a:xfrm>
            <a:prstGeom prst="ellipse">
              <a:avLst/>
            </a:prstGeom>
            <a:solidFill>
              <a:srgbClr val="FF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Arial" panose="020B0604020202020204" pitchFamily="34" charset="0"/>
              </a:endParaRPr>
            </a:p>
          </p:txBody>
        </p:sp>
        <p:sp>
          <p:nvSpPr>
            <p:cNvPr id="152" name="Oval 151"/>
            <p:cNvSpPr/>
            <p:nvPr/>
          </p:nvSpPr>
          <p:spPr>
            <a:xfrm>
              <a:off x="3023502" y="4838062"/>
              <a:ext cx="232549" cy="232549"/>
            </a:xfrm>
            <a:prstGeom prst="ellipse">
              <a:avLst/>
            </a:prstGeom>
            <a:solidFill>
              <a:srgbClr val="FF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Arial" panose="020B0604020202020204" pitchFamily="34" charset="0"/>
              </a:endParaRPr>
            </a:p>
          </p:txBody>
        </p:sp>
        <p:sp>
          <p:nvSpPr>
            <p:cNvPr id="153" name="Oval 152"/>
            <p:cNvSpPr/>
            <p:nvPr/>
          </p:nvSpPr>
          <p:spPr>
            <a:xfrm>
              <a:off x="2364077" y="3988990"/>
              <a:ext cx="232549" cy="232549"/>
            </a:xfrm>
            <a:prstGeom prst="ellipse">
              <a:avLst/>
            </a:prstGeom>
            <a:solidFill>
              <a:srgbClr val="FF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Arial" panose="020B0604020202020204" pitchFamily="34" charset="0"/>
              </a:endParaRPr>
            </a:p>
          </p:txBody>
        </p:sp>
      </p:grpSp>
      <p:grpSp>
        <p:nvGrpSpPr>
          <p:cNvPr id="162" name="Group 161"/>
          <p:cNvGrpSpPr/>
          <p:nvPr/>
        </p:nvGrpSpPr>
        <p:grpSpPr>
          <a:xfrm>
            <a:off x="4649875" y="4874993"/>
            <a:ext cx="2351061" cy="901330"/>
            <a:chOff x="4544397" y="5012973"/>
            <a:chExt cx="2351061" cy="901330"/>
          </a:xfrm>
        </p:grpSpPr>
        <p:sp>
          <p:nvSpPr>
            <p:cNvPr id="163" name="TextBox 162"/>
            <p:cNvSpPr txBox="1"/>
            <p:nvPr/>
          </p:nvSpPr>
          <p:spPr>
            <a:xfrm>
              <a:off x="4973137" y="5111393"/>
              <a:ext cx="1922321" cy="369332"/>
            </a:xfrm>
            <a:prstGeom prst="rect">
              <a:avLst/>
            </a:prstGeom>
            <a:solidFill>
              <a:srgbClr val="C00000"/>
            </a:solidFill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FFFCC"/>
                  </a:solidFill>
                  <a:effectLst/>
                  <a:uLnTx/>
                  <a:uFillTx/>
                  <a:cs typeface="Arial" panose="020B0604020202020204" pitchFamily="34" charset="0"/>
                </a:rPr>
                <a:t>&gt; 30% speed up</a:t>
              </a:r>
            </a:p>
          </p:txBody>
        </p:sp>
        <p:sp>
          <p:nvSpPr>
            <p:cNvPr id="164" name="Up-Down Arrow 163"/>
            <p:cNvSpPr/>
            <p:nvPr/>
          </p:nvSpPr>
          <p:spPr>
            <a:xfrm>
              <a:off x="4544397" y="5012973"/>
              <a:ext cx="353737" cy="901330"/>
            </a:xfrm>
            <a:prstGeom prst="upDownArrow">
              <a:avLst/>
            </a:prstGeom>
            <a:solidFill>
              <a:srgbClr val="C0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Arial" panose="020B0604020202020204" pitchFamily="34" charset="0"/>
              </a:endParaRPr>
            </a:p>
          </p:txBody>
        </p:sp>
      </p:grpSp>
      <p:grpSp>
        <p:nvGrpSpPr>
          <p:cNvPr id="165" name="Group 164"/>
          <p:cNvGrpSpPr/>
          <p:nvPr/>
        </p:nvGrpSpPr>
        <p:grpSpPr>
          <a:xfrm>
            <a:off x="7307559" y="3804727"/>
            <a:ext cx="1069525" cy="944397"/>
            <a:chOff x="7307557" y="4009940"/>
            <a:chExt cx="1069525" cy="944397"/>
          </a:xfrm>
        </p:grpSpPr>
        <p:sp>
          <p:nvSpPr>
            <p:cNvPr id="166" name="Triangle 18"/>
            <p:cNvSpPr/>
            <p:nvPr/>
          </p:nvSpPr>
          <p:spPr>
            <a:xfrm>
              <a:off x="7554860" y="4639377"/>
              <a:ext cx="345440" cy="314960"/>
            </a:xfrm>
            <a:prstGeom prst="triangle">
              <a:avLst/>
            </a:prstGeom>
            <a:solidFill>
              <a:srgbClr val="00206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Arial" panose="020B0604020202020204" pitchFamily="34" charset="0"/>
              </a:endParaRPr>
            </a:p>
          </p:txBody>
        </p:sp>
        <p:sp>
          <p:nvSpPr>
            <p:cNvPr id="167" name="TextBox 166"/>
            <p:cNvSpPr txBox="1"/>
            <p:nvPr/>
          </p:nvSpPr>
          <p:spPr>
            <a:xfrm>
              <a:off x="7307557" y="4009940"/>
              <a:ext cx="106952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rPr>
                <a:t>uncoded</a:t>
              </a:r>
              <a:b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rPr>
              </a:b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rPr>
                <a:t>(1-rep)</a:t>
              </a:r>
            </a:p>
          </p:txBody>
        </p:sp>
      </p:grpSp>
      <p:grpSp>
        <p:nvGrpSpPr>
          <p:cNvPr id="168" name="Group 167"/>
          <p:cNvGrpSpPr/>
          <p:nvPr/>
        </p:nvGrpSpPr>
        <p:grpSpPr>
          <a:xfrm>
            <a:off x="3614062" y="4238772"/>
            <a:ext cx="762366" cy="661976"/>
            <a:chOff x="3614060" y="4443987"/>
            <a:chExt cx="762366" cy="661976"/>
          </a:xfrm>
        </p:grpSpPr>
        <p:sp>
          <p:nvSpPr>
            <p:cNvPr id="169" name="Triangle 20"/>
            <p:cNvSpPr/>
            <p:nvPr/>
          </p:nvSpPr>
          <p:spPr>
            <a:xfrm>
              <a:off x="3614060" y="4791003"/>
              <a:ext cx="345440" cy="314960"/>
            </a:xfrm>
            <a:prstGeom prst="triangle">
              <a:avLst/>
            </a:prstGeom>
            <a:solidFill>
              <a:srgbClr val="00206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Arial" panose="020B0604020202020204" pitchFamily="34" charset="0"/>
              </a:endParaRPr>
            </a:p>
          </p:txBody>
        </p:sp>
        <p:sp>
          <p:nvSpPr>
            <p:cNvPr id="170" name="TextBox 169"/>
            <p:cNvSpPr txBox="1"/>
            <p:nvPr/>
          </p:nvSpPr>
          <p:spPr>
            <a:xfrm>
              <a:off x="3653151" y="4443987"/>
              <a:ext cx="7232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rPr>
                <a:t>2-rep</a:t>
              </a:r>
            </a:p>
          </p:txBody>
        </p:sp>
      </p:grpSp>
      <p:grpSp>
        <p:nvGrpSpPr>
          <p:cNvPr id="171" name="Group 170"/>
          <p:cNvGrpSpPr/>
          <p:nvPr/>
        </p:nvGrpSpPr>
        <p:grpSpPr>
          <a:xfrm>
            <a:off x="2337007" y="2892423"/>
            <a:ext cx="901200" cy="805141"/>
            <a:chOff x="2290113" y="3097636"/>
            <a:chExt cx="901200" cy="805141"/>
          </a:xfrm>
        </p:grpSpPr>
        <p:sp>
          <p:nvSpPr>
            <p:cNvPr id="172" name="Triangle 21"/>
            <p:cNvSpPr/>
            <p:nvPr/>
          </p:nvSpPr>
          <p:spPr>
            <a:xfrm>
              <a:off x="2290113" y="3587817"/>
              <a:ext cx="345440" cy="314960"/>
            </a:xfrm>
            <a:prstGeom prst="triangle">
              <a:avLst/>
            </a:prstGeom>
            <a:solidFill>
              <a:srgbClr val="00206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Arial" panose="020B0604020202020204" pitchFamily="34" charset="0"/>
              </a:endParaRPr>
            </a:p>
          </p:txBody>
        </p:sp>
        <p:sp>
          <p:nvSpPr>
            <p:cNvPr id="173" name="TextBox 172"/>
            <p:cNvSpPr txBox="1"/>
            <p:nvPr/>
          </p:nvSpPr>
          <p:spPr>
            <a:xfrm>
              <a:off x="2468038" y="3097636"/>
              <a:ext cx="7232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rPr>
                <a:t>3-rep</a:t>
              </a:r>
            </a:p>
          </p:txBody>
        </p:sp>
      </p:grpSp>
      <p:grpSp>
        <p:nvGrpSpPr>
          <p:cNvPr id="174" name="Group 173"/>
          <p:cNvGrpSpPr/>
          <p:nvPr/>
        </p:nvGrpSpPr>
        <p:grpSpPr>
          <a:xfrm>
            <a:off x="1731587" y="1145937"/>
            <a:ext cx="982810" cy="511900"/>
            <a:chOff x="1684693" y="1315983"/>
            <a:chExt cx="982810" cy="511900"/>
          </a:xfrm>
        </p:grpSpPr>
        <p:sp>
          <p:nvSpPr>
            <p:cNvPr id="175" name="Triangle 22"/>
            <p:cNvSpPr/>
            <p:nvPr/>
          </p:nvSpPr>
          <p:spPr>
            <a:xfrm>
              <a:off x="1684693" y="1512923"/>
              <a:ext cx="345440" cy="314960"/>
            </a:xfrm>
            <a:prstGeom prst="triangle">
              <a:avLst/>
            </a:prstGeom>
            <a:solidFill>
              <a:srgbClr val="00206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Arial" panose="020B0604020202020204" pitchFamily="34" charset="0"/>
              </a:endParaRPr>
            </a:p>
          </p:txBody>
        </p:sp>
        <p:sp>
          <p:nvSpPr>
            <p:cNvPr id="176" name="TextBox 175"/>
            <p:cNvSpPr txBox="1"/>
            <p:nvPr/>
          </p:nvSpPr>
          <p:spPr>
            <a:xfrm>
              <a:off x="1944228" y="1315983"/>
              <a:ext cx="7232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rPr>
                <a:t>4-rep</a:t>
              </a:r>
            </a:p>
          </p:txBody>
        </p:sp>
      </p:grpSp>
      <p:grpSp>
        <p:nvGrpSpPr>
          <p:cNvPr id="177" name="Group 176"/>
          <p:cNvGrpSpPr/>
          <p:nvPr/>
        </p:nvGrpSpPr>
        <p:grpSpPr>
          <a:xfrm>
            <a:off x="7306508" y="5084032"/>
            <a:ext cx="869352" cy="503526"/>
            <a:chOff x="7306506" y="5289247"/>
            <a:chExt cx="869352" cy="503526"/>
          </a:xfrm>
        </p:grpSpPr>
        <p:sp>
          <p:nvSpPr>
            <p:cNvPr id="178" name="Oval 177"/>
            <p:cNvSpPr/>
            <p:nvPr/>
          </p:nvSpPr>
          <p:spPr>
            <a:xfrm>
              <a:off x="7306506" y="5560224"/>
              <a:ext cx="232549" cy="232549"/>
            </a:xfrm>
            <a:prstGeom prst="ellipse">
              <a:avLst/>
            </a:prstGeom>
            <a:solidFill>
              <a:srgbClr val="FF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Arial" panose="020B0604020202020204" pitchFamily="34" charset="0"/>
              </a:endParaRPr>
            </a:p>
          </p:txBody>
        </p:sp>
        <p:sp>
          <p:nvSpPr>
            <p:cNvPr id="179" name="TextBox 178"/>
            <p:cNvSpPr txBox="1"/>
            <p:nvPr/>
          </p:nvSpPr>
          <p:spPr>
            <a:xfrm>
              <a:off x="7425332" y="5289247"/>
              <a:ext cx="75052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rPr>
                <a:t>(24,23)</a:t>
              </a:r>
            </a:p>
          </p:txBody>
        </p:sp>
      </p:grpSp>
      <p:grpSp>
        <p:nvGrpSpPr>
          <p:cNvPr id="180" name="Group 179"/>
          <p:cNvGrpSpPr/>
          <p:nvPr/>
        </p:nvGrpSpPr>
        <p:grpSpPr>
          <a:xfrm>
            <a:off x="6643718" y="5354778"/>
            <a:ext cx="750526" cy="498573"/>
            <a:chOff x="6643716" y="5559991"/>
            <a:chExt cx="750526" cy="498573"/>
          </a:xfrm>
        </p:grpSpPr>
        <p:sp>
          <p:nvSpPr>
            <p:cNvPr id="181" name="Oval 180"/>
            <p:cNvSpPr/>
            <p:nvPr/>
          </p:nvSpPr>
          <p:spPr>
            <a:xfrm>
              <a:off x="6975264" y="5826015"/>
              <a:ext cx="232549" cy="232549"/>
            </a:xfrm>
            <a:prstGeom prst="ellipse">
              <a:avLst/>
            </a:prstGeom>
            <a:solidFill>
              <a:srgbClr val="FF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Arial" panose="020B0604020202020204" pitchFamily="34" charset="0"/>
              </a:endParaRPr>
            </a:p>
          </p:txBody>
        </p:sp>
        <p:sp>
          <p:nvSpPr>
            <p:cNvPr id="182" name="TextBox 181"/>
            <p:cNvSpPr txBox="1"/>
            <p:nvPr/>
          </p:nvSpPr>
          <p:spPr>
            <a:xfrm>
              <a:off x="6643716" y="5559991"/>
              <a:ext cx="75052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rPr>
                <a:t>(24,22)</a:t>
              </a:r>
            </a:p>
          </p:txBody>
        </p:sp>
      </p:grpSp>
      <p:grpSp>
        <p:nvGrpSpPr>
          <p:cNvPr id="183" name="Group 182"/>
          <p:cNvGrpSpPr/>
          <p:nvPr/>
        </p:nvGrpSpPr>
        <p:grpSpPr>
          <a:xfrm>
            <a:off x="5960215" y="5517667"/>
            <a:ext cx="750526" cy="491205"/>
            <a:chOff x="5960213" y="5722880"/>
            <a:chExt cx="750526" cy="491205"/>
          </a:xfrm>
        </p:grpSpPr>
        <p:sp>
          <p:nvSpPr>
            <p:cNvPr id="184" name="Oval 183"/>
            <p:cNvSpPr/>
            <p:nvPr/>
          </p:nvSpPr>
          <p:spPr>
            <a:xfrm>
              <a:off x="6315938" y="5981536"/>
              <a:ext cx="232549" cy="232549"/>
            </a:xfrm>
            <a:prstGeom prst="ellipse">
              <a:avLst/>
            </a:prstGeom>
            <a:solidFill>
              <a:srgbClr val="FF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Arial" panose="020B0604020202020204" pitchFamily="34" charset="0"/>
              </a:endParaRPr>
            </a:p>
          </p:txBody>
        </p:sp>
        <p:sp>
          <p:nvSpPr>
            <p:cNvPr id="185" name="TextBox 184"/>
            <p:cNvSpPr txBox="1"/>
            <p:nvPr/>
          </p:nvSpPr>
          <p:spPr>
            <a:xfrm>
              <a:off x="5960213" y="5722880"/>
              <a:ext cx="75052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rPr>
                <a:t>(24,20)</a:t>
              </a:r>
            </a:p>
          </p:txBody>
        </p:sp>
      </p:grpSp>
      <p:cxnSp>
        <p:nvCxnSpPr>
          <p:cNvPr id="186" name="Straight Connector 185"/>
          <p:cNvCxnSpPr/>
          <p:nvPr/>
        </p:nvCxnSpPr>
        <p:spPr>
          <a:xfrm flipH="1" flipV="1">
            <a:off x="1" y="4635164"/>
            <a:ext cx="9143999" cy="26546"/>
          </a:xfrm>
          <a:prstGeom prst="line">
            <a:avLst/>
          </a:prstGeom>
          <a:noFill/>
          <a:ln w="76200" cap="flat" cmpd="sng" algn="ctr">
            <a:solidFill>
              <a:sysClr val="windowText" lastClr="000000">
                <a:lumMod val="65000"/>
                <a:lumOff val="35000"/>
              </a:sysClr>
            </a:solidFill>
            <a:prstDash val="sysDash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3941846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1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/>
          <p:cNvSpPr txBox="1">
            <a:spLocks/>
          </p:cNvSpPr>
          <p:nvPr/>
        </p:nvSpPr>
        <p:spPr>
          <a:xfrm>
            <a:off x="179512" y="216694"/>
            <a:ext cx="8569325" cy="647700"/>
          </a:xfrm>
          <a:prstGeom prst="rect">
            <a:avLst/>
          </a:prstGeom>
        </p:spPr>
        <p:txBody>
          <a:bodyPr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0" cap="none" spc="0" normalizeH="0" baseline="0" noProof="0" dirty="0">
                <a:ln>
                  <a:noFill/>
                </a:ln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Distributed Linear Regression</a:t>
            </a:r>
          </a:p>
        </p:txBody>
      </p:sp>
      <p:sp>
        <p:nvSpPr>
          <p:cNvPr id="16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8DB6C6F-0628-4C19-B82B-0A70C98E2BD2}" type="datetime1">
              <a:rPr kumimoji="0" lang="fr-FR" sz="8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27/05/2024</a:t>
            </a:fld>
            <a:endParaRPr kumimoji="0" lang="fr-FR" sz="800" b="0" i="0" u="none" strike="noStrike" kern="1200" cap="none" spc="0" normalizeH="0" baseline="0" noProof="0" dirty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4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Eurostile LT Std"/>
              </a:defRPr>
            </a:lvl1pPr>
            <a:lvl2pPr marL="742950" indent="-28575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Eurostile LT Std"/>
              </a:defRPr>
            </a:lvl2pPr>
            <a:lvl3pPr marL="1143000" indent="-22860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Eurostile LT Std"/>
              </a:defRPr>
            </a:lvl3pPr>
            <a:lvl4pPr marL="1600200" indent="-228600">
              <a:spcBef>
                <a:spcPct val="20000"/>
              </a:spcBef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Eurostile LT Std"/>
              </a:defRPr>
            </a:lvl4pPr>
            <a:lvl5pPr marL="2057400" indent="-228600">
              <a:spcBef>
                <a:spcPct val="20000"/>
              </a:spcBef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- p </a:t>
            </a:r>
            <a:fld id="{F3B5A460-63E2-4D8D-9EC8-3099D4BDFCB9}" type="slidenum">
              <a:rPr kumimoji="0" lang="fr-FR" alt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72</a:t>
            </a:fld>
            <a:r>
              <a:rPr kumimoji="0" lang="fr-F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8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MALCOM Course</a:t>
            </a:r>
          </a:p>
        </p:txBody>
      </p:sp>
      <p:pic>
        <p:nvPicPr>
          <p:cNvPr id="8" name="Object 1" descr="preencoded.png"/>
          <p:cNvPicPr>
            <a:picLocks noChangeAspect="1"/>
          </p:cNvPicPr>
          <p:nvPr/>
        </p:nvPicPr>
        <p:blipFill rotWithShape="1">
          <a:blip r:embed="rId3"/>
          <a:srcRect l="1102" t="14391" r="707" b="2923"/>
          <a:stretch/>
        </p:blipFill>
        <p:spPr>
          <a:xfrm>
            <a:off x="539552" y="1052736"/>
            <a:ext cx="8208912" cy="5184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02465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/>
          <p:cNvSpPr txBox="1">
            <a:spLocks/>
          </p:cNvSpPr>
          <p:nvPr/>
        </p:nvSpPr>
        <p:spPr>
          <a:xfrm>
            <a:off x="179512" y="216694"/>
            <a:ext cx="8569325" cy="647700"/>
          </a:xfrm>
          <a:prstGeom prst="rect">
            <a:avLst/>
          </a:prstGeom>
        </p:spPr>
        <p:txBody>
          <a:bodyPr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0" cap="none" spc="0" normalizeH="0" baseline="0" noProof="0" dirty="0">
                <a:ln>
                  <a:noFill/>
                </a:ln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Gradient Coding</a:t>
            </a:r>
          </a:p>
        </p:txBody>
      </p:sp>
      <p:sp>
        <p:nvSpPr>
          <p:cNvPr id="16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8DB6C6F-0628-4C19-B82B-0A70C98E2BD2}" type="datetime1">
              <a:rPr kumimoji="0" lang="fr-FR" sz="8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27/05/2024</a:t>
            </a:fld>
            <a:endParaRPr kumimoji="0" lang="fr-FR" sz="800" b="0" i="0" u="none" strike="noStrike" kern="1200" cap="none" spc="0" normalizeH="0" baseline="0" noProof="0" dirty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4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Eurostile LT Std"/>
              </a:defRPr>
            </a:lvl1pPr>
            <a:lvl2pPr marL="742950" indent="-28575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Eurostile LT Std"/>
              </a:defRPr>
            </a:lvl2pPr>
            <a:lvl3pPr marL="1143000" indent="-22860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Eurostile LT Std"/>
              </a:defRPr>
            </a:lvl3pPr>
            <a:lvl4pPr marL="1600200" indent="-228600">
              <a:spcBef>
                <a:spcPct val="20000"/>
              </a:spcBef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Eurostile LT Std"/>
              </a:defRPr>
            </a:lvl4pPr>
            <a:lvl5pPr marL="2057400" indent="-228600">
              <a:spcBef>
                <a:spcPct val="20000"/>
              </a:spcBef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- p </a:t>
            </a:r>
            <a:fld id="{F3B5A460-63E2-4D8D-9EC8-3099D4BDFCB9}" type="slidenum">
              <a:rPr kumimoji="0" lang="fr-FR" alt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73</a:t>
            </a:fld>
            <a:r>
              <a:rPr kumimoji="0" lang="fr-F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8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MALCOM Course</a:t>
            </a:r>
          </a:p>
        </p:txBody>
      </p:sp>
      <p:pic>
        <p:nvPicPr>
          <p:cNvPr id="7" name="Object 1" descr="preencoded.png"/>
          <p:cNvPicPr>
            <a:picLocks noChangeAspect="1"/>
          </p:cNvPicPr>
          <p:nvPr/>
        </p:nvPicPr>
        <p:blipFill rotWithShape="1">
          <a:blip r:embed="rId3"/>
          <a:srcRect l="14391" t="14391" r="15473" b="3518"/>
          <a:stretch/>
        </p:blipFill>
        <p:spPr>
          <a:xfrm>
            <a:off x="1587508" y="1052736"/>
            <a:ext cx="5936820" cy="5211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59653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/>
          <p:cNvSpPr txBox="1">
            <a:spLocks/>
          </p:cNvSpPr>
          <p:nvPr/>
        </p:nvSpPr>
        <p:spPr>
          <a:xfrm>
            <a:off x="179512" y="216694"/>
            <a:ext cx="8569325" cy="647700"/>
          </a:xfrm>
          <a:prstGeom prst="rect">
            <a:avLst/>
          </a:prstGeom>
        </p:spPr>
        <p:txBody>
          <a:bodyPr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0" cap="none" spc="0" normalizeH="0" baseline="0" noProof="0" dirty="0">
                <a:ln>
                  <a:noFill/>
                </a:ln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Gradient Coding</a:t>
            </a:r>
          </a:p>
        </p:txBody>
      </p:sp>
      <p:sp>
        <p:nvSpPr>
          <p:cNvPr id="16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8DB6C6F-0628-4C19-B82B-0A70C98E2BD2}" type="datetime1">
              <a:rPr kumimoji="0" lang="fr-FR" sz="8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27/05/2024</a:t>
            </a:fld>
            <a:endParaRPr kumimoji="0" lang="fr-FR" sz="800" b="0" i="0" u="none" strike="noStrike" kern="1200" cap="none" spc="0" normalizeH="0" baseline="0" noProof="0" dirty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4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Eurostile LT Std"/>
              </a:defRPr>
            </a:lvl1pPr>
            <a:lvl2pPr marL="742950" indent="-28575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Eurostile LT Std"/>
              </a:defRPr>
            </a:lvl2pPr>
            <a:lvl3pPr marL="1143000" indent="-22860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Eurostile LT Std"/>
              </a:defRPr>
            </a:lvl3pPr>
            <a:lvl4pPr marL="1600200" indent="-228600">
              <a:spcBef>
                <a:spcPct val="20000"/>
              </a:spcBef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Eurostile LT Std"/>
              </a:defRPr>
            </a:lvl4pPr>
            <a:lvl5pPr marL="2057400" indent="-228600">
              <a:spcBef>
                <a:spcPct val="20000"/>
              </a:spcBef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- p </a:t>
            </a:r>
            <a:fld id="{F3B5A460-63E2-4D8D-9EC8-3099D4BDFCB9}" type="slidenum">
              <a:rPr kumimoji="0" lang="fr-FR" alt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74</a:t>
            </a:fld>
            <a:r>
              <a:rPr kumimoji="0" lang="fr-F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8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MALCOM Course</a:t>
            </a:r>
          </a:p>
        </p:txBody>
      </p:sp>
      <p:pic>
        <p:nvPicPr>
          <p:cNvPr id="7" name="Object 1" descr="preencoded.png"/>
          <p:cNvPicPr>
            <a:picLocks noChangeAspect="1"/>
          </p:cNvPicPr>
          <p:nvPr/>
        </p:nvPicPr>
        <p:blipFill rotWithShape="1">
          <a:blip r:embed="rId3"/>
          <a:srcRect l="14391" t="14391" r="15473" b="3518"/>
          <a:stretch/>
        </p:blipFill>
        <p:spPr>
          <a:xfrm>
            <a:off x="1587508" y="1052736"/>
            <a:ext cx="5936820" cy="5211586"/>
          </a:xfrm>
          <a:prstGeom prst="rect">
            <a:avLst/>
          </a:prstGeom>
        </p:spPr>
      </p:pic>
      <p:pic>
        <p:nvPicPr>
          <p:cNvPr id="8" name="Object 1" descr="preencoded.png"/>
          <p:cNvPicPr>
            <a:picLocks noChangeAspect="1"/>
          </p:cNvPicPr>
          <p:nvPr/>
        </p:nvPicPr>
        <p:blipFill rotWithShape="1">
          <a:blip r:embed="rId4"/>
          <a:srcRect l="4793" t="50813" r="16211" b="2923"/>
          <a:stretch/>
        </p:blipFill>
        <p:spPr>
          <a:xfrm>
            <a:off x="755576" y="3356992"/>
            <a:ext cx="6721259" cy="295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57466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/>
          <p:cNvSpPr txBox="1">
            <a:spLocks/>
          </p:cNvSpPr>
          <p:nvPr/>
        </p:nvSpPr>
        <p:spPr>
          <a:xfrm>
            <a:off x="179512" y="216694"/>
            <a:ext cx="8569325" cy="647700"/>
          </a:xfrm>
          <a:prstGeom prst="rect">
            <a:avLst/>
          </a:prstGeom>
        </p:spPr>
        <p:txBody>
          <a:bodyPr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0" cap="none" spc="0" normalizeH="0" baseline="0" noProof="0" dirty="0">
                <a:ln>
                  <a:noFill/>
                </a:ln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Gradient Coding</a:t>
            </a:r>
          </a:p>
        </p:txBody>
      </p:sp>
      <p:sp>
        <p:nvSpPr>
          <p:cNvPr id="16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8DB6C6F-0628-4C19-B82B-0A70C98E2BD2}" type="datetime1">
              <a:rPr kumimoji="0" lang="fr-FR" sz="8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27/05/2024</a:t>
            </a:fld>
            <a:endParaRPr kumimoji="0" lang="fr-FR" sz="800" b="0" i="0" u="none" strike="noStrike" kern="1200" cap="none" spc="0" normalizeH="0" baseline="0" noProof="0" dirty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4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Eurostile LT Std"/>
              </a:defRPr>
            </a:lvl1pPr>
            <a:lvl2pPr marL="742950" indent="-28575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Eurostile LT Std"/>
              </a:defRPr>
            </a:lvl2pPr>
            <a:lvl3pPr marL="1143000" indent="-22860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Eurostile LT Std"/>
              </a:defRPr>
            </a:lvl3pPr>
            <a:lvl4pPr marL="1600200" indent="-228600">
              <a:spcBef>
                <a:spcPct val="20000"/>
              </a:spcBef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Eurostile LT Std"/>
              </a:defRPr>
            </a:lvl4pPr>
            <a:lvl5pPr marL="2057400" indent="-228600">
              <a:spcBef>
                <a:spcPct val="20000"/>
              </a:spcBef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- p </a:t>
            </a:r>
            <a:fld id="{F3B5A460-63E2-4D8D-9EC8-3099D4BDFCB9}" type="slidenum">
              <a:rPr kumimoji="0" lang="fr-FR" alt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75</a:t>
            </a:fld>
            <a:r>
              <a:rPr kumimoji="0" lang="fr-F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8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MALCOM Course</a:t>
            </a:r>
          </a:p>
        </p:txBody>
      </p:sp>
      <p:pic>
        <p:nvPicPr>
          <p:cNvPr id="7" name="Object 1" descr="preencoded.png"/>
          <p:cNvPicPr>
            <a:picLocks noChangeAspect="1"/>
          </p:cNvPicPr>
          <p:nvPr/>
        </p:nvPicPr>
        <p:blipFill rotWithShape="1">
          <a:blip r:embed="rId3"/>
          <a:srcRect l="14391" t="14391" r="15473" b="3518"/>
          <a:stretch/>
        </p:blipFill>
        <p:spPr>
          <a:xfrm>
            <a:off x="1587508" y="1052736"/>
            <a:ext cx="5936820" cy="5211586"/>
          </a:xfrm>
          <a:prstGeom prst="rect">
            <a:avLst/>
          </a:prstGeom>
        </p:spPr>
      </p:pic>
      <p:pic>
        <p:nvPicPr>
          <p:cNvPr id="8" name="Object 1" descr="preencoded.png"/>
          <p:cNvPicPr>
            <a:picLocks noChangeAspect="1"/>
          </p:cNvPicPr>
          <p:nvPr/>
        </p:nvPicPr>
        <p:blipFill rotWithShape="1">
          <a:blip r:embed="rId4"/>
          <a:srcRect l="1840" t="50357" r="15473" b="2922"/>
          <a:stretch/>
        </p:blipFill>
        <p:spPr>
          <a:xfrm>
            <a:off x="539552" y="3356992"/>
            <a:ext cx="6966717" cy="295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51229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/>
          <p:cNvSpPr txBox="1">
            <a:spLocks/>
          </p:cNvSpPr>
          <p:nvPr/>
        </p:nvSpPr>
        <p:spPr>
          <a:xfrm>
            <a:off x="179512" y="216694"/>
            <a:ext cx="8569325" cy="647700"/>
          </a:xfrm>
          <a:prstGeom prst="rect">
            <a:avLst/>
          </a:prstGeom>
        </p:spPr>
        <p:txBody>
          <a:bodyPr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0" cap="none" spc="0" normalizeH="0" baseline="0" noProof="0" dirty="0">
                <a:ln>
                  <a:noFill/>
                </a:ln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Gradient Coding</a:t>
            </a:r>
          </a:p>
        </p:txBody>
      </p:sp>
      <p:sp>
        <p:nvSpPr>
          <p:cNvPr id="16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8DB6C6F-0628-4C19-B82B-0A70C98E2BD2}" type="datetime1">
              <a:rPr kumimoji="0" lang="fr-FR" sz="8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27/05/2024</a:t>
            </a:fld>
            <a:endParaRPr kumimoji="0" lang="fr-FR" sz="800" b="0" i="0" u="none" strike="noStrike" kern="1200" cap="none" spc="0" normalizeH="0" baseline="0" noProof="0" dirty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4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Eurostile LT Std"/>
              </a:defRPr>
            </a:lvl1pPr>
            <a:lvl2pPr marL="742950" indent="-28575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Eurostile LT Std"/>
              </a:defRPr>
            </a:lvl2pPr>
            <a:lvl3pPr marL="1143000" indent="-22860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Eurostile LT Std"/>
              </a:defRPr>
            </a:lvl3pPr>
            <a:lvl4pPr marL="1600200" indent="-228600">
              <a:spcBef>
                <a:spcPct val="20000"/>
              </a:spcBef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Eurostile LT Std"/>
              </a:defRPr>
            </a:lvl4pPr>
            <a:lvl5pPr marL="2057400" indent="-228600">
              <a:spcBef>
                <a:spcPct val="20000"/>
              </a:spcBef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- p </a:t>
            </a:r>
            <a:fld id="{F3B5A460-63E2-4D8D-9EC8-3099D4BDFCB9}" type="slidenum">
              <a:rPr kumimoji="0" lang="fr-FR" alt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76</a:t>
            </a:fld>
            <a:r>
              <a:rPr kumimoji="0" lang="fr-F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8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MALCOM Course</a:t>
            </a:r>
          </a:p>
        </p:txBody>
      </p:sp>
      <p:pic>
        <p:nvPicPr>
          <p:cNvPr id="7" name="Object 1" descr="preencoded.png"/>
          <p:cNvPicPr>
            <a:picLocks noChangeAspect="1"/>
          </p:cNvPicPr>
          <p:nvPr/>
        </p:nvPicPr>
        <p:blipFill rotWithShape="1">
          <a:blip r:embed="rId3"/>
          <a:srcRect l="14391" t="14391" r="15473" b="3518"/>
          <a:stretch/>
        </p:blipFill>
        <p:spPr>
          <a:xfrm>
            <a:off x="1587508" y="1052736"/>
            <a:ext cx="5936820" cy="5211586"/>
          </a:xfrm>
          <a:prstGeom prst="rect">
            <a:avLst/>
          </a:prstGeom>
        </p:spPr>
      </p:pic>
      <p:pic>
        <p:nvPicPr>
          <p:cNvPr id="8" name="Object 1" descr="preencoded.png"/>
          <p:cNvPicPr>
            <a:picLocks noChangeAspect="1"/>
          </p:cNvPicPr>
          <p:nvPr/>
        </p:nvPicPr>
        <p:blipFill rotWithShape="1">
          <a:blip r:embed="rId4"/>
          <a:srcRect l="2579" t="48844" r="16949" b="3907"/>
          <a:stretch/>
        </p:blipFill>
        <p:spPr>
          <a:xfrm>
            <a:off x="611560" y="3256577"/>
            <a:ext cx="6768752" cy="2980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25807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/>
          <p:cNvSpPr txBox="1">
            <a:spLocks/>
          </p:cNvSpPr>
          <p:nvPr/>
        </p:nvSpPr>
        <p:spPr>
          <a:xfrm>
            <a:off x="179512" y="216694"/>
            <a:ext cx="8569325" cy="647700"/>
          </a:xfrm>
          <a:prstGeom prst="rect">
            <a:avLst/>
          </a:prstGeom>
        </p:spPr>
        <p:txBody>
          <a:bodyPr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0" cap="none" spc="0" normalizeH="0" baseline="0" noProof="0" dirty="0">
                <a:ln>
                  <a:noFill/>
                </a:ln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Gradient Coding</a:t>
            </a:r>
          </a:p>
        </p:txBody>
      </p:sp>
      <p:sp>
        <p:nvSpPr>
          <p:cNvPr id="16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8DB6C6F-0628-4C19-B82B-0A70C98E2BD2}" type="datetime1">
              <a:rPr kumimoji="0" lang="fr-FR" sz="8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27/05/2024</a:t>
            </a:fld>
            <a:endParaRPr kumimoji="0" lang="fr-FR" sz="800" b="0" i="0" u="none" strike="noStrike" kern="1200" cap="none" spc="0" normalizeH="0" baseline="0" noProof="0" dirty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4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Eurostile LT Std"/>
              </a:defRPr>
            </a:lvl1pPr>
            <a:lvl2pPr marL="742950" indent="-28575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Eurostile LT Std"/>
              </a:defRPr>
            </a:lvl2pPr>
            <a:lvl3pPr marL="1143000" indent="-22860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Eurostile LT Std"/>
              </a:defRPr>
            </a:lvl3pPr>
            <a:lvl4pPr marL="1600200" indent="-228600">
              <a:spcBef>
                <a:spcPct val="20000"/>
              </a:spcBef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Eurostile LT Std"/>
              </a:defRPr>
            </a:lvl4pPr>
            <a:lvl5pPr marL="2057400" indent="-228600">
              <a:spcBef>
                <a:spcPct val="20000"/>
              </a:spcBef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- p </a:t>
            </a:r>
            <a:fld id="{F3B5A460-63E2-4D8D-9EC8-3099D4BDFCB9}" type="slidenum">
              <a:rPr kumimoji="0" lang="fr-FR" alt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77</a:t>
            </a:fld>
            <a:r>
              <a:rPr kumimoji="0" lang="fr-F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8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MALCOM Course</a:t>
            </a:r>
          </a:p>
        </p:txBody>
      </p:sp>
      <p:pic>
        <p:nvPicPr>
          <p:cNvPr id="7" name="Object 1" descr="preencoded.png"/>
          <p:cNvPicPr>
            <a:picLocks noChangeAspect="1"/>
          </p:cNvPicPr>
          <p:nvPr/>
        </p:nvPicPr>
        <p:blipFill rotWithShape="1">
          <a:blip r:embed="rId3"/>
          <a:srcRect l="14391" t="14391" r="15473" b="3518"/>
          <a:stretch/>
        </p:blipFill>
        <p:spPr>
          <a:xfrm>
            <a:off x="1587508" y="1052736"/>
            <a:ext cx="5936820" cy="5211586"/>
          </a:xfrm>
          <a:prstGeom prst="rect">
            <a:avLst/>
          </a:prstGeom>
        </p:spPr>
      </p:pic>
      <p:pic>
        <p:nvPicPr>
          <p:cNvPr id="8" name="Object 1" descr="preencoded.png"/>
          <p:cNvPicPr>
            <a:picLocks noChangeAspect="1"/>
          </p:cNvPicPr>
          <p:nvPr/>
        </p:nvPicPr>
        <p:blipFill rotWithShape="1">
          <a:blip r:embed="rId4"/>
          <a:srcRect l="1841" t="47859" r="16949" b="2923"/>
          <a:stretch/>
        </p:blipFill>
        <p:spPr>
          <a:xfrm>
            <a:off x="467544" y="3140968"/>
            <a:ext cx="6970375" cy="3168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43630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/>
          <p:cNvSpPr txBox="1">
            <a:spLocks/>
          </p:cNvSpPr>
          <p:nvPr/>
        </p:nvSpPr>
        <p:spPr>
          <a:xfrm>
            <a:off x="179512" y="216694"/>
            <a:ext cx="8569325" cy="647700"/>
          </a:xfrm>
          <a:prstGeom prst="rect">
            <a:avLst/>
          </a:prstGeom>
        </p:spPr>
        <p:txBody>
          <a:bodyPr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0" cap="none" spc="0" normalizeH="0" baseline="0" noProof="0" dirty="0">
                <a:ln>
                  <a:noFill/>
                </a:ln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Gradient Coding</a:t>
            </a:r>
          </a:p>
        </p:txBody>
      </p:sp>
      <p:sp>
        <p:nvSpPr>
          <p:cNvPr id="16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8DB6C6F-0628-4C19-B82B-0A70C98E2BD2}" type="datetime1">
              <a:rPr kumimoji="0" lang="fr-FR" sz="8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27/05/2024</a:t>
            </a:fld>
            <a:endParaRPr kumimoji="0" lang="fr-FR" sz="800" b="0" i="0" u="none" strike="noStrike" kern="1200" cap="none" spc="0" normalizeH="0" baseline="0" noProof="0" dirty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4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Eurostile LT Std"/>
              </a:defRPr>
            </a:lvl1pPr>
            <a:lvl2pPr marL="742950" indent="-28575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Eurostile LT Std"/>
              </a:defRPr>
            </a:lvl2pPr>
            <a:lvl3pPr marL="1143000" indent="-22860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Eurostile LT Std"/>
              </a:defRPr>
            </a:lvl3pPr>
            <a:lvl4pPr marL="1600200" indent="-228600">
              <a:spcBef>
                <a:spcPct val="20000"/>
              </a:spcBef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Eurostile LT Std"/>
              </a:defRPr>
            </a:lvl4pPr>
            <a:lvl5pPr marL="2057400" indent="-228600">
              <a:spcBef>
                <a:spcPct val="20000"/>
              </a:spcBef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- p </a:t>
            </a:r>
            <a:fld id="{F3B5A460-63E2-4D8D-9EC8-3099D4BDFCB9}" type="slidenum">
              <a:rPr kumimoji="0" lang="fr-FR" alt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78</a:t>
            </a:fld>
            <a:r>
              <a:rPr kumimoji="0" lang="fr-F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8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MALCOM Course</a:t>
            </a:r>
          </a:p>
        </p:txBody>
      </p:sp>
      <p:pic>
        <p:nvPicPr>
          <p:cNvPr id="7" name="Object 1" descr="preencoded.png"/>
          <p:cNvPicPr>
            <a:picLocks noChangeAspect="1"/>
          </p:cNvPicPr>
          <p:nvPr/>
        </p:nvPicPr>
        <p:blipFill rotWithShape="1">
          <a:blip r:embed="rId3"/>
          <a:srcRect l="14391" t="14391" r="15473" b="3518"/>
          <a:stretch/>
        </p:blipFill>
        <p:spPr>
          <a:xfrm>
            <a:off x="1587508" y="1052736"/>
            <a:ext cx="5936820" cy="5211586"/>
          </a:xfrm>
          <a:prstGeom prst="rect">
            <a:avLst/>
          </a:prstGeom>
        </p:spPr>
      </p:pic>
      <p:pic>
        <p:nvPicPr>
          <p:cNvPr id="8" name="Object 1" descr="preencoded.png"/>
          <p:cNvPicPr>
            <a:picLocks noChangeAspect="1"/>
          </p:cNvPicPr>
          <p:nvPr/>
        </p:nvPicPr>
        <p:blipFill rotWithShape="1">
          <a:blip r:embed="rId4"/>
          <a:srcRect l="1840" t="50357" r="15473" b="2922"/>
          <a:stretch/>
        </p:blipFill>
        <p:spPr>
          <a:xfrm>
            <a:off x="539552" y="3356992"/>
            <a:ext cx="6966717" cy="2952328"/>
          </a:xfrm>
          <a:prstGeom prst="rect">
            <a:avLst/>
          </a:prstGeom>
        </p:spPr>
      </p:pic>
      <p:pic>
        <p:nvPicPr>
          <p:cNvPr id="9" name="Object 1" descr="preencoded.png"/>
          <p:cNvPicPr>
            <a:picLocks noChangeAspect="1"/>
          </p:cNvPicPr>
          <p:nvPr/>
        </p:nvPicPr>
        <p:blipFill rotWithShape="1">
          <a:blip r:embed="rId5"/>
          <a:srcRect l="2579" t="48937" r="16211" b="3813"/>
          <a:stretch/>
        </p:blipFill>
        <p:spPr>
          <a:xfrm>
            <a:off x="611560" y="3212976"/>
            <a:ext cx="6822701" cy="2977179"/>
          </a:xfrm>
          <a:prstGeom prst="rect">
            <a:avLst/>
          </a:prstGeom>
        </p:spPr>
      </p:pic>
      <p:sp>
        <p:nvSpPr>
          <p:cNvPr id="11" name="Rounded Rectangle 10"/>
          <p:cNvSpPr/>
          <p:nvPr/>
        </p:nvSpPr>
        <p:spPr>
          <a:xfrm>
            <a:off x="5193334" y="1956224"/>
            <a:ext cx="3922584" cy="1137587"/>
          </a:xfrm>
          <a:prstGeom prst="roundRect">
            <a:avLst>
              <a:gd name="adj" fmla="val 0"/>
            </a:avLst>
          </a:prstGeom>
          <a:solidFill>
            <a:srgbClr val="00206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This is the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unique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solution that achieves minimum communication overhead</a:t>
            </a:r>
          </a:p>
        </p:txBody>
      </p:sp>
    </p:spTree>
    <p:extLst>
      <p:ext uri="{BB962C8B-B14F-4D97-AF65-F5344CB8AC3E}">
        <p14:creationId xmlns:p14="http://schemas.microsoft.com/office/powerpoint/2010/main" val="1558917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Content Placeholder 2"/>
          <p:cNvSpPr>
            <a:spLocks noGrp="1"/>
          </p:cNvSpPr>
          <p:nvPr>
            <p:ph idx="1"/>
          </p:nvPr>
        </p:nvSpPr>
        <p:spPr>
          <a:xfrm>
            <a:off x="250825" y="1052736"/>
            <a:ext cx="8642350" cy="5111750"/>
          </a:xfrm>
          <a:ln w="25400">
            <a:solidFill>
              <a:srgbClr val="002060"/>
            </a:solidFill>
          </a:ln>
        </p:spPr>
        <p:txBody>
          <a:bodyPr/>
          <a:lstStyle/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en-US" sz="4000" dirty="0">
                <a:solidFill>
                  <a:srgbClr val="002060"/>
                </a:solidFill>
                <a:latin typeface="Koufi Bold" pitchFamily="49" charset="0"/>
              </a:rPr>
              <a:t>Federated Learning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78F90F9-E3F5-4B44-87CC-2036AC35EDDC}" type="datetime1">
              <a:rPr kumimoji="0" lang="fr-FR" sz="8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27/05/2024</a:t>
            </a:fld>
            <a:endParaRPr kumimoji="0" lang="fr-FR" sz="800" b="0" i="0" u="none" strike="noStrike" kern="1200" cap="none" spc="0" normalizeH="0" baseline="0" noProof="0" dirty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485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Eurostile LT Std"/>
              </a:defRPr>
            </a:lvl1pPr>
            <a:lvl2pPr marL="742950" indent="-28575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Eurostile LT Std"/>
              </a:defRPr>
            </a:lvl2pPr>
            <a:lvl3pPr marL="1143000" indent="-22860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Eurostile LT Std"/>
              </a:defRPr>
            </a:lvl3pPr>
            <a:lvl4pPr marL="1600200" indent="-228600">
              <a:spcBef>
                <a:spcPct val="20000"/>
              </a:spcBef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Eurostile LT Std"/>
              </a:defRPr>
            </a:lvl4pPr>
            <a:lvl5pPr marL="2057400" indent="-228600">
              <a:spcBef>
                <a:spcPct val="20000"/>
              </a:spcBef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- p </a:t>
            </a:r>
            <a:fld id="{804BA24F-0941-4ECA-82F1-2323B001F568}" type="slidenum">
              <a:rPr kumimoji="0" lang="fr-FR" alt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79</a:t>
            </a:fld>
            <a:r>
              <a:rPr kumimoji="0" lang="fr-F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6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76600" y="6524625"/>
            <a:ext cx="2519363" cy="196850"/>
          </a:xfrm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MALCOM Course</a:t>
            </a:r>
          </a:p>
        </p:txBody>
      </p:sp>
    </p:spTree>
    <p:extLst>
      <p:ext uri="{BB962C8B-B14F-4D97-AF65-F5344CB8AC3E}">
        <p14:creationId xmlns:p14="http://schemas.microsoft.com/office/powerpoint/2010/main" val="197487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/>
          <p:cNvSpPr txBox="1">
            <a:spLocks/>
          </p:cNvSpPr>
          <p:nvPr/>
        </p:nvSpPr>
        <p:spPr>
          <a:xfrm>
            <a:off x="179512" y="216694"/>
            <a:ext cx="8569325" cy="647700"/>
          </a:xfrm>
          <a:prstGeom prst="rect">
            <a:avLst/>
          </a:prstGeom>
        </p:spPr>
        <p:txBody>
          <a:bodyPr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0" cap="none" spc="0" normalizeH="0" baseline="0" noProof="0" dirty="0">
                <a:ln>
                  <a:noFill/>
                </a:ln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Fully Synchronous SGD</a:t>
            </a:r>
          </a:p>
        </p:txBody>
      </p:sp>
      <p:sp>
        <p:nvSpPr>
          <p:cNvPr id="16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8DB6C6F-0628-4C19-B82B-0A70C98E2BD2}" type="datetime1">
              <a:rPr kumimoji="0" lang="fr-FR" sz="8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27/05/2024</a:t>
            </a:fld>
            <a:endParaRPr kumimoji="0" lang="fr-FR" sz="800" b="0" i="0" u="none" strike="noStrike" kern="1200" cap="none" spc="0" normalizeH="0" baseline="0" noProof="0" dirty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4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Eurostile LT Std"/>
              </a:defRPr>
            </a:lvl1pPr>
            <a:lvl2pPr marL="742950" indent="-28575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Eurostile LT Std"/>
              </a:defRPr>
            </a:lvl2pPr>
            <a:lvl3pPr marL="1143000" indent="-22860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Eurostile LT Std"/>
              </a:defRPr>
            </a:lvl3pPr>
            <a:lvl4pPr marL="1600200" indent="-228600">
              <a:spcBef>
                <a:spcPct val="20000"/>
              </a:spcBef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Eurostile LT Std"/>
              </a:defRPr>
            </a:lvl4pPr>
            <a:lvl5pPr marL="2057400" indent="-228600">
              <a:spcBef>
                <a:spcPct val="20000"/>
              </a:spcBef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- p </a:t>
            </a:r>
            <a:fld id="{F3B5A460-63E2-4D8D-9EC8-3099D4BDFCB9}" type="slidenum">
              <a:rPr kumimoji="0" lang="fr-FR" alt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r>
              <a:rPr kumimoji="0" lang="fr-F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8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MALCOM Course</a:t>
            </a: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-234863" y="1062416"/>
            <a:ext cx="9322637" cy="64807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800100" marR="0" lvl="1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Local stochastic gradients computation</a:t>
            </a:r>
          </a:p>
          <a:p>
            <a:pPr marL="800100" marR="0" lvl="1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Average local models across all nodes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23" y="3413370"/>
            <a:ext cx="2592288" cy="2516931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 bwMode="auto">
          <a:xfrm>
            <a:off x="3545290" y="2312876"/>
            <a:ext cx="3546989" cy="1116951"/>
          </a:xfrm>
          <a:prstGeom prst="roundRect">
            <a:avLst/>
          </a:prstGeom>
          <a:solidFill>
            <a:schemeClr val="bg1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1920" y="2712269"/>
            <a:ext cx="2914141" cy="70110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3627146" y="2420949"/>
                <a:ext cx="338327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Arial" panose="020B0604020202020204" pitchFamily="34" charset="0"/>
                  </a:rPr>
                  <a:t>Gradient at </a:t>
                </a:r>
                <a14:m>
                  <m:oMath xmlns:m="http://schemas.openxmlformats.org/officeDocument/2006/math">
                    <m:r>
                      <a:rPr kumimoji="0" lang="en-US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Arial" panose="020B0604020202020204" pitchFamily="34" charset="0"/>
                  </a:rPr>
                  <a:t>-</a:t>
                </a:r>
                <a:r>
                  <a:rPr kumimoji="0" lang="en-US" sz="1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Arial" panose="020B0604020202020204" pitchFamily="34" charset="0"/>
                  </a:rPr>
                  <a:t>th</a:t>
                </a: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Arial" panose="020B0604020202020204" pitchFamily="34" charset="0"/>
                  </a:rPr>
                  <a:t> iteration and </a:t>
                </a:r>
                <a14:m>
                  <m:oMath xmlns:m="http://schemas.openxmlformats.org/officeDocument/2006/math">
                    <m:r>
                      <a:rPr kumimoji="0" lang="en-US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Arial" panose="020B0604020202020204" pitchFamily="34" charset="0"/>
                  </a:rPr>
                  <a:t>-</a:t>
                </a:r>
                <a:r>
                  <a:rPr kumimoji="0" lang="en-US" sz="1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Arial" panose="020B0604020202020204" pitchFamily="34" charset="0"/>
                  </a:rPr>
                  <a:t>th</a:t>
                </a: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Arial" panose="020B0604020202020204" pitchFamily="34" charset="0"/>
                  </a:rPr>
                  <a:t> worker</a:t>
                </a: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7146" y="2420949"/>
                <a:ext cx="3383276" cy="307777"/>
              </a:xfrm>
              <a:prstGeom prst="rect">
                <a:avLst/>
              </a:prstGeom>
              <a:blipFill>
                <a:blip r:embed="rId5"/>
                <a:stretch>
                  <a:fillRect l="-541" t="-3922" b="-196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35696" y="3757925"/>
            <a:ext cx="2136469" cy="2198396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 bwMode="auto">
          <a:xfrm flipV="1">
            <a:off x="907548" y="5766812"/>
            <a:ext cx="371106" cy="32648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7" name="TextBox 16"/>
          <p:cNvSpPr txBox="1"/>
          <p:nvPr/>
        </p:nvSpPr>
        <p:spPr>
          <a:xfrm>
            <a:off x="0" y="6040464"/>
            <a:ext cx="2135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 panose="020B0604020202020204" pitchFamily="34" charset="0"/>
              </a:rPr>
              <a:t>gradient computation time</a:t>
            </a:r>
          </a:p>
        </p:txBody>
      </p:sp>
      <p:cxnSp>
        <p:nvCxnSpPr>
          <p:cNvPr id="21" name="Straight Arrow Connector 20"/>
          <p:cNvCxnSpPr/>
          <p:nvPr/>
        </p:nvCxnSpPr>
        <p:spPr bwMode="auto">
          <a:xfrm flipH="1" flipV="1">
            <a:off x="2046560" y="5819644"/>
            <a:ext cx="646061" cy="27365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2" name="TextBox 21"/>
          <p:cNvSpPr txBox="1"/>
          <p:nvPr/>
        </p:nvSpPr>
        <p:spPr>
          <a:xfrm>
            <a:off x="2692621" y="5778807"/>
            <a:ext cx="27699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 panose="020B0604020202020204" pitchFamily="34" charset="0"/>
              </a:rPr>
              <a:t>Communication time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 panose="020B0604020202020204" pitchFamily="34" charset="0"/>
              </a:rPr>
              <a:t>(PS, all-reduce, …)</a:t>
            </a:r>
          </a:p>
        </p:txBody>
      </p:sp>
    </p:spTree>
    <p:extLst>
      <p:ext uri="{BB962C8B-B14F-4D97-AF65-F5344CB8AC3E}">
        <p14:creationId xmlns:p14="http://schemas.microsoft.com/office/powerpoint/2010/main" val="2287422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/>
      <p:bldP spid="17" grpId="0"/>
      <p:bldP spid="22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/>
          <p:cNvSpPr txBox="1">
            <a:spLocks/>
          </p:cNvSpPr>
          <p:nvPr/>
        </p:nvSpPr>
        <p:spPr>
          <a:xfrm>
            <a:off x="179512" y="216694"/>
            <a:ext cx="8569325" cy="647700"/>
          </a:xfrm>
          <a:prstGeom prst="rect">
            <a:avLst/>
          </a:prstGeom>
        </p:spPr>
        <p:txBody>
          <a:bodyPr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0" cap="none" spc="0" normalizeH="0" baseline="0" noProof="0" dirty="0">
                <a:ln>
                  <a:noFill/>
                </a:ln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What is Federated Learning?</a:t>
            </a:r>
          </a:p>
        </p:txBody>
      </p:sp>
      <p:sp>
        <p:nvSpPr>
          <p:cNvPr id="16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8DB6C6F-0628-4C19-B82B-0A70C98E2BD2}" type="datetime1">
              <a:rPr kumimoji="0" lang="fr-FR" sz="8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27/05/2024</a:t>
            </a:fld>
            <a:endParaRPr kumimoji="0" lang="fr-FR" sz="800" b="0" i="0" u="none" strike="noStrike" kern="1200" cap="none" spc="0" normalizeH="0" baseline="0" noProof="0" dirty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4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Eurostile LT Std"/>
              </a:defRPr>
            </a:lvl1pPr>
            <a:lvl2pPr marL="742950" indent="-28575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Eurostile LT Std"/>
              </a:defRPr>
            </a:lvl2pPr>
            <a:lvl3pPr marL="1143000" indent="-22860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Eurostile LT Std"/>
              </a:defRPr>
            </a:lvl3pPr>
            <a:lvl4pPr marL="1600200" indent="-228600">
              <a:spcBef>
                <a:spcPct val="20000"/>
              </a:spcBef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Eurostile LT Std"/>
              </a:defRPr>
            </a:lvl4pPr>
            <a:lvl5pPr marL="2057400" indent="-228600">
              <a:spcBef>
                <a:spcPct val="20000"/>
              </a:spcBef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- p </a:t>
            </a:r>
            <a:fld id="{F3B5A460-63E2-4D8D-9EC8-3099D4BDFCB9}" type="slidenum">
              <a:rPr kumimoji="0" lang="fr-FR" alt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80</a:t>
            </a:fld>
            <a:r>
              <a:rPr kumimoji="0" lang="fr-F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8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MALCOM Course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-14598" y="1125255"/>
            <a:ext cx="9144000" cy="2831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Arial" panose="020B0604020202020204" pitchFamily="34" charset="0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Arial" panose="020B0604020202020204" pitchFamily="34" charset="0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Arial" panose="020B0604020202020204" pitchFamily="34" charset="0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Arial" panose="020B0604020202020204" pitchFamily="34" charset="0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Arial" panose="020B0604020202020204" pitchFamily="34" charset="0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Arial" panose="020B0604020202020204" pitchFamily="34" charset="0"/>
            </a:endParaRPr>
          </a:p>
        </p:txBody>
      </p:sp>
      <p:sp>
        <p:nvSpPr>
          <p:cNvPr id="39" name="Content Placeholder 2"/>
          <p:cNvSpPr txBox="1">
            <a:spLocks/>
          </p:cNvSpPr>
          <p:nvPr/>
        </p:nvSpPr>
        <p:spPr>
          <a:xfrm>
            <a:off x="-286142" y="1052736"/>
            <a:ext cx="9322637" cy="64807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In a nutshell, broadly speaking….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FL = Privacy-Preserving Collaborative ML keeping the (training) data decentralized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Instead of making predictions in the cloud, distribute the model, make predictions on device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Key Features: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On-device datasets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: end users keep raw data locally 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privacy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by default)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On-device training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: end-user devices perform training on a shared model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Federated learning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: a shared global model is trained via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federated computation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Federated computation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: server collects trained weights from end users and update the shared model (i.e., coordinates a fleet of participating devices to compute aggregations of devices’ private data)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690825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/>
          <p:cNvSpPr txBox="1">
            <a:spLocks/>
          </p:cNvSpPr>
          <p:nvPr/>
        </p:nvSpPr>
        <p:spPr>
          <a:xfrm>
            <a:off x="179512" y="216694"/>
            <a:ext cx="8569325" cy="647700"/>
          </a:xfrm>
          <a:prstGeom prst="rect">
            <a:avLst/>
          </a:prstGeom>
        </p:spPr>
        <p:txBody>
          <a:bodyPr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0" cap="none" spc="0" normalizeH="0" baseline="0" noProof="0" dirty="0">
                <a:ln>
                  <a:noFill/>
                </a:ln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Basic Federated Learning Operation</a:t>
            </a:r>
          </a:p>
        </p:txBody>
      </p:sp>
      <p:sp>
        <p:nvSpPr>
          <p:cNvPr id="16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8DB6C6F-0628-4C19-B82B-0A70C98E2BD2}" type="datetime1">
              <a:rPr kumimoji="0" lang="fr-FR" sz="8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27/05/2024</a:t>
            </a:fld>
            <a:endParaRPr kumimoji="0" lang="fr-FR" sz="800" b="0" i="0" u="none" strike="noStrike" kern="1200" cap="none" spc="0" normalizeH="0" baseline="0" noProof="0" dirty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4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Eurostile LT Std"/>
              </a:defRPr>
            </a:lvl1pPr>
            <a:lvl2pPr marL="742950" indent="-28575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Eurostile LT Std"/>
              </a:defRPr>
            </a:lvl2pPr>
            <a:lvl3pPr marL="1143000" indent="-22860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Eurostile LT Std"/>
              </a:defRPr>
            </a:lvl3pPr>
            <a:lvl4pPr marL="1600200" indent="-228600">
              <a:spcBef>
                <a:spcPct val="20000"/>
              </a:spcBef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Eurostile LT Std"/>
              </a:defRPr>
            </a:lvl4pPr>
            <a:lvl5pPr marL="2057400" indent="-228600">
              <a:spcBef>
                <a:spcPct val="20000"/>
              </a:spcBef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- p </a:t>
            </a:r>
            <a:fld id="{F3B5A460-63E2-4D8D-9EC8-3099D4BDFCB9}" type="slidenum">
              <a:rPr kumimoji="0" lang="fr-FR" alt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81</a:t>
            </a:fld>
            <a:r>
              <a:rPr kumimoji="0" lang="fr-F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8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MALCOM Course</a:t>
            </a:r>
          </a:p>
        </p:txBody>
      </p:sp>
      <p:sp>
        <p:nvSpPr>
          <p:cNvPr id="39" name="Content Placeholder 2"/>
          <p:cNvSpPr txBox="1">
            <a:spLocks/>
          </p:cNvSpPr>
          <p:nvPr/>
        </p:nvSpPr>
        <p:spPr>
          <a:xfrm>
            <a:off x="-286142" y="1052736"/>
            <a:ext cx="9322637" cy="64807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Iterate the following process till convergence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At devices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: perform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local training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, send the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trained weights to aggregator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At aggregator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average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the model,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redistribute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to the devices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We want the final model to be: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as good as the centralized solution (ideally)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at least better than what each party can learn on its own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https://1.bp.blogspot.com/-K65Ed68KGXk/WOa9jaRWC6I/AAAAAAAABsM/gglycD_anuQSp-i67fxER1FOlVTulvV2gCLcB/s1600/FederatedLearning_FinalFiles_Flow%2BChart1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67" t="7210" r="12810" b="4324"/>
          <a:stretch/>
        </p:blipFill>
        <p:spPr bwMode="auto">
          <a:xfrm>
            <a:off x="467544" y="1988840"/>
            <a:ext cx="4652152" cy="2952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795762" y="2017154"/>
            <a:ext cx="3240733" cy="2534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lphaUcParenBoth"/>
              <a:tabLst/>
              <a:defRPr/>
            </a:pP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 panose="020B0604020202020204" pitchFamily="34" charset="0"/>
              </a:rPr>
              <a:t>device (e.g. phone) personalizes the model locally, based on its user usage (local dataset)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lphaUcParenBoth"/>
              <a:tabLst/>
              <a:defRPr/>
            </a:pPr>
            <a:endParaRPr kumimoji="0" lang="en-US" sz="140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lphaUcParenBoth"/>
              <a:tabLst/>
              <a:defRPr/>
            </a:pP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 panose="020B0604020202020204" pitchFamily="34" charset="0"/>
              </a:rPr>
              <a:t>many users' updates are aggregated 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lphaUcParenBoth"/>
              <a:tabLst/>
              <a:defRPr/>
            </a:pPr>
            <a:endParaRPr kumimoji="0" lang="en-US" sz="140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lphaUcParenBoth"/>
              <a:tabLst/>
              <a:defRPr/>
            </a:pP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 panose="020B0604020202020204" pitchFamily="34" charset="0"/>
              </a:rPr>
              <a:t>to form a consensus change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 panose="020B0604020202020204" pitchFamily="34" charset="0"/>
              </a:rPr>
              <a:t>       to the shared model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 panose="020B0604020202020204" pitchFamily="34" charset="0"/>
              </a:rPr>
              <a:t>     … and the procedure is repeated</a:t>
            </a:r>
          </a:p>
        </p:txBody>
      </p:sp>
    </p:spTree>
    <p:extLst>
      <p:ext uri="{BB962C8B-B14F-4D97-AF65-F5344CB8AC3E}">
        <p14:creationId xmlns:p14="http://schemas.microsoft.com/office/powerpoint/2010/main" val="209342925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/>
          <p:cNvSpPr txBox="1">
            <a:spLocks/>
          </p:cNvSpPr>
          <p:nvPr/>
        </p:nvSpPr>
        <p:spPr>
          <a:xfrm>
            <a:off x="179512" y="216694"/>
            <a:ext cx="8569325" cy="647700"/>
          </a:xfrm>
          <a:prstGeom prst="rect">
            <a:avLst/>
          </a:prstGeom>
        </p:spPr>
        <p:txBody>
          <a:bodyPr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0" cap="none" spc="0" normalizeH="0" baseline="0" noProof="0" dirty="0">
                <a:ln>
                  <a:noFill/>
                </a:ln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Federated Optimization</a:t>
            </a:r>
          </a:p>
        </p:txBody>
      </p:sp>
      <p:sp>
        <p:nvSpPr>
          <p:cNvPr id="16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8DB6C6F-0628-4C19-B82B-0A70C98E2BD2}" type="datetime1">
              <a:rPr kumimoji="0" lang="fr-FR" sz="8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27/05/2024</a:t>
            </a:fld>
            <a:endParaRPr kumimoji="0" lang="fr-FR" sz="800" b="0" i="0" u="none" strike="noStrike" kern="1200" cap="none" spc="0" normalizeH="0" baseline="0" noProof="0" dirty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4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Eurostile LT Std"/>
              </a:defRPr>
            </a:lvl1pPr>
            <a:lvl2pPr marL="742950" indent="-28575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Eurostile LT Std"/>
              </a:defRPr>
            </a:lvl2pPr>
            <a:lvl3pPr marL="1143000" indent="-22860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Eurostile LT Std"/>
              </a:defRPr>
            </a:lvl3pPr>
            <a:lvl4pPr marL="1600200" indent="-228600">
              <a:spcBef>
                <a:spcPct val="20000"/>
              </a:spcBef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Eurostile LT Std"/>
              </a:defRPr>
            </a:lvl4pPr>
            <a:lvl5pPr marL="2057400" indent="-228600">
              <a:spcBef>
                <a:spcPct val="20000"/>
              </a:spcBef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- p </a:t>
            </a:r>
            <a:fld id="{F3B5A460-63E2-4D8D-9EC8-3099D4BDFCB9}" type="slidenum">
              <a:rPr kumimoji="0" lang="fr-FR" alt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82</a:t>
            </a:fld>
            <a:r>
              <a:rPr kumimoji="0" lang="fr-F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8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MALCOM Course</a:t>
            </a:r>
          </a:p>
        </p:txBody>
      </p:sp>
      <p:sp>
        <p:nvSpPr>
          <p:cNvPr id="39" name="Content Placeholder 2"/>
          <p:cNvSpPr txBox="1">
            <a:spLocks/>
          </p:cNvSpPr>
          <p:nvPr/>
        </p:nvSpPr>
        <p:spPr>
          <a:xfrm>
            <a:off x="-286142" y="764704"/>
            <a:ext cx="9322637" cy="64807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Iteratively perform a local training algorithm (e.g., multiple steps of SGD) based on the dataset at each device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Aggregate the local updated models, i.e., compute the average (or weighted average) of the local updated model parameters.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632" y="2204864"/>
            <a:ext cx="6639119" cy="4054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53966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/>
          <p:cNvSpPr txBox="1">
            <a:spLocks/>
          </p:cNvSpPr>
          <p:nvPr/>
        </p:nvSpPr>
        <p:spPr>
          <a:xfrm>
            <a:off x="179512" y="216694"/>
            <a:ext cx="8569325" cy="647700"/>
          </a:xfrm>
          <a:prstGeom prst="rect">
            <a:avLst/>
          </a:prstGeom>
        </p:spPr>
        <p:txBody>
          <a:bodyPr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0" cap="none" spc="0" normalizeH="0" baseline="0" noProof="0" dirty="0">
                <a:ln>
                  <a:noFill/>
                </a:ln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Federated Learning vs. Distributed Learning</a:t>
            </a:r>
          </a:p>
        </p:txBody>
      </p:sp>
      <p:sp>
        <p:nvSpPr>
          <p:cNvPr id="16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8DB6C6F-0628-4C19-B82B-0A70C98E2BD2}" type="datetime1">
              <a:rPr kumimoji="0" lang="fr-FR" sz="8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27/05/2024</a:t>
            </a:fld>
            <a:endParaRPr kumimoji="0" lang="fr-FR" sz="800" b="0" i="0" u="none" strike="noStrike" kern="1200" cap="none" spc="0" normalizeH="0" baseline="0" noProof="0" dirty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4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Eurostile LT Std"/>
              </a:defRPr>
            </a:lvl1pPr>
            <a:lvl2pPr marL="742950" indent="-28575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Eurostile LT Std"/>
              </a:defRPr>
            </a:lvl2pPr>
            <a:lvl3pPr marL="1143000" indent="-22860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Eurostile LT Std"/>
              </a:defRPr>
            </a:lvl3pPr>
            <a:lvl4pPr marL="1600200" indent="-228600">
              <a:spcBef>
                <a:spcPct val="20000"/>
              </a:spcBef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Eurostile LT Std"/>
              </a:defRPr>
            </a:lvl4pPr>
            <a:lvl5pPr marL="2057400" indent="-228600">
              <a:spcBef>
                <a:spcPct val="20000"/>
              </a:spcBef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- p </a:t>
            </a:r>
            <a:fld id="{F3B5A460-63E2-4D8D-9EC8-3099D4BDFCB9}" type="slidenum">
              <a:rPr kumimoji="0" lang="fr-FR" alt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83</a:t>
            </a:fld>
            <a:r>
              <a:rPr kumimoji="0" lang="fr-F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8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MALCOM Course</a:t>
            </a:r>
          </a:p>
        </p:txBody>
      </p:sp>
      <p:sp>
        <p:nvSpPr>
          <p:cNvPr id="39" name="Content Placeholder 2"/>
          <p:cNvSpPr txBox="1">
            <a:spLocks/>
          </p:cNvSpPr>
          <p:nvPr/>
        </p:nvSpPr>
        <p:spPr>
          <a:xfrm>
            <a:off x="-108520" y="1052736"/>
            <a:ext cx="9144000" cy="64807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457200" marR="0" lvl="1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Characteristics of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federated learning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vs. traditional distributed learning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-396552" y="1844824"/>
            <a:ext cx="5472608" cy="64807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Data locality and distribution</a:t>
            </a:r>
          </a:p>
          <a:p>
            <a:pPr marL="1143000" marR="0" lvl="2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massively decentralized, naturally arising (non-IID) partition</a:t>
            </a:r>
          </a:p>
          <a:p>
            <a:pPr marL="1143000" marR="0" lvl="2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Data is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siloed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, held by a small number of coordinating entities</a:t>
            </a:r>
          </a:p>
          <a:p>
            <a:pPr marL="1143000" marR="0" lvl="2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system-controlled (e.g. shuffled, balanced)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Data availability</a:t>
            </a:r>
          </a:p>
          <a:p>
            <a:pPr marL="1143000" marR="0" lvl="2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limited availability, time-of-day variations</a:t>
            </a:r>
          </a:p>
          <a:p>
            <a:pPr marL="1143000" marR="0" lvl="2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almost all data nodes always available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Addressability</a:t>
            </a:r>
          </a:p>
          <a:p>
            <a:pPr marL="1143000" marR="0" lvl="2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data nodes are anonymous and interchangeable</a:t>
            </a:r>
          </a:p>
          <a:p>
            <a:pPr marL="1143000" marR="0" lvl="2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data nodes are addressable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Node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statefullness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143000" marR="0" lvl="2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stateless (generally no repeat computation)</a:t>
            </a:r>
          </a:p>
          <a:p>
            <a:pPr marL="1143000" marR="0" lvl="2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statefull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4860032" y="1844824"/>
            <a:ext cx="4392488" cy="64807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Node reliability</a:t>
            </a:r>
          </a:p>
          <a:p>
            <a:pPr marL="1143000" marR="0" lvl="2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unreliable (~10% failures)</a:t>
            </a:r>
          </a:p>
          <a:p>
            <a:pPr marL="1143000" marR="0" lvl="2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reliable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Wide-area communication pattern</a:t>
            </a:r>
          </a:p>
          <a:p>
            <a:pPr marL="1143000" marR="0" lvl="2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hub-and-spoke topology</a:t>
            </a:r>
          </a:p>
          <a:p>
            <a:pPr marL="1143000" marR="0" lvl="2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peer-to-peer topology (fully decentralized)</a:t>
            </a:r>
          </a:p>
          <a:p>
            <a:pPr marL="1143000" marR="0" lvl="2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none (centralized to one datacenter)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Distribution scale</a:t>
            </a:r>
          </a:p>
          <a:p>
            <a:pPr marL="1143000" marR="0" lvl="2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massively parallel (1e9 data nodes)</a:t>
            </a:r>
          </a:p>
          <a:p>
            <a:pPr marL="1143000" marR="0" lvl="2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single datacenter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Primary bottleneck</a:t>
            </a:r>
          </a:p>
          <a:p>
            <a:pPr marL="1143000" marR="0" lvl="2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communication</a:t>
            </a:r>
          </a:p>
          <a:p>
            <a:pPr marL="1143000" marR="0" lvl="2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computation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186150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/>
          <p:cNvSpPr txBox="1">
            <a:spLocks/>
          </p:cNvSpPr>
          <p:nvPr/>
        </p:nvSpPr>
        <p:spPr>
          <a:xfrm>
            <a:off x="179512" y="216694"/>
            <a:ext cx="8569325" cy="647700"/>
          </a:xfrm>
          <a:prstGeom prst="rect">
            <a:avLst/>
          </a:prstGeom>
        </p:spPr>
        <p:txBody>
          <a:bodyPr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0" cap="none" spc="0" normalizeH="0" baseline="0" noProof="0" dirty="0">
                <a:ln>
                  <a:noFill/>
                </a:ln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Federated Learning Variants</a:t>
            </a:r>
          </a:p>
        </p:txBody>
      </p:sp>
      <p:sp>
        <p:nvSpPr>
          <p:cNvPr id="16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8DB6C6F-0628-4C19-B82B-0A70C98E2BD2}" type="datetime1">
              <a:rPr kumimoji="0" lang="fr-FR" sz="8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27/05/2024</a:t>
            </a:fld>
            <a:endParaRPr kumimoji="0" lang="fr-FR" sz="800" b="0" i="0" u="none" strike="noStrike" kern="1200" cap="none" spc="0" normalizeH="0" baseline="0" noProof="0" dirty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4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Eurostile LT Std"/>
              </a:defRPr>
            </a:lvl1pPr>
            <a:lvl2pPr marL="742950" indent="-28575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Eurostile LT Std"/>
              </a:defRPr>
            </a:lvl2pPr>
            <a:lvl3pPr marL="1143000" indent="-22860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Eurostile LT Std"/>
              </a:defRPr>
            </a:lvl3pPr>
            <a:lvl4pPr marL="1600200" indent="-228600">
              <a:spcBef>
                <a:spcPct val="20000"/>
              </a:spcBef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Eurostile LT Std"/>
              </a:defRPr>
            </a:lvl4pPr>
            <a:lvl5pPr marL="2057400" indent="-228600">
              <a:spcBef>
                <a:spcPct val="20000"/>
              </a:spcBef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- p </a:t>
            </a:r>
            <a:fld id="{F3B5A460-63E2-4D8D-9EC8-3099D4BDFCB9}" type="slidenum">
              <a:rPr kumimoji="0" lang="fr-FR" alt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84</a:t>
            </a:fld>
            <a:r>
              <a:rPr kumimoji="0" lang="fr-F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8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MALCOM Course</a:t>
            </a:r>
          </a:p>
        </p:txBody>
      </p:sp>
      <p:sp>
        <p:nvSpPr>
          <p:cNvPr id="39" name="Content Placeholder 2"/>
          <p:cNvSpPr txBox="1">
            <a:spLocks/>
          </p:cNvSpPr>
          <p:nvPr/>
        </p:nvSpPr>
        <p:spPr>
          <a:xfrm>
            <a:off x="-396552" y="4869160"/>
            <a:ext cx="5112568" cy="64807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742950" marR="0" lvl="1" indent="-285750" algn="just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Massive number of parties (up to 10</a:t>
            </a:r>
            <a:r>
              <a:rPr kumimoji="0" lang="en-US" sz="1600" b="0" i="0" u="none" strike="noStrike" kern="120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742950" marR="0" lvl="1" indent="-285750" algn="just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Small dataset per party (could be size 1)</a:t>
            </a:r>
          </a:p>
          <a:p>
            <a:pPr marL="742950" marR="0" lvl="1" indent="-285750" algn="just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Limited availability and reliability</a:t>
            </a:r>
          </a:p>
          <a:p>
            <a:pPr marL="742950" marR="0" lvl="1" indent="-285750" algn="just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Some parties may be malicious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4566669" y="4869160"/>
            <a:ext cx="5112568" cy="64807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742950" marR="0" lvl="1" indent="-285750" algn="just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2 - 100 parties</a:t>
            </a:r>
          </a:p>
          <a:p>
            <a:pPr marL="742950" marR="0" lvl="1" indent="-285750" algn="just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Medium to large dataset per party</a:t>
            </a:r>
          </a:p>
          <a:p>
            <a:pPr marL="742950" marR="0" lvl="1" indent="-285750" algn="just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Reliable parties, almost always available</a:t>
            </a:r>
          </a:p>
          <a:p>
            <a:pPr marL="742950" marR="0" lvl="1" indent="-285750" algn="just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Parties are typically honest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539552" y="1053623"/>
            <a:ext cx="2664023" cy="431161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457200" marR="0" lvl="1" indent="0" algn="just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Cross-device FL</a:t>
            </a: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5580112" y="1053622"/>
            <a:ext cx="2664023" cy="431161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457200" marR="0" lvl="1" indent="0" algn="just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Cross-silo FL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4" y="1810504"/>
            <a:ext cx="4316370" cy="28453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8024" y="1871787"/>
            <a:ext cx="4355976" cy="2784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68424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/>
          <p:cNvSpPr txBox="1">
            <a:spLocks/>
          </p:cNvSpPr>
          <p:nvPr/>
        </p:nvSpPr>
        <p:spPr>
          <a:xfrm>
            <a:off x="179512" y="216694"/>
            <a:ext cx="8569325" cy="647700"/>
          </a:xfrm>
          <a:prstGeom prst="rect">
            <a:avLst/>
          </a:prstGeom>
        </p:spPr>
        <p:txBody>
          <a:bodyPr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0" cap="none" spc="0" normalizeH="0" baseline="0" noProof="0" dirty="0">
                <a:ln>
                  <a:noFill/>
                </a:ln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Federated Learning Variants</a:t>
            </a:r>
          </a:p>
        </p:txBody>
      </p:sp>
      <p:sp>
        <p:nvSpPr>
          <p:cNvPr id="16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8DB6C6F-0628-4C19-B82B-0A70C98E2BD2}" type="datetime1">
              <a:rPr kumimoji="0" lang="fr-FR" sz="8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27/05/2024</a:t>
            </a:fld>
            <a:endParaRPr kumimoji="0" lang="fr-FR" sz="800" b="0" i="0" u="none" strike="noStrike" kern="1200" cap="none" spc="0" normalizeH="0" baseline="0" noProof="0" dirty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4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Eurostile LT Std"/>
              </a:defRPr>
            </a:lvl1pPr>
            <a:lvl2pPr marL="742950" indent="-28575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Eurostile LT Std"/>
              </a:defRPr>
            </a:lvl2pPr>
            <a:lvl3pPr marL="1143000" indent="-22860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Eurostile LT Std"/>
              </a:defRPr>
            </a:lvl3pPr>
            <a:lvl4pPr marL="1600200" indent="-228600">
              <a:spcBef>
                <a:spcPct val="20000"/>
              </a:spcBef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Eurostile LT Std"/>
              </a:defRPr>
            </a:lvl4pPr>
            <a:lvl5pPr marL="2057400" indent="-228600">
              <a:spcBef>
                <a:spcPct val="20000"/>
              </a:spcBef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- p </a:t>
            </a:r>
            <a:fld id="{F3B5A460-63E2-4D8D-9EC8-3099D4BDFCB9}" type="slidenum">
              <a:rPr kumimoji="0" lang="fr-FR" alt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85</a:t>
            </a:fld>
            <a:r>
              <a:rPr kumimoji="0" lang="fr-F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8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MALCOM Course</a:t>
            </a:r>
          </a:p>
        </p:txBody>
      </p:sp>
      <p:sp>
        <p:nvSpPr>
          <p:cNvPr id="39" name="Content Placeholder 2"/>
          <p:cNvSpPr txBox="1">
            <a:spLocks/>
          </p:cNvSpPr>
          <p:nvPr/>
        </p:nvSpPr>
        <p:spPr>
          <a:xfrm>
            <a:off x="-432209" y="5072295"/>
            <a:ext cx="4644169" cy="64807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742950" marR="0" lvl="1" indent="-285750" algn="just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Server-client communication</a:t>
            </a:r>
          </a:p>
          <a:p>
            <a:pPr marL="742950" marR="0" lvl="1" indent="-285750" algn="just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Global coordination, global aggregation</a:t>
            </a:r>
          </a:p>
          <a:p>
            <a:pPr marL="742950" marR="0" lvl="1" indent="-285750" algn="just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Server is a single point of failure and may become a bottleneck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4355976" y="5072295"/>
            <a:ext cx="4680520" cy="64807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742950" marR="0" lvl="1" indent="-285750" algn="just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Device-to-device communication</a:t>
            </a:r>
          </a:p>
          <a:p>
            <a:pPr marL="742950" marR="0" lvl="1" indent="-285750" algn="just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No global coordination, local aggregation</a:t>
            </a:r>
          </a:p>
          <a:p>
            <a:pPr marL="742950" marR="0" lvl="1" indent="-285750" algn="just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Naturally scales to a large number of devices</a:t>
            </a:r>
          </a:p>
          <a:p>
            <a:pPr marL="457200" marR="0" lvl="1" indent="0" algn="just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179512" y="1077097"/>
            <a:ext cx="3312368" cy="431161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457200" marR="0" lvl="1" indent="0" algn="just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Server-orchestrated FL</a:t>
            </a: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5580112" y="1053622"/>
            <a:ext cx="3312368" cy="431161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457200" marR="0" lvl="1" indent="0" algn="just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Fully decentralized FL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0112" y="1636822"/>
            <a:ext cx="3286029" cy="316409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70" y="1779633"/>
            <a:ext cx="4807418" cy="3005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78076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 bwMode="auto">
          <a:xfrm>
            <a:off x="5076056" y="1268760"/>
            <a:ext cx="3960440" cy="2736304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Arial" panose="020B0604020202020204" pitchFamily="34" charset="0"/>
            </a:endParaRPr>
          </a:p>
        </p:txBody>
      </p:sp>
      <p:sp>
        <p:nvSpPr>
          <p:cNvPr id="28" name="Title 1"/>
          <p:cNvSpPr txBox="1">
            <a:spLocks/>
          </p:cNvSpPr>
          <p:nvPr/>
        </p:nvSpPr>
        <p:spPr>
          <a:xfrm>
            <a:off x="179512" y="216694"/>
            <a:ext cx="8569325" cy="647700"/>
          </a:xfrm>
          <a:prstGeom prst="rect">
            <a:avLst/>
          </a:prstGeom>
        </p:spPr>
        <p:txBody>
          <a:bodyPr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0" cap="none" spc="0" normalizeH="0" baseline="0" noProof="0" dirty="0">
                <a:ln>
                  <a:noFill/>
                </a:ln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Federated Learning Challenges</a:t>
            </a:r>
          </a:p>
        </p:txBody>
      </p:sp>
      <p:sp>
        <p:nvSpPr>
          <p:cNvPr id="16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8DB6C6F-0628-4C19-B82B-0A70C98E2BD2}" type="datetime1">
              <a:rPr kumimoji="0" lang="fr-FR" sz="8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27/05/2024</a:t>
            </a:fld>
            <a:endParaRPr kumimoji="0" lang="fr-FR" sz="800" b="0" i="0" u="none" strike="noStrike" kern="1200" cap="none" spc="0" normalizeH="0" baseline="0" noProof="0" dirty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4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Eurostile LT Std"/>
              </a:defRPr>
            </a:lvl1pPr>
            <a:lvl2pPr marL="742950" indent="-28575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Eurostile LT Std"/>
              </a:defRPr>
            </a:lvl2pPr>
            <a:lvl3pPr marL="1143000" indent="-22860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Eurostile LT Std"/>
              </a:defRPr>
            </a:lvl3pPr>
            <a:lvl4pPr marL="1600200" indent="-228600">
              <a:spcBef>
                <a:spcPct val="20000"/>
              </a:spcBef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Eurostile LT Std"/>
              </a:defRPr>
            </a:lvl4pPr>
            <a:lvl5pPr marL="2057400" indent="-228600">
              <a:spcBef>
                <a:spcPct val="20000"/>
              </a:spcBef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- p </a:t>
            </a:r>
            <a:fld id="{F3B5A460-63E2-4D8D-9EC8-3099D4BDFCB9}" type="slidenum">
              <a:rPr kumimoji="0" lang="fr-FR" alt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86</a:t>
            </a:fld>
            <a:r>
              <a:rPr kumimoji="0" lang="fr-F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8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MALCOM Course</a:t>
            </a:r>
          </a:p>
        </p:txBody>
      </p:sp>
      <p:sp>
        <p:nvSpPr>
          <p:cNvPr id="39" name="Content Placeholder 2"/>
          <p:cNvSpPr txBox="1">
            <a:spLocks/>
          </p:cNvSpPr>
          <p:nvPr/>
        </p:nvSpPr>
        <p:spPr>
          <a:xfrm>
            <a:off x="-396552" y="1052736"/>
            <a:ext cx="5112568" cy="64807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742950" marR="0" lvl="1" indent="-285750" algn="just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Massively Distributed</a:t>
            </a:r>
          </a:p>
          <a:p>
            <a:pPr marL="1143000" marR="0" lvl="2" indent="-228600" algn="just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Training data is stored across a very large number of devices</a:t>
            </a:r>
          </a:p>
          <a:p>
            <a:pPr marL="742950" marR="0" lvl="1" indent="-285750" algn="just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Limited Communication</a:t>
            </a:r>
          </a:p>
          <a:p>
            <a:pPr marL="1143000" marR="0" lvl="2" indent="-228600" algn="just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Only a handful of rounds of unreliable communication with each devices</a:t>
            </a:r>
          </a:p>
          <a:p>
            <a:pPr marL="742950" marR="0" lvl="1" indent="-285750" algn="just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Unbalanced Data</a:t>
            </a:r>
          </a:p>
          <a:p>
            <a:pPr marL="1143000" marR="0" lvl="2" indent="-228600" algn="just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Some devices have few examples, some have orders of magnitude more</a:t>
            </a:r>
          </a:p>
          <a:p>
            <a:pPr marL="742950" marR="0" lvl="1" indent="-285750" algn="just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Highly Non-IID Data</a:t>
            </a:r>
          </a:p>
          <a:p>
            <a:pPr marL="1143000" marR="0" lvl="2" indent="-228600" algn="just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Data on each device reflects one individual's usage pattern</a:t>
            </a:r>
          </a:p>
          <a:p>
            <a:pPr marL="742950" marR="0" lvl="1" indent="-285750" algn="just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Unreliable Compute Nodes</a:t>
            </a:r>
          </a:p>
          <a:p>
            <a:pPr marL="1143000" marR="0" lvl="2" indent="-228600" algn="just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Devices go offline unexpectedly; expect faults and adversaries</a:t>
            </a:r>
          </a:p>
          <a:p>
            <a:pPr marL="742950" marR="0" lvl="1" indent="-285750" algn="just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Dynamic Data Availability</a:t>
            </a:r>
          </a:p>
          <a:p>
            <a:pPr marL="1143000" marR="0" lvl="2" indent="-228600" algn="just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The subset of data available is non-constant, e.g. time-of-day vs. country</a:t>
            </a:r>
          </a:p>
          <a:p>
            <a:pPr marL="457200" marR="0" lvl="1" indent="0" algn="just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ounded Rectangle 2"/>
          <p:cNvSpPr/>
          <p:nvPr/>
        </p:nvSpPr>
        <p:spPr bwMode="auto">
          <a:xfrm>
            <a:off x="4860032" y="5112147"/>
            <a:ext cx="4248472" cy="1152128"/>
          </a:xfrm>
          <a:prstGeom prst="roundRect">
            <a:avLst>
              <a:gd name="adj" fmla="val 22304"/>
            </a:avLst>
          </a:prstGeom>
          <a:solidFill>
            <a:srgbClr val="007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717550" marR="0" lvl="1" indent="-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cs typeface="Arial" panose="020B0604020202020204" pitchFamily="34" charset="0"/>
              </a:rPr>
              <a:t>Typical orders-of-magnitude</a:t>
            </a:r>
          </a:p>
          <a:p>
            <a:pPr marL="717550" marR="0" lvl="1" indent="-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" b="1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85000"/>
                </a:srgbClr>
              </a:solidFill>
              <a:effectLst/>
              <a:uLnTx/>
              <a:uFillTx/>
              <a:cs typeface="Arial" panose="020B0604020202020204" pitchFamily="34" charset="0"/>
            </a:endParaRPr>
          </a:p>
          <a:p>
            <a:pPr marL="717550" marR="0" lvl="1" indent="-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Arial" panose="020B0604020202020204" pitchFamily="34" charset="0"/>
              </a:rPr>
              <a:t>100-1000s of users per round</a:t>
            </a:r>
          </a:p>
          <a:p>
            <a:pPr marL="717550" marR="0" lvl="1" indent="-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Arial" panose="020B0604020202020204" pitchFamily="34" charset="0"/>
              </a:rPr>
              <a:t>100-1000s of rounds to convergence</a:t>
            </a:r>
          </a:p>
          <a:p>
            <a:pPr marL="717550" marR="0" lvl="1" indent="-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Arial" panose="020B0604020202020204" pitchFamily="34" charset="0"/>
              </a:rPr>
              <a:t>1-10 minutes per round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4716016" y="1700808"/>
            <a:ext cx="4320480" cy="64807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457200" marR="0" lvl="1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FL over Wireless Networks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Communication medium is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shared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resource-constrained</a:t>
            </a:r>
          </a:p>
          <a:p>
            <a:pPr marL="1143000" marR="0" lvl="2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Only a limited number of devices can be selected in each update round</a:t>
            </a:r>
          </a:p>
          <a:p>
            <a:pPr marL="1143000" marR="0" lvl="2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Transmissions are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not reliable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due to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interference</a:t>
            </a:r>
          </a:p>
        </p:txBody>
      </p:sp>
    </p:spTree>
    <p:extLst>
      <p:ext uri="{BB962C8B-B14F-4D97-AF65-F5344CB8AC3E}">
        <p14:creationId xmlns:p14="http://schemas.microsoft.com/office/powerpoint/2010/main" val="342953267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/>
          <p:cNvSpPr txBox="1">
            <a:spLocks/>
          </p:cNvSpPr>
          <p:nvPr/>
        </p:nvSpPr>
        <p:spPr>
          <a:xfrm>
            <a:off x="179512" y="216694"/>
            <a:ext cx="8569325" cy="647700"/>
          </a:xfrm>
          <a:prstGeom prst="rect">
            <a:avLst/>
          </a:prstGeom>
        </p:spPr>
        <p:txBody>
          <a:bodyPr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0" cap="none" spc="0" normalizeH="0" baseline="0" noProof="0" dirty="0">
                <a:ln>
                  <a:noFill/>
                </a:ln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Constraints in the federated setting</a:t>
            </a:r>
          </a:p>
        </p:txBody>
      </p:sp>
      <p:sp>
        <p:nvSpPr>
          <p:cNvPr id="16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8DB6C6F-0628-4C19-B82B-0A70C98E2BD2}" type="datetime1">
              <a:rPr kumimoji="0" lang="fr-FR" sz="8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27/05/2024</a:t>
            </a:fld>
            <a:endParaRPr kumimoji="0" lang="fr-FR" sz="800" b="0" i="0" u="none" strike="noStrike" kern="1200" cap="none" spc="0" normalizeH="0" baseline="0" noProof="0" dirty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4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Eurostile LT Std"/>
              </a:defRPr>
            </a:lvl1pPr>
            <a:lvl2pPr marL="742950" indent="-28575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Eurostile LT Std"/>
              </a:defRPr>
            </a:lvl2pPr>
            <a:lvl3pPr marL="1143000" indent="-22860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Eurostile LT Std"/>
              </a:defRPr>
            </a:lvl3pPr>
            <a:lvl4pPr marL="1600200" indent="-228600">
              <a:spcBef>
                <a:spcPct val="20000"/>
              </a:spcBef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Eurostile LT Std"/>
              </a:defRPr>
            </a:lvl4pPr>
            <a:lvl5pPr marL="2057400" indent="-228600">
              <a:spcBef>
                <a:spcPct val="20000"/>
              </a:spcBef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- p </a:t>
            </a:r>
            <a:fld id="{F3B5A460-63E2-4D8D-9EC8-3099D4BDFCB9}" type="slidenum">
              <a:rPr kumimoji="0" lang="fr-FR" alt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87</a:t>
            </a:fld>
            <a:r>
              <a:rPr kumimoji="0" lang="fr-F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8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MALCOM Course</a:t>
            </a: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-468559" y="1498879"/>
            <a:ext cx="4032447" cy="64807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Each device reflects one users' data.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So no one device is representative of the whole population.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Devices must idle, plugged-in, on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WiFi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to participate.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Device availability correlates with both geo location </a:t>
            </a: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data distribution.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932040" y="6033145"/>
            <a:ext cx="43928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cs typeface="Arial" panose="020B0604020202020204" pitchFamily="34" charset="0"/>
              </a:rPr>
              <a:t>H. </a:t>
            </a:r>
            <a:r>
              <a:rPr kumimoji="0" lang="fr-F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cs typeface="Arial" panose="020B0604020202020204" pitchFamily="34" charset="0"/>
              </a:rPr>
              <a:t>Eichner</a:t>
            </a:r>
            <a:r>
              <a:rPr kumimoji="0" lang="fr-FR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cs typeface="Arial" panose="020B0604020202020204" pitchFamily="34" charset="0"/>
              </a:rPr>
              <a:t>, et al. Semi-</a:t>
            </a:r>
            <a:r>
              <a:rPr kumimoji="0" lang="fr-F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cs typeface="Arial" panose="020B0604020202020204" pitchFamily="34" charset="0"/>
              </a:rPr>
              <a:t>Cyclic</a:t>
            </a:r>
            <a:r>
              <a:rPr kumimoji="0" lang="fr-FR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cs typeface="Arial" panose="020B0604020202020204" pitchFamily="34" charset="0"/>
              </a:rPr>
              <a:t> </a:t>
            </a:r>
            <a:r>
              <a:rPr kumimoji="0" lang="fr-F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cs typeface="Arial" panose="020B0604020202020204" pitchFamily="34" charset="0"/>
              </a:rPr>
              <a:t>Stochastic</a:t>
            </a:r>
            <a:r>
              <a:rPr kumimoji="0" lang="fr-FR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cs typeface="Arial" panose="020B0604020202020204" pitchFamily="34" charset="0"/>
              </a:rPr>
              <a:t> Gradient </a:t>
            </a:r>
            <a:r>
              <a:rPr kumimoji="0" lang="fr-F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cs typeface="Arial" panose="020B0604020202020204" pitchFamily="34" charset="0"/>
              </a:rPr>
              <a:t>Descent</a:t>
            </a:r>
            <a:r>
              <a:rPr kumimoji="0" lang="fr-FR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cs typeface="Arial" panose="020B0604020202020204" pitchFamily="34" charset="0"/>
              </a:rPr>
              <a:t>. ICML 2019.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24" y="4590962"/>
            <a:ext cx="3414056" cy="168873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7987" y="1130377"/>
            <a:ext cx="5590517" cy="4602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29225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/>
          <p:cNvSpPr txBox="1">
            <a:spLocks/>
          </p:cNvSpPr>
          <p:nvPr/>
        </p:nvSpPr>
        <p:spPr>
          <a:xfrm>
            <a:off x="179512" y="216694"/>
            <a:ext cx="8569325" cy="647700"/>
          </a:xfrm>
          <a:prstGeom prst="rect">
            <a:avLst/>
          </a:prstGeom>
        </p:spPr>
        <p:txBody>
          <a:bodyPr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0" cap="none" spc="0" normalizeH="0" baseline="0" noProof="0" dirty="0">
                <a:ln>
                  <a:noFill/>
                </a:ln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Federated Averaging</a:t>
            </a:r>
          </a:p>
        </p:txBody>
      </p:sp>
      <p:sp>
        <p:nvSpPr>
          <p:cNvPr id="16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8DB6C6F-0628-4C19-B82B-0A70C98E2BD2}" type="datetime1">
              <a:rPr kumimoji="0" lang="fr-FR" sz="8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27/05/2024</a:t>
            </a:fld>
            <a:endParaRPr kumimoji="0" lang="fr-FR" sz="800" b="0" i="0" u="none" strike="noStrike" kern="1200" cap="none" spc="0" normalizeH="0" baseline="0" noProof="0" dirty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4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Eurostile LT Std"/>
              </a:defRPr>
            </a:lvl1pPr>
            <a:lvl2pPr marL="742950" indent="-28575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Eurostile LT Std"/>
              </a:defRPr>
            </a:lvl2pPr>
            <a:lvl3pPr marL="1143000" indent="-22860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Eurostile LT Std"/>
              </a:defRPr>
            </a:lvl3pPr>
            <a:lvl4pPr marL="1600200" indent="-228600">
              <a:spcBef>
                <a:spcPct val="20000"/>
              </a:spcBef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Eurostile LT Std"/>
              </a:defRPr>
            </a:lvl4pPr>
            <a:lvl5pPr marL="2057400" indent="-228600">
              <a:spcBef>
                <a:spcPct val="20000"/>
              </a:spcBef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- p </a:t>
            </a:r>
            <a:fld id="{F3B5A460-63E2-4D8D-9EC8-3099D4BDFCB9}" type="slidenum">
              <a:rPr kumimoji="0" lang="fr-FR" alt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88</a:t>
            </a:fld>
            <a:r>
              <a:rPr kumimoji="0" lang="fr-F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8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MALCOM Course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96" y="1412776"/>
            <a:ext cx="8990013" cy="4104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82680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/>
          <p:cNvSpPr txBox="1">
            <a:spLocks/>
          </p:cNvSpPr>
          <p:nvPr/>
        </p:nvSpPr>
        <p:spPr>
          <a:xfrm>
            <a:off x="179512" y="216694"/>
            <a:ext cx="8569325" cy="647700"/>
          </a:xfrm>
          <a:prstGeom prst="rect">
            <a:avLst/>
          </a:prstGeom>
        </p:spPr>
        <p:txBody>
          <a:bodyPr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0" cap="none" spc="0" normalizeH="0" baseline="0" noProof="0" dirty="0">
                <a:ln>
                  <a:noFill/>
                </a:ln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Federated Averaging</a:t>
            </a:r>
          </a:p>
        </p:txBody>
      </p:sp>
      <p:sp>
        <p:nvSpPr>
          <p:cNvPr id="16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8DB6C6F-0628-4C19-B82B-0A70C98E2BD2}" type="datetime1">
              <a:rPr kumimoji="0" lang="fr-FR" sz="8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27/05/2024</a:t>
            </a:fld>
            <a:endParaRPr kumimoji="0" lang="fr-FR" sz="800" b="0" i="0" u="none" strike="noStrike" kern="1200" cap="none" spc="0" normalizeH="0" baseline="0" noProof="0" dirty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4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Eurostile LT Std"/>
              </a:defRPr>
            </a:lvl1pPr>
            <a:lvl2pPr marL="742950" indent="-28575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Eurostile LT Std"/>
              </a:defRPr>
            </a:lvl2pPr>
            <a:lvl3pPr marL="1143000" indent="-22860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Eurostile LT Std"/>
              </a:defRPr>
            </a:lvl3pPr>
            <a:lvl4pPr marL="1600200" indent="-228600">
              <a:spcBef>
                <a:spcPct val="20000"/>
              </a:spcBef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Eurostile LT Std"/>
              </a:defRPr>
            </a:lvl4pPr>
            <a:lvl5pPr marL="2057400" indent="-228600">
              <a:spcBef>
                <a:spcPct val="20000"/>
              </a:spcBef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- p </a:t>
            </a:r>
            <a:fld id="{F3B5A460-63E2-4D8D-9EC8-3099D4BDFCB9}" type="slidenum">
              <a:rPr kumimoji="0" lang="fr-FR" alt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89</a:t>
            </a:fld>
            <a:r>
              <a:rPr kumimoji="0" lang="fr-F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8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MALCOM Course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9" y="1412776"/>
            <a:ext cx="9116237" cy="4032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8808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/>
          <p:cNvSpPr txBox="1">
            <a:spLocks/>
          </p:cNvSpPr>
          <p:nvPr/>
        </p:nvSpPr>
        <p:spPr>
          <a:xfrm>
            <a:off x="179512" y="216694"/>
            <a:ext cx="8569325" cy="647700"/>
          </a:xfrm>
          <a:prstGeom prst="rect">
            <a:avLst/>
          </a:prstGeom>
        </p:spPr>
        <p:txBody>
          <a:bodyPr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0" cap="none" spc="0" normalizeH="0" baseline="0" noProof="0" dirty="0">
                <a:ln>
                  <a:noFill/>
                </a:ln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Fully Synchronous SGD</a:t>
            </a:r>
          </a:p>
        </p:txBody>
      </p:sp>
      <p:sp>
        <p:nvSpPr>
          <p:cNvPr id="16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8DB6C6F-0628-4C19-B82B-0A70C98E2BD2}" type="datetime1">
              <a:rPr kumimoji="0" lang="fr-FR" sz="8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27/05/2024</a:t>
            </a:fld>
            <a:endParaRPr kumimoji="0" lang="fr-FR" sz="800" b="0" i="0" u="none" strike="noStrike" kern="1200" cap="none" spc="0" normalizeH="0" baseline="0" noProof="0" dirty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4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Eurostile LT Std"/>
              </a:defRPr>
            </a:lvl1pPr>
            <a:lvl2pPr marL="742950" indent="-28575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Eurostile LT Std"/>
              </a:defRPr>
            </a:lvl2pPr>
            <a:lvl3pPr marL="1143000" indent="-22860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Eurostile LT Std"/>
              </a:defRPr>
            </a:lvl3pPr>
            <a:lvl4pPr marL="1600200" indent="-228600">
              <a:spcBef>
                <a:spcPct val="20000"/>
              </a:spcBef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Eurostile LT Std"/>
              </a:defRPr>
            </a:lvl4pPr>
            <a:lvl5pPr marL="2057400" indent="-228600">
              <a:spcBef>
                <a:spcPct val="20000"/>
              </a:spcBef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- p </a:t>
            </a:r>
            <a:fld id="{F3B5A460-63E2-4D8D-9EC8-3099D4BDFCB9}" type="slidenum">
              <a:rPr kumimoji="0" lang="fr-FR" alt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r>
              <a:rPr kumimoji="0" lang="fr-F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8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MALCOM Course</a:t>
            </a: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-234863" y="1062416"/>
            <a:ext cx="9322637" cy="64807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800100" marR="0" lvl="1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Local stochastic gradients computation</a:t>
            </a:r>
          </a:p>
          <a:p>
            <a:pPr marL="800100" marR="0" lvl="1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Average local models across all nodes</a:t>
            </a:r>
          </a:p>
          <a:p>
            <a:pPr marL="800100" marR="0" lvl="1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Repeat the above steps until convergence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3429000"/>
            <a:ext cx="7983505" cy="2501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02162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/>
          <p:cNvSpPr txBox="1">
            <a:spLocks/>
          </p:cNvSpPr>
          <p:nvPr/>
        </p:nvSpPr>
        <p:spPr>
          <a:xfrm>
            <a:off x="179512" y="216694"/>
            <a:ext cx="8569325" cy="647700"/>
          </a:xfrm>
          <a:prstGeom prst="rect">
            <a:avLst/>
          </a:prstGeom>
        </p:spPr>
        <p:txBody>
          <a:bodyPr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0" cap="none" spc="0" normalizeH="0" baseline="0" noProof="0" dirty="0">
                <a:ln>
                  <a:noFill/>
                </a:ln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Federated Averaging Algorithm</a:t>
            </a:r>
          </a:p>
        </p:txBody>
      </p:sp>
      <p:sp>
        <p:nvSpPr>
          <p:cNvPr id="16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8DB6C6F-0628-4C19-B82B-0A70C98E2BD2}" type="datetime1">
              <a:rPr kumimoji="0" lang="fr-FR" sz="8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27/05/2024</a:t>
            </a:fld>
            <a:endParaRPr kumimoji="0" lang="fr-FR" sz="800" b="0" i="0" u="none" strike="noStrike" kern="1200" cap="none" spc="0" normalizeH="0" baseline="0" noProof="0" dirty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4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Eurostile LT Std"/>
              </a:defRPr>
            </a:lvl1pPr>
            <a:lvl2pPr marL="742950" indent="-28575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Eurostile LT Std"/>
              </a:defRPr>
            </a:lvl2pPr>
            <a:lvl3pPr marL="1143000" indent="-22860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Eurostile LT Std"/>
              </a:defRPr>
            </a:lvl3pPr>
            <a:lvl4pPr marL="1600200" indent="-228600">
              <a:spcBef>
                <a:spcPct val="20000"/>
              </a:spcBef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Eurostile LT Std"/>
              </a:defRPr>
            </a:lvl4pPr>
            <a:lvl5pPr marL="2057400" indent="-228600">
              <a:spcBef>
                <a:spcPct val="20000"/>
              </a:spcBef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- p </a:t>
            </a:r>
            <a:fld id="{F3B5A460-63E2-4D8D-9EC8-3099D4BDFCB9}" type="slidenum">
              <a:rPr kumimoji="0" lang="fr-FR" alt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90</a:t>
            </a:fld>
            <a:r>
              <a:rPr kumimoji="0" lang="fr-F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8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MALCOM Course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202" y="1271080"/>
            <a:ext cx="9184714" cy="4462176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 bwMode="auto">
          <a:xfrm>
            <a:off x="683568" y="4382842"/>
            <a:ext cx="2736304" cy="482352"/>
          </a:xfrm>
          <a:prstGeom prst="ellipse">
            <a:avLst/>
          </a:prstGeom>
          <a:noFill/>
          <a:ln w="31750" cap="flat" cmpd="sng" algn="ctr">
            <a:solidFill>
              <a:srgbClr val="99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419872" y="4454741"/>
            <a:ext cx="23035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990000"/>
                </a:solidFill>
                <a:effectLst/>
                <a:uLnTx/>
                <a:uFillTx/>
                <a:cs typeface="Arial" panose="020B0604020202020204" pitchFamily="34" charset="0"/>
              </a:rPr>
              <a:t>Potential bottleneck</a:t>
            </a:r>
          </a:p>
        </p:txBody>
      </p:sp>
    </p:spTree>
    <p:extLst>
      <p:ext uri="{BB962C8B-B14F-4D97-AF65-F5344CB8AC3E}">
        <p14:creationId xmlns:p14="http://schemas.microsoft.com/office/powerpoint/2010/main" val="274101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/>
          <p:cNvSpPr txBox="1">
            <a:spLocks/>
          </p:cNvSpPr>
          <p:nvPr/>
        </p:nvSpPr>
        <p:spPr>
          <a:xfrm>
            <a:off x="179512" y="216694"/>
            <a:ext cx="8569325" cy="647700"/>
          </a:xfrm>
          <a:prstGeom prst="rect">
            <a:avLst/>
          </a:prstGeom>
        </p:spPr>
        <p:txBody>
          <a:bodyPr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0" cap="none" spc="0" normalizeH="0" baseline="0" noProof="0" dirty="0">
                <a:ln>
                  <a:noFill/>
                </a:ln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Federating Averaging Performance</a:t>
            </a:r>
          </a:p>
        </p:txBody>
      </p:sp>
      <p:sp>
        <p:nvSpPr>
          <p:cNvPr id="16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8DB6C6F-0628-4C19-B82B-0A70C98E2BD2}" type="datetime1">
              <a:rPr kumimoji="0" lang="fr-FR" sz="8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27/05/2024</a:t>
            </a:fld>
            <a:endParaRPr kumimoji="0" lang="fr-FR" sz="800" b="0" i="0" u="none" strike="noStrike" kern="1200" cap="none" spc="0" normalizeH="0" baseline="0" noProof="0" dirty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4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Eurostile LT Std"/>
              </a:defRPr>
            </a:lvl1pPr>
            <a:lvl2pPr marL="742950" indent="-28575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Eurostile LT Std"/>
              </a:defRPr>
            </a:lvl2pPr>
            <a:lvl3pPr marL="1143000" indent="-22860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Eurostile LT Std"/>
              </a:defRPr>
            </a:lvl3pPr>
            <a:lvl4pPr marL="1600200" indent="-228600">
              <a:spcBef>
                <a:spcPct val="20000"/>
              </a:spcBef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Eurostile LT Std"/>
              </a:defRPr>
            </a:lvl4pPr>
            <a:lvl5pPr marL="2057400" indent="-228600">
              <a:spcBef>
                <a:spcPct val="20000"/>
              </a:spcBef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- p </a:t>
            </a:r>
            <a:fld id="{F3B5A460-63E2-4D8D-9EC8-3099D4BDFCB9}" type="slidenum">
              <a:rPr kumimoji="0" lang="fr-FR" alt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91</a:t>
            </a:fld>
            <a:r>
              <a:rPr kumimoji="0" lang="fr-F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8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MALCOM Course</a:t>
            </a: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-288353" y="1052736"/>
            <a:ext cx="8064895" cy="64807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Large-scale LSTM for next-word prediction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Dataset: Large Social Network, 10m public posts, grouped by author.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724128" y="5949280"/>
            <a:ext cx="35283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cs typeface="Arial" panose="020B0604020202020204" pitchFamily="34" charset="0"/>
              </a:rPr>
              <a:t>H. B. McMahan, et al. </a:t>
            </a:r>
            <a:r>
              <a:rPr kumimoji="0" 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cs typeface="Arial" panose="020B0604020202020204" pitchFamily="34" charset="0"/>
              </a:rPr>
              <a:t>Communication-Efficient Learning of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cs typeface="Arial" panose="020B0604020202020204" pitchFamily="34" charset="0"/>
              </a:rPr>
              <a:t>Deep Networks from Decentralized Data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cs typeface="Arial" panose="020B0604020202020204" pitchFamily="34" charset="0"/>
              </a:rPr>
              <a:t>. AISTATS 2017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4168" y="2492896"/>
            <a:ext cx="2753616" cy="210812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84" y="1729067"/>
            <a:ext cx="5761219" cy="443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64753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/>
          <p:cNvSpPr txBox="1">
            <a:spLocks/>
          </p:cNvSpPr>
          <p:nvPr/>
        </p:nvSpPr>
        <p:spPr>
          <a:xfrm>
            <a:off x="179512" y="216694"/>
            <a:ext cx="8569325" cy="647700"/>
          </a:xfrm>
          <a:prstGeom prst="rect">
            <a:avLst/>
          </a:prstGeom>
        </p:spPr>
        <p:txBody>
          <a:bodyPr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0" cap="none" spc="0" normalizeH="0" baseline="0" noProof="0" dirty="0">
                <a:ln>
                  <a:noFill/>
                </a:ln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Federating Averaging Performance</a:t>
            </a:r>
          </a:p>
        </p:txBody>
      </p:sp>
      <p:sp>
        <p:nvSpPr>
          <p:cNvPr id="16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8DB6C6F-0628-4C19-B82B-0A70C98E2BD2}" type="datetime1">
              <a:rPr kumimoji="0" lang="fr-FR" sz="8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27/05/2024</a:t>
            </a:fld>
            <a:endParaRPr kumimoji="0" lang="fr-FR" sz="800" b="0" i="0" u="none" strike="noStrike" kern="1200" cap="none" spc="0" normalizeH="0" baseline="0" noProof="0" dirty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4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Eurostile LT Std"/>
              </a:defRPr>
            </a:lvl1pPr>
            <a:lvl2pPr marL="742950" indent="-28575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Eurostile LT Std"/>
              </a:defRPr>
            </a:lvl2pPr>
            <a:lvl3pPr marL="1143000" indent="-228600">
              <a:spcBef>
                <a:spcPct val="20000"/>
              </a:spcBef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Eurostile LT Std"/>
              </a:defRPr>
            </a:lvl3pPr>
            <a:lvl4pPr marL="1600200" indent="-228600">
              <a:spcBef>
                <a:spcPct val="20000"/>
              </a:spcBef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Eurostile LT Std"/>
              </a:defRPr>
            </a:lvl4pPr>
            <a:lvl5pPr marL="2057400" indent="-228600">
              <a:spcBef>
                <a:spcPct val="20000"/>
              </a:spcBef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Eurostile LT Std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- p </a:t>
            </a:r>
            <a:fld id="{F3B5A460-63E2-4D8D-9EC8-3099D4BDFCB9}" type="slidenum">
              <a:rPr kumimoji="0" lang="fr-FR" alt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92</a:t>
            </a:fld>
            <a:r>
              <a:rPr kumimoji="0" lang="fr-F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8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MALCOM Course</a:t>
            </a: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-288353" y="980728"/>
            <a:ext cx="8064895" cy="64807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anose="05000000000000000000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CIFAR-10 convolutional model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011948" y="5960235"/>
            <a:ext cx="3529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cs typeface="Arial" panose="020B0604020202020204" pitchFamily="34" charset="0"/>
              </a:rPr>
              <a:t>H. B. McMahan, et al. </a:t>
            </a:r>
            <a:r>
              <a:rPr kumimoji="0" lang="en-US" sz="900" b="0" i="1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cs typeface="Arial" panose="020B0604020202020204" pitchFamily="34" charset="0"/>
              </a:rPr>
              <a:t>Communication-Efficient Learning of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1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cs typeface="Arial" panose="020B0604020202020204" pitchFamily="34" charset="0"/>
              </a:rPr>
              <a:t>Deep Networks from Decentralized Data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cs typeface="Arial" panose="020B0604020202020204" pitchFamily="34" charset="0"/>
              </a:rPr>
              <a:t>. AISTATS 2017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8" y="5157192"/>
            <a:ext cx="5822302" cy="115077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7498" y="1620229"/>
            <a:ext cx="2127688" cy="245080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951" y="1364465"/>
            <a:ext cx="6840305" cy="3895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535633"/>
      </p:ext>
    </p:extLst>
  </p:cSld>
  <p:clrMapOvr>
    <a:masterClrMapping/>
  </p:clrMapOvr>
</p:sld>
</file>

<file path=ppt/theme/theme1.xml><?xml version="1.0" encoding="utf-8"?>
<a:theme xmlns:a="http://schemas.openxmlformats.org/drawingml/2006/main" name="1_Modèle par défaut">
  <a:themeElements>
    <a:clrScheme name="1_Modèle par défau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Modèle par défaut">
      <a:majorFont>
        <a:latin typeface="Eurostile LT Std"/>
        <a:ea typeface=""/>
        <a:cs typeface=""/>
      </a:majorFont>
      <a:minorFont>
        <a:latin typeface="Eurostile LT St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1_Modèle par défau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èle par défau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èle par défau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èle par défau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èle par défau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èle par défau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3_Modèle par défaut">
  <a:themeElements>
    <a:clrScheme name="1_Modèle par défau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Modèle par défaut">
      <a:majorFont>
        <a:latin typeface="Eurostile LT Std"/>
        <a:ea typeface=""/>
        <a:cs typeface=""/>
      </a:majorFont>
      <a:minorFont>
        <a:latin typeface="Eurostile LT St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1_Modèle par défau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èle par défau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èle par défau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èle par défau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èle par défau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èle par défau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4_Modèle par défaut">
  <a:themeElements>
    <a:clrScheme name="1_Modèle par défau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Modèle par défaut">
      <a:majorFont>
        <a:latin typeface="Eurostile LT Std"/>
        <a:ea typeface=""/>
        <a:cs typeface=""/>
      </a:majorFont>
      <a:minorFont>
        <a:latin typeface="Eurostile LT St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1_Modèle par défau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èle par défau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èle par défau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èle par défau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èle par défau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èle par défau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Thèm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Thèm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71231</TotalTime>
  <Words>7103</Words>
  <Application>Microsoft Office PowerPoint</Application>
  <PresentationFormat>On-screen Show (4:3)</PresentationFormat>
  <Paragraphs>1583</Paragraphs>
  <Slides>92</Slides>
  <Notes>88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92</vt:i4>
      </vt:variant>
    </vt:vector>
  </HeadingPairs>
  <TitlesOfParts>
    <vt:vector size="107" baseType="lpstr">
      <vt:lpstr>Microsoft JhengHei</vt:lpstr>
      <vt:lpstr>Arial</vt:lpstr>
      <vt:lpstr>Cambria</vt:lpstr>
      <vt:lpstr>Cambria Math</vt:lpstr>
      <vt:lpstr>Corbel</vt:lpstr>
      <vt:lpstr>Eurostile LT Std</vt:lpstr>
      <vt:lpstr>Gill Sans Light</vt:lpstr>
      <vt:lpstr>Koufi Bold</vt:lpstr>
      <vt:lpstr>Lucida Console</vt:lpstr>
      <vt:lpstr>Palatino</vt:lpstr>
      <vt:lpstr>Symbol</vt:lpstr>
      <vt:lpstr>Wingdings</vt:lpstr>
      <vt:lpstr>1_Modèle par défaut</vt:lpstr>
      <vt:lpstr>3_Modèle par défaut</vt:lpstr>
      <vt:lpstr>4_Modèle par défaut</vt:lpstr>
      <vt:lpstr> MALCOM Machine Learning for Communication Systems   Lecture 10  Communication-efficient Edge AI/ML  &amp; Federated Learning      Spring 2024 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Institut Eurecom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MALCOM Lecture 9</dc:title>
  <dc:creator>Marios Kountouris</dc:creator>
  <cp:lastModifiedBy>Jaiprakash Nagar</cp:lastModifiedBy>
  <cp:revision>1228</cp:revision>
  <cp:lastPrinted>2023-05-30T21:56:19Z</cp:lastPrinted>
  <dcterms:created xsi:type="dcterms:W3CDTF">2007-06-19T08:15:35Z</dcterms:created>
  <dcterms:modified xsi:type="dcterms:W3CDTF">2024-05-27T15:21:26Z</dcterms:modified>
</cp:coreProperties>
</file>